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63" r:id="rId2"/>
    <p:sldId id="264" r:id="rId3"/>
    <p:sldId id="265" r:id="rId4"/>
    <p:sldId id="266" r:id="rId5"/>
    <p:sldId id="267" r:id="rId6"/>
    <p:sldId id="268" r:id="rId7"/>
    <p:sldId id="269" r:id="rId8"/>
  </p:sldIdLst>
  <p:sldSz cx="18288000" cy="10287000"/>
  <p:notesSz cx="6858000" cy="9144000"/>
  <p:embeddedFontLst>
    <p:embeddedFont>
      <p:font typeface="Graphik" panose="020B0604020202020204" charset="0"/>
      <p:regular r:id="rId9"/>
    </p:embeddedFont>
    <p:embeddedFont>
      <p:font typeface="Graphik Bold" panose="020B0803030202060203" pitchFamily="34" charset="0"/>
      <p:bold r:id="rId10"/>
      <p:boldItalic r:id="rId11"/>
    </p:embeddedFont>
    <p:embeddedFont>
      <p:font typeface="Verdana" panose="020B0604030504040204" pitchFamily="34" charset="0"/>
      <p:regular r:id="rId12"/>
      <p:bold r:id="rId13"/>
      <p:italic r:id="rId14"/>
      <p:boldItalic r:id="rId1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83" autoAdjust="0"/>
    <p:restoredTop sz="94611" autoAdjust="0"/>
  </p:normalViewPr>
  <p:slideViewPr>
    <p:cSldViewPr>
      <p:cViewPr varScale="1">
        <p:scale>
          <a:sx n="55" d="100"/>
          <a:sy n="55" d="100"/>
        </p:scale>
        <p:origin x="629" y="3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5.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font" Target="fonts/font7.fntdata"/><Relationship Id="rId10" Type="http://schemas.openxmlformats.org/officeDocument/2006/relationships/font" Target="fonts/font2.fntdata"/><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Afbeelding 8" descr="Afbeelding met Rechthoek, schermopname, Lila, ontwerp&#10;&#10;Automatisch gegenereerde beschrijving">
            <a:extLst>
              <a:ext uri="{FF2B5EF4-FFF2-40B4-BE49-F238E27FC236}">
                <a16:creationId xmlns:a16="http://schemas.microsoft.com/office/drawing/2014/main" id="{25F8C177-341D-4F18-AD70-6E0AF2F98A2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6000" y="38100"/>
            <a:ext cx="18304000" cy="10296000"/>
          </a:xfrm>
          <a:prstGeom prst="rect">
            <a:avLst/>
          </a:prstGeom>
        </p:spPr>
      </p:pic>
      <p:pic>
        <p:nvPicPr>
          <p:cNvPr id="11" name="Afbeelding 10" descr="Afbeelding met Graphics, Lettertype, grafische vormgeving, schermopname&#10;&#10;Automatisch gegenereerde beschrijving">
            <a:extLst>
              <a:ext uri="{FF2B5EF4-FFF2-40B4-BE49-F238E27FC236}">
                <a16:creationId xmlns:a16="http://schemas.microsoft.com/office/drawing/2014/main" id="{78AB61BA-4C1B-C67B-0181-AEE69F9B3C9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20000" y="9648000"/>
            <a:ext cx="2120900" cy="3683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2303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Afbeelding 2" descr="Afbeelding met schermopname, paars, violet&#10;&#10;Automatisch gegenereerde beschrijving">
            <a:extLst>
              <a:ext uri="{FF2B5EF4-FFF2-40B4-BE49-F238E27FC236}">
                <a16:creationId xmlns:a16="http://schemas.microsoft.com/office/drawing/2014/main" id="{EAE43DE6-F6F1-4BC2-5450-FA1D487FAF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8288000" cy="10308476"/>
          </a:xfrm>
          <a:prstGeom prst="rect">
            <a:avLst/>
          </a:prstGeom>
        </p:spPr>
      </p:pic>
    </p:spTree>
    <p:extLst>
      <p:ext uri="{BB962C8B-B14F-4D97-AF65-F5344CB8AC3E}">
        <p14:creationId xmlns:p14="http://schemas.microsoft.com/office/powerpoint/2010/main" val="3691707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8" name="Afbeelding 7" descr="Afbeelding met roze, persoon, kleding, meisje&#10;&#10;Automatisch gegenereerde beschrijving">
            <a:extLst>
              <a:ext uri="{FF2B5EF4-FFF2-40B4-BE49-F238E27FC236}">
                <a16:creationId xmlns:a16="http://schemas.microsoft.com/office/drawing/2014/main" id="{027FFD4D-1B66-C91E-5BB0-FCFFC991DBA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27432000" cy="154305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61" r:id="rId2"/>
    <p:sldLayoutId id="2147483660"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s://www.oecd-ilibrary.org/finance-and-investment/oecd-guidelines-for-multinational-enterprises-on-responsible-business-conduct_81f92357-en" TargetMode="External"/><Relationship Id="rId2" Type="http://schemas.openxmlformats.org/officeDocument/2006/relationships/hyperlink" Target="https://www.ohchr.org/sites/default/files/Documents/Publications/GuidingPrinciplesBusinessHR_EN.pdf"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extBox 11">
            <a:extLst>
              <a:ext uri="{FF2B5EF4-FFF2-40B4-BE49-F238E27FC236}">
                <a16:creationId xmlns:a16="http://schemas.microsoft.com/office/drawing/2014/main" id="{8264AC3F-1FC9-261A-BBA2-082FEAA177D7}"/>
              </a:ext>
            </a:extLst>
          </p:cNvPr>
          <p:cNvSpPr txBox="1"/>
          <p:nvPr/>
        </p:nvSpPr>
        <p:spPr>
          <a:xfrm>
            <a:off x="1447800" y="5162007"/>
            <a:ext cx="12511148" cy="2419893"/>
          </a:xfrm>
          <a:prstGeom prst="rect">
            <a:avLst/>
          </a:prstGeom>
        </p:spPr>
        <p:txBody>
          <a:bodyPr wrap="square" lIns="0" tIns="0" rIns="0" bIns="0" rtlCol="0" anchor="t">
            <a:spAutoFit/>
          </a:bodyPr>
          <a:lstStyle/>
          <a:p>
            <a:pPr marL="0" marR="0" lvl="0" indent="0" algn="l" defTabSz="914400" rtl="0" eaLnBrk="1" fontAlgn="auto" latinLnBrk="0" hangingPunct="1">
              <a:lnSpc>
                <a:spcPts val="6512"/>
              </a:lnSpc>
              <a:spcBef>
                <a:spcPts val="0"/>
              </a:spcBef>
              <a:spcAft>
                <a:spcPts val="0"/>
              </a:spcAft>
              <a:buClrTx/>
              <a:buSzTx/>
              <a:buFontTx/>
              <a:buNone/>
              <a:tabLst/>
              <a:defRPr/>
            </a:pPr>
            <a:r>
              <a:rPr kumimoji="0" lang="en-US" sz="4800" b="1"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sym typeface="Graphik Bold"/>
              </a:rPr>
              <a:t>Human Rights and Environmental Due Diligence </a:t>
            </a:r>
          </a:p>
          <a:p>
            <a:pPr marL="0" marR="0" lvl="0" indent="0" algn="l" defTabSz="914400" rtl="0" eaLnBrk="1" fontAlgn="auto" latinLnBrk="0" hangingPunct="1">
              <a:lnSpc>
                <a:spcPts val="6512"/>
              </a:lnSpc>
              <a:spcBef>
                <a:spcPts val="0"/>
              </a:spcBef>
              <a:spcAft>
                <a:spcPts val="0"/>
              </a:spcAft>
              <a:buClrTx/>
              <a:buSzTx/>
              <a:buFontTx/>
              <a:buNone/>
              <a:tabLst/>
              <a:defRPr/>
            </a:pPr>
            <a:r>
              <a:rPr kumimoji="0" lang="en-US" sz="480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sym typeface="Graphik Bold"/>
              </a:rPr>
              <a:t>Training Toolkit for Trade Unions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7327B7BB-93C0-A642-4E66-1BDECF020E52}"/>
              </a:ext>
            </a:extLst>
          </p:cNvPr>
          <p:cNvSpPr txBox="1"/>
          <p:nvPr/>
        </p:nvSpPr>
        <p:spPr>
          <a:xfrm>
            <a:off x="0" y="360000"/>
            <a:ext cx="18288000" cy="1076513"/>
          </a:xfrm>
          <a:prstGeom prst="rect">
            <a:avLst/>
          </a:prstGeom>
        </p:spPr>
        <p:txBody>
          <a:bodyPr wrap="square" lIns="0" tIns="0" rIns="0" bIns="0" rtlCol="0" anchor="t">
            <a:spAutoFit/>
          </a:bodyPr>
          <a:lstStyle/>
          <a:p>
            <a:pPr algn="ctr">
              <a:lnSpc>
                <a:spcPts val="9714"/>
              </a:lnSpc>
            </a:pPr>
            <a:r>
              <a:rPr lang="en-US" sz="5400" b="1" dirty="0">
                <a:solidFill>
                  <a:srgbClr val="FFC000"/>
                </a:solidFill>
                <a:latin typeface="Verdana" panose="020B0604030504040204" pitchFamily="34" charset="0"/>
                <a:ea typeface="Verdana" panose="020B0604030504040204" pitchFamily="34" charset="0"/>
                <a:cs typeface="Verdana" panose="020B0604030504040204" pitchFamily="34" charset="0"/>
                <a:sym typeface="Graphik Bold"/>
              </a:rPr>
              <a:t>HREDD Training Toolkit </a:t>
            </a:r>
            <a:r>
              <a:rPr lang="en-US" sz="54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Graphik Bold"/>
              </a:rPr>
              <a:t>for trade unions</a:t>
            </a:r>
          </a:p>
        </p:txBody>
      </p:sp>
      <p:sp>
        <p:nvSpPr>
          <p:cNvPr id="3" name="TextBox 6">
            <a:extLst>
              <a:ext uri="{FF2B5EF4-FFF2-40B4-BE49-F238E27FC236}">
                <a16:creationId xmlns:a16="http://schemas.microsoft.com/office/drawing/2014/main" id="{9C3FB31E-8BC4-7B5E-8450-DD1A5D2FF159}"/>
              </a:ext>
            </a:extLst>
          </p:cNvPr>
          <p:cNvSpPr txBox="1"/>
          <p:nvPr/>
        </p:nvSpPr>
        <p:spPr>
          <a:xfrm>
            <a:off x="1440000" y="2520000"/>
            <a:ext cx="15019200" cy="6463308"/>
          </a:xfrm>
          <a:prstGeom prst="rect">
            <a:avLst/>
          </a:prstGeom>
        </p:spPr>
        <p:txBody>
          <a:bodyPr wrap="square" lIns="0" tIns="0" rIns="0" bIns="0" rtlCol="0" anchor="t">
            <a:spAutoFit/>
          </a:bodyPr>
          <a:lstStyle/>
          <a:p>
            <a:pPr algn="l"/>
            <a:r>
              <a:rPr lang="en-US" sz="2800" dirty="0">
                <a:ea typeface="Graphik"/>
                <a:cs typeface="Graphik"/>
                <a:sym typeface="Graphik"/>
              </a:rPr>
              <a:t>With the increasing need for companies to stop, prevent, and/ or mitigate their negative impacts on people and planet in international value chains, the role of trade unions becomes more relevant every day. Since the endorsement of the </a:t>
            </a:r>
            <a:r>
              <a:rPr lang="en-US" sz="2800" u="sng" dirty="0">
                <a:ea typeface="Graphik"/>
                <a:cs typeface="Graphik"/>
                <a:sym typeface="Graphik"/>
                <a:hlinkClick r:id="rId2" tooltip="https://www.ohchr.org/sites/default/files/Documents/Publications/GuidingPrinciplesBusinessHR_EN.pdf">
                  <a:extLst>
                    <a:ext uri="{A12FA001-AC4F-418D-AE19-62706E023703}">
                      <ahyp:hlinkClr xmlns:ahyp="http://schemas.microsoft.com/office/drawing/2018/hyperlinkcolor" val="tx"/>
                    </a:ext>
                  </a:extLst>
                </a:hlinkClick>
              </a:rPr>
              <a:t>United Nation Guiding Principles on Business and Human Rights</a:t>
            </a:r>
            <a:r>
              <a:rPr lang="en-US" sz="2800" dirty="0">
                <a:ea typeface="Graphik"/>
                <a:cs typeface="Graphik"/>
                <a:sym typeface="Graphik"/>
              </a:rPr>
              <a:t> in 2011 and the incorporation of these guidelines in the </a:t>
            </a:r>
            <a:r>
              <a:rPr lang="en-US" sz="2800" u="sng" dirty="0">
                <a:ea typeface="Graphik"/>
                <a:cs typeface="Graphik"/>
                <a:sym typeface="Graphik"/>
                <a:hlinkClick r:id="rId3" tooltip="https://www.oecd-ilibrary.org/finance-and-investment/oecd-guidelines-for-multinational-enterprises-on-responsible-business-conduct_81f92357-en">
                  <a:extLst>
                    <a:ext uri="{A12FA001-AC4F-418D-AE19-62706E023703}">
                      <ahyp:hlinkClr xmlns:ahyp="http://schemas.microsoft.com/office/drawing/2018/hyperlinkcolor" val="tx"/>
                    </a:ext>
                  </a:extLst>
                </a:hlinkClick>
              </a:rPr>
              <a:t>OECD Guidelines for Multinational Enterprises</a:t>
            </a:r>
            <a:r>
              <a:rPr lang="en-US" sz="2800" dirty="0">
                <a:ea typeface="Graphik"/>
                <a:cs typeface="Graphik"/>
                <a:sym typeface="Graphik"/>
              </a:rPr>
              <a:t> (updated in 2023), companies worldwide are expected to do due diligence, showing their accountability in regard to human rights, including </a:t>
            </a:r>
            <a:r>
              <a:rPr lang="en-US" sz="2800" dirty="0" err="1">
                <a:ea typeface="Graphik"/>
                <a:cs typeface="Graphik"/>
                <a:sym typeface="Graphik"/>
              </a:rPr>
              <a:t>labour</a:t>
            </a:r>
            <a:r>
              <a:rPr lang="en-US" sz="2800" dirty="0">
                <a:ea typeface="Graphik"/>
                <a:cs typeface="Graphik"/>
                <a:sym typeface="Graphik"/>
              </a:rPr>
              <a:t> rights, and environmental rights throughout their entire value chain. Currently, more and more governments are introducing legislation that incorporates these guidelines, compelling companies to do Human Rights and Environmental Due Diligence (HREDD). </a:t>
            </a:r>
          </a:p>
          <a:p>
            <a:pPr algn="l"/>
            <a:endParaRPr lang="en-US" sz="2800" dirty="0">
              <a:ea typeface="Graphik"/>
              <a:cs typeface="Graphik"/>
              <a:sym typeface="Graphik"/>
            </a:endParaRPr>
          </a:p>
          <a:p>
            <a:pPr algn="l"/>
            <a:r>
              <a:rPr lang="en-US" sz="2800" dirty="0">
                <a:ea typeface="Graphik"/>
                <a:cs typeface="Graphik"/>
                <a:sym typeface="Graphik"/>
              </a:rPr>
              <a:t>This offers trade unions a unique opportunity to claim their role as a key stakeholder in HREDD processes. It is crucial they and the other parties involved understand how important unions are as rightsholders in this process. Still, trade unions can only fulfill this role, if they have a profound knowledge of the due diligence process. This toolkit is therefore developed with that exact goal in mind: to have material ready specifically for trade unions to build their understanding of HREDD and the role they can play in each step of due diligence. </a:t>
            </a:r>
            <a:endParaRPr lang="en-US" sz="2589" dirty="0">
              <a:solidFill>
                <a:srgbClr val="000000"/>
              </a:solidFill>
              <a:ea typeface="Graphik"/>
              <a:cs typeface="Graphik"/>
              <a:sym typeface="Graphik"/>
            </a:endParaRPr>
          </a:p>
        </p:txBody>
      </p:sp>
    </p:spTree>
    <p:extLst>
      <p:ext uri="{BB962C8B-B14F-4D97-AF65-F5344CB8AC3E}">
        <p14:creationId xmlns:p14="http://schemas.microsoft.com/office/powerpoint/2010/main" val="834226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5">
            <a:extLst>
              <a:ext uri="{FF2B5EF4-FFF2-40B4-BE49-F238E27FC236}">
                <a16:creationId xmlns:a16="http://schemas.microsoft.com/office/drawing/2014/main" id="{69FE4B6E-0928-7782-364E-0F69CD68179C}"/>
              </a:ext>
            </a:extLst>
          </p:cNvPr>
          <p:cNvSpPr txBox="1"/>
          <p:nvPr/>
        </p:nvSpPr>
        <p:spPr>
          <a:xfrm>
            <a:off x="0" y="360000"/>
            <a:ext cx="18288000" cy="1076513"/>
          </a:xfrm>
          <a:prstGeom prst="rect">
            <a:avLst/>
          </a:prstGeom>
        </p:spPr>
        <p:txBody>
          <a:bodyPr wrap="square" lIns="0" tIns="0" rIns="0" bIns="0" rtlCol="0" anchor="t">
            <a:spAutoFit/>
          </a:bodyPr>
          <a:lstStyle/>
          <a:p>
            <a:pPr algn="ctr">
              <a:lnSpc>
                <a:spcPts val="9722"/>
              </a:lnSpc>
            </a:pPr>
            <a:r>
              <a:rPr lang="en-US" sz="5400" b="1" dirty="0">
                <a:solidFill>
                  <a:srgbClr val="FFC000"/>
                </a:solidFill>
                <a:latin typeface="Verdana" panose="020B0604030504040204" pitchFamily="34" charset="0"/>
                <a:ea typeface="Verdana" panose="020B0604030504040204" pitchFamily="34" charset="0"/>
                <a:cs typeface="Verdana" panose="020B0604030504040204" pitchFamily="34" charset="0"/>
                <a:sym typeface="Graphik Bold"/>
              </a:rPr>
              <a:t>Content</a:t>
            </a:r>
            <a:r>
              <a:rPr lang="en-US" sz="54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Graphik Bold"/>
              </a:rPr>
              <a:t> of the toolkit</a:t>
            </a:r>
          </a:p>
        </p:txBody>
      </p:sp>
      <p:sp>
        <p:nvSpPr>
          <p:cNvPr id="3" name="TextBox 18">
            <a:extLst>
              <a:ext uri="{FF2B5EF4-FFF2-40B4-BE49-F238E27FC236}">
                <a16:creationId xmlns:a16="http://schemas.microsoft.com/office/drawing/2014/main" id="{2BFD9F96-5222-BA37-B288-44B80FB6FD2F}"/>
              </a:ext>
            </a:extLst>
          </p:cNvPr>
          <p:cNvSpPr txBox="1"/>
          <p:nvPr/>
        </p:nvSpPr>
        <p:spPr>
          <a:xfrm>
            <a:off x="1440000" y="2520000"/>
            <a:ext cx="15913577" cy="2872581"/>
          </a:xfrm>
          <a:prstGeom prst="rect">
            <a:avLst/>
          </a:prstGeom>
        </p:spPr>
        <p:txBody>
          <a:bodyPr wrap="square" lIns="0" tIns="0" rIns="0" bIns="0" rtlCol="0" anchor="t">
            <a:spAutoFit/>
          </a:bodyPr>
          <a:lstStyle/>
          <a:p>
            <a:pPr algn="l">
              <a:lnSpc>
                <a:spcPts val="3225"/>
              </a:lnSpc>
            </a:pPr>
            <a:r>
              <a:rPr lang="en-US" sz="2800" dirty="0">
                <a:solidFill>
                  <a:srgbClr val="000000"/>
                </a:solidFill>
                <a:ea typeface="Graphik"/>
                <a:cs typeface="Graphik"/>
                <a:sym typeface="Graphik"/>
              </a:rPr>
              <a:t>The HREDD Training Toolkit for Trade Unions is split up into three different training packages to suit different training needs. This difference in training materials acknowledges the different extent to which each level of the trade unions will be involved within HREDD processes: while some trade union leaders would benefit from an in-depth and comprehensive insight into HREDD and all of the roles the trade union can play in this, other trade union members might only want to be aware of those parts of HREDD that link to their daily work.</a:t>
            </a:r>
          </a:p>
          <a:p>
            <a:pPr algn="l">
              <a:lnSpc>
                <a:spcPts val="3225"/>
              </a:lnSpc>
            </a:pPr>
            <a:r>
              <a:rPr lang="en-US" sz="2800" dirty="0">
                <a:solidFill>
                  <a:srgbClr val="000000"/>
                </a:solidFill>
                <a:ea typeface="Graphik"/>
                <a:cs typeface="Graphik"/>
                <a:sym typeface="Graphik"/>
              </a:rPr>
              <a:t>To understand which training package is most suitable and useful for you or your organization, the main objectives, target audience, and other training details are outlined in the following pages. </a:t>
            </a:r>
          </a:p>
        </p:txBody>
      </p:sp>
      <p:sp>
        <p:nvSpPr>
          <p:cNvPr id="4" name="TextBox 8">
            <a:extLst>
              <a:ext uri="{FF2B5EF4-FFF2-40B4-BE49-F238E27FC236}">
                <a16:creationId xmlns:a16="http://schemas.microsoft.com/office/drawing/2014/main" id="{801F6242-59C6-8660-236B-019C14226914}"/>
              </a:ext>
            </a:extLst>
          </p:cNvPr>
          <p:cNvSpPr txBox="1"/>
          <p:nvPr/>
        </p:nvSpPr>
        <p:spPr>
          <a:xfrm>
            <a:off x="6477000" y="5760000"/>
            <a:ext cx="4793954" cy="3385806"/>
          </a:xfrm>
          <a:prstGeom prst="roundRect">
            <a:avLst>
              <a:gd name="adj" fmla="val 6203"/>
            </a:avLst>
          </a:prstGeom>
          <a:solidFill>
            <a:srgbClr val="FFC000">
              <a:alpha val="25098"/>
            </a:srgbClr>
          </a:solidFill>
        </p:spPr>
        <p:txBody>
          <a:bodyPr wrap="square" lIns="144000" tIns="144000" rIns="0" bIns="108000" rtlCol="0" anchor="t">
            <a:spAutoFit/>
          </a:bodyPr>
          <a:lstStyle/>
          <a:p>
            <a:pPr algn="l">
              <a:lnSpc>
                <a:spcPts val="2925"/>
              </a:lnSpc>
            </a:pPr>
            <a:r>
              <a:rPr lang="en-US" sz="2400" b="1" dirty="0">
                <a:solidFill>
                  <a:srgbClr val="000000"/>
                </a:solidFill>
                <a:ea typeface="Graphik Bold"/>
                <a:cs typeface="Graphik Bold"/>
                <a:sym typeface="Graphik Bold"/>
              </a:rPr>
              <a:t>Package 2: </a:t>
            </a:r>
          </a:p>
          <a:p>
            <a:pPr algn="l">
              <a:lnSpc>
                <a:spcPts val="2925"/>
              </a:lnSpc>
            </a:pPr>
            <a:r>
              <a:rPr lang="en-US" sz="2400" b="1" dirty="0">
                <a:solidFill>
                  <a:srgbClr val="000000"/>
                </a:solidFill>
                <a:ea typeface="Graphik Bold"/>
                <a:cs typeface="Graphik Bold"/>
                <a:sym typeface="Graphik Bold"/>
              </a:rPr>
              <a:t>National level workshop</a:t>
            </a:r>
          </a:p>
          <a:p>
            <a:pPr algn="l">
              <a:lnSpc>
                <a:spcPts val="2925"/>
              </a:lnSpc>
            </a:pPr>
            <a:r>
              <a:rPr lang="en-US" sz="2400" dirty="0">
                <a:solidFill>
                  <a:srgbClr val="000000"/>
                </a:solidFill>
                <a:ea typeface="Graphik"/>
                <a:cs typeface="Graphik"/>
                <a:sym typeface="Graphik"/>
              </a:rPr>
              <a:t>2.1 Instructions</a:t>
            </a:r>
          </a:p>
          <a:p>
            <a:pPr algn="l">
              <a:lnSpc>
                <a:spcPts val="2925"/>
              </a:lnSpc>
            </a:pPr>
            <a:r>
              <a:rPr lang="en-US" sz="2400" dirty="0">
                <a:solidFill>
                  <a:srgbClr val="000000"/>
                </a:solidFill>
                <a:ea typeface="Graphik"/>
                <a:cs typeface="Graphik"/>
                <a:sym typeface="Graphik"/>
              </a:rPr>
              <a:t>2.2 Training material</a:t>
            </a:r>
          </a:p>
          <a:p>
            <a:pPr algn="l">
              <a:lnSpc>
                <a:spcPts val="2925"/>
              </a:lnSpc>
            </a:pPr>
            <a:r>
              <a:rPr lang="en-US" sz="2400" dirty="0">
                <a:solidFill>
                  <a:srgbClr val="000000"/>
                </a:solidFill>
                <a:ea typeface="Graphik"/>
                <a:cs typeface="Graphik"/>
                <a:sym typeface="Graphik"/>
              </a:rPr>
              <a:t>2.3 Optional handout material</a:t>
            </a:r>
          </a:p>
          <a:p>
            <a:pPr algn="l">
              <a:lnSpc>
                <a:spcPts val="2925"/>
              </a:lnSpc>
            </a:pPr>
            <a:r>
              <a:rPr lang="en-US" sz="2400" dirty="0">
                <a:solidFill>
                  <a:srgbClr val="000000"/>
                </a:solidFill>
                <a:ea typeface="Graphik"/>
                <a:cs typeface="Graphik"/>
                <a:sym typeface="Graphik"/>
              </a:rPr>
              <a:t>2.4 Cambodian case example</a:t>
            </a:r>
          </a:p>
          <a:p>
            <a:pPr algn="l">
              <a:lnSpc>
                <a:spcPts val="2925"/>
              </a:lnSpc>
            </a:pPr>
            <a:endParaRPr lang="en-US" sz="2589" dirty="0">
              <a:solidFill>
                <a:srgbClr val="000000"/>
              </a:solidFill>
              <a:ea typeface="Graphik"/>
              <a:cs typeface="Graphik"/>
              <a:sym typeface="Graphik"/>
            </a:endParaRPr>
          </a:p>
          <a:p>
            <a:pPr algn="l">
              <a:lnSpc>
                <a:spcPts val="2925"/>
              </a:lnSpc>
            </a:pPr>
            <a:endParaRPr lang="en-US" sz="2589" dirty="0">
              <a:solidFill>
                <a:srgbClr val="000000"/>
              </a:solidFill>
              <a:ea typeface="Graphik"/>
              <a:cs typeface="Graphik"/>
              <a:sym typeface="Graphik"/>
            </a:endParaRPr>
          </a:p>
        </p:txBody>
      </p:sp>
      <p:sp>
        <p:nvSpPr>
          <p:cNvPr id="5" name="TextBox 16">
            <a:extLst>
              <a:ext uri="{FF2B5EF4-FFF2-40B4-BE49-F238E27FC236}">
                <a16:creationId xmlns:a16="http://schemas.microsoft.com/office/drawing/2014/main" id="{64C390F2-C710-85D7-2E13-831BDAE727F1}"/>
              </a:ext>
            </a:extLst>
          </p:cNvPr>
          <p:cNvSpPr txBox="1"/>
          <p:nvPr/>
        </p:nvSpPr>
        <p:spPr>
          <a:xfrm>
            <a:off x="1440001" y="5760000"/>
            <a:ext cx="4656000" cy="3380142"/>
          </a:xfrm>
          <a:prstGeom prst="roundRect">
            <a:avLst>
              <a:gd name="adj" fmla="val 6887"/>
            </a:avLst>
          </a:prstGeom>
          <a:solidFill>
            <a:srgbClr val="FFC000">
              <a:alpha val="25098"/>
            </a:srgbClr>
          </a:solidFill>
        </p:spPr>
        <p:txBody>
          <a:bodyPr wrap="square" lIns="144000" tIns="144000" rIns="0" bIns="144000" rtlCol="0" anchor="t">
            <a:spAutoFit/>
          </a:bodyPr>
          <a:lstStyle/>
          <a:p>
            <a:pPr algn="l">
              <a:lnSpc>
                <a:spcPts val="2925"/>
              </a:lnSpc>
            </a:pPr>
            <a:r>
              <a:rPr lang="en-US" sz="2400" b="1" dirty="0">
                <a:solidFill>
                  <a:srgbClr val="000000"/>
                </a:solidFill>
                <a:ea typeface="Graphik Bold"/>
                <a:cs typeface="Graphik Bold"/>
                <a:sym typeface="Graphik Bold"/>
              </a:rPr>
              <a:t>Package 1: </a:t>
            </a:r>
          </a:p>
          <a:p>
            <a:pPr algn="l">
              <a:lnSpc>
                <a:spcPts val="2925"/>
              </a:lnSpc>
            </a:pPr>
            <a:r>
              <a:rPr lang="en-US" sz="2400" b="1" dirty="0">
                <a:solidFill>
                  <a:srgbClr val="000000"/>
                </a:solidFill>
                <a:ea typeface="Graphik Bold"/>
                <a:cs typeface="Graphik Bold"/>
                <a:sym typeface="Graphik Bold"/>
              </a:rPr>
              <a:t>Intensive HREDD training</a:t>
            </a:r>
          </a:p>
          <a:p>
            <a:pPr algn="just">
              <a:lnSpc>
                <a:spcPts val="2925"/>
              </a:lnSpc>
              <a:tabLst>
                <a:tab pos="1984375" algn="l"/>
              </a:tabLst>
            </a:pPr>
            <a:r>
              <a:rPr lang="en-US" sz="2400" dirty="0">
                <a:solidFill>
                  <a:srgbClr val="000000"/>
                </a:solidFill>
                <a:ea typeface="Graphik"/>
                <a:cs typeface="Graphik"/>
                <a:sym typeface="Graphik"/>
              </a:rPr>
              <a:t>1.1 Instructions</a:t>
            </a:r>
          </a:p>
          <a:p>
            <a:pPr algn="just">
              <a:lnSpc>
                <a:spcPts val="2925"/>
              </a:lnSpc>
            </a:pPr>
            <a:r>
              <a:rPr lang="en-US" sz="2400" dirty="0">
                <a:solidFill>
                  <a:srgbClr val="000000"/>
                </a:solidFill>
                <a:ea typeface="Graphik"/>
                <a:cs typeface="Graphik"/>
                <a:sym typeface="Graphik"/>
              </a:rPr>
              <a:t>1.2 Training material</a:t>
            </a:r>
          </a:p>
          <a:p>
            <a:pPr algn="just">
              <a:lnSpc>
                <a:spcPts val="2925"/>
              </a:lnSpc>
            </a:pPr>
            <a:r>
              <a:rPr lang="en-US" sz="2400" dirty="0">
                <a:solidFill>
                  <a:srgbClr val="000000"/>
                </a:solidFill>
                <a:ea typeface="Graphik"/>
                <a:cs typeface="Graphik"/>
                <a:sym typeface="Graphik"/>
              </a:rPr>
              <a:t>1.3 Optional handout material</a:t>
            </a:r>
          </a:p>
          <a:p>
            <a:pPr algn="just">
              <a:lnSpc>
                <a:spcPts val="2925"/>
              </a:lnSpc>
            </a:pPr>
            <a:r>
              <a:rPr lang="en-US" sz="2400" dirty="0">
                <a:solidFill>
                  <a:srgbClr val="000000"/>
                </a:solidFill>
                <a:ea typeface="Graphik"/>
                <a:cs typeface="Graphik"/>
                <a:sym typeface="Graphik"/>
              </a:rPr>
              <a:t>1.4 Cambodian case example</a:t>
            </a:r>
          </a:p>
          <a:p>
            <a:pPr algn="just">
              <a:lnSpc>
                <a:spcPts val="2925"/>
              </a:lnSpc>
            </a:pPr>
            <a:r>
              <a:rPr lang="en-US" sz="2400" dirty="0">
                <a:solidFill>
                  <a:srgbClr val="000000"/>
                </a:solidFill>
                <a:ea typeface="Graphik"/>
                <a:cs typeface="Graphik"/>
                <a:sym typeface="Graphik"/>
              </a:rPr>
              <a:t>1.5 Good practice example</a:t>
            </a:r>
          </a:p>
          <a:p>
            <a:pPr algn="just">
              <a:lnSpc>
                <a:spcPts val="2925"/>
              </a:lnSpc>
            </a:pPr>
            <a:r>
              <a:rPr lang="en-US" sz="2400" dirty="0">
                <a:solidFill>
                  <a:srgbClr val="000000"/>
                </a:solidFill>
                <a:ea typeface="Graphik"/>
                <a:cs typeface="Graphik"/>
                <a:sym typeface="Graphik"/>
              </a:rPr>
              <a:t>1.6 Action plan template</a:t>
            </a:r>
            <a:endParaRPr lang="en-US" sz="2589" dirty="0">
              <a:solidFill>
                <a:srgbClr val="000000"/>
              </a:solidFill>
              <a:ea typeface="Graphik"/>
              <a:cs typeface="Graphik"/>
              <a:sym typeface="Graphik"/>
            </a:endParaRPr>
          </a:p>
        </p:txBody>
      </p:sp>
      <p:sp>
        <p:nvSpPr>
          <p:cNvPr id="6" name="TextBox 17">
            <a:extLst>
              <a:ext uri="{FF2B5EF4-FFF2-40B4-BE49-F238E27FC236}">
                <a16:creationId xmlns:a16="http://schemas.microsoft.com/office/drawing/2014/main" id="{9379247B-D254-A493-D938-9E774355A9CF}"/>
              </a:ext>
            </a:extLst>
          </p:cNvPr>
          <p:cNvSpPr txBox="1"/>
          <p:nvPr/>
        </p:nvSpPr>
        <p:spPr>
          <a:xfrm>
            <a:off x="11651953" y="5760000"/>
            <a:ext cx="4793954" cy="3371437"/>
          </a:xfrm>
          <a:prstGeom prst="roundRect">
            <a:avLst>
              <a:gd name="adj" fmla="val 6811"/>
            </a:avLst>
          </a:prstGeom>
          <a:solidFill>
            <a:srgbClr val="FFC000">
              <a:alpha val="25098"/>
            </a:srgbClr>
          </a:solidFill>
        </p:spPr>
        <p:txBody>
          <a:bodyPr wrap="square" lIns="144000" tIns="144000" rIns="0" bIns="503999" rtlCol="0" anchor="t">
            <a:spAutoFit/>
          </a:bodyPr>
          <a:lstStyle/>
          <a:p>
            <a:pPr algn="l">
              <a:lnSpc>
                <a:spcPts val="2925"/>
              </a:lnSpc>
            </a:pPr>
            <a:r>
              <a:rPr lang="en-US" sz="2400" b="1" dirty="0">
                <a:solidFill>
                  <a:srgbClr val="000000"/>
                </a:solidFill>
                <a:ea typeface="Graphik Bold"/>
                <a:cs typeface="Graphik Bold"/>
                <a:sym typeface="Graphik Bold"/>
              </a:rPr>
              <a:t>Package 3: </a:t>
            </a:r>
          </a:p>
          <a:p>
            <a:pPr algn="l">
              <a:lnSpc>
                <a:spcPts val="2925"/>
              </a:lnSpc>
            </a:pPr>
            <a:r>
              <a:rPr lang="en-US" sz="2400" b="1" dirty="0">
                <a:solidFill>
                  <a:srgbClr val="000000"/>
                </a:solidFill>
                <a:ea typeface="Graphik Bold"/>
                <a:cs typeface="Graphik Bold"/>
                <a:sym typeface="Graphik Bold"/>
              </a:rPr>
              <a:t>Local level workshop</a:t>
            </a:r>
          </a:p>
          <a:p>
            <a:pPr algn="l">
              <a:lnSpc>
                <a:spcPts val="2925"/>
              </a:lnSpc>
            </a:pPr>
            <a:r>
              <a:rPr lang="en-US" sz="2400" dirty="0">
                <a:solidFill>
                  <a:srgbClr val="000000"/>
                </a:solidFill>
                <a:ea typeface="Graphik"/>
                <a:cs typeface="Graphik"/>
                <a:sym typeface="Graphik"/>
              </a:rPr>
              <a:t>3.1 Instructions</a:t>
            </a:r>
          </a:p>
          <a:p>
            <a:pPr algn="l">
              <a:lnSpc>
                <a:spcPts val="2925"/>
              </a:lnSpc>
            </a:pPr>
            <a:r>
              <a:rPr lang="en-US" sz="2400" dirty="0">
                <a:solidFill>
                  <a:srgbClr val="000000"/>
                </a:solidFill>
                <a:ea typeface="Graphik"/>
                <a:cs typeface="Graphik"/>
                <a:sym typeface="Graphik"/>
              </a:rPr>
              <a:t>3.2 Training material</a:t>
            </a:r>
          </a:p>
          <a:p>
            <a:pPr algn="l">
              <a:lnSpc>
                <a:spcPts val="2925"/>
              </a:lnSpc>
            </a:pPr>
            <a:r>
              <a:rPr lang="en-US" sz="2400" dirty="0">
                <a:solidFill>
                  <a:srgbClr val="000000"/>
                </a:solidFill>
                <a:ea typeface="Graphik"/>
                <a:cs typeface="Graphik"/>
                <a:sym typeface="Graphik"/>
              </a:rPr>
              <a:t>3.3 Optional handout material</a:t>
            </a:r>
          </a:p>
          <a:p>
            <a:pPr algn="l">
              <a:lnSpc>
                <a:spcPts val="2925"/>
              </a:lnSpc>
            </a:pPr>
            <a:r>
              <a:rPr lang="en-US" sz="2400" dirty="0">
                <a:solidFill>
                  <a:srgbClr val="000000"/>
                </a:solidFill>
                <a:ea typeface="Graphik"/>
                <a:cs typeface="Graphik"/>
                <a:sym typeface="Graphik"/>
              </a:rPr>
              <a:t>3.4 Cambodian case example</a:t>
            </a:r>
          </a:p>
          <a:p>
            <a:pPr algn="l">
              <a:lnSpc>
                <a:spcPts val="2925"/>
              </a:lnSpc>
            </a:pPr>
            <a:r>
              <a:rPr lang="en-US" sz="2400" dirty="0">
                <a:solidFill>
                  <a:srgbClr val="000000"/>
                </a:solidFill>
                <a:ea typeface="Graphik"/>
                <a:cs typeface="Graphik"/>
                <a:sym typeface="Graphik"/>
              </a:rPr>
              <a:t>3.5 Action plan template</a:t>
            </a:r>
          </a:p>
        </p:txBody>
      </p:sp>
    </p:spTree>
    <p:extLst>
      <p:ext uri="{BB962C8B-B14F-4D97-AF65-F5344CB8AC3E}">
        <p14:creationId xmlns:p14="http://schemas.microsoft.com/office/powerpoint/2010/main" val="2980359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0985260A-3C6B-68A4-C6EC-DFD093AC7029}"/>
              </a:ext>
            </a:extLst>
          </p:cNvPr>
          <p:cNvSpPr txBox="1"/>
          <p:nvPr/>
        </p:nvSpPr>
        <p:spPr>
          <a:xfrm>
            <a:off x="0" y="360000"/>
            <a:ext cx="18288000" cy="1076513"/>
          </a:xfrm>
          <a:prstGeom prst="rect">
            <a:avLst/>
          </a:prstGeom>
        </p:spPr>
        <p:txBody>
          <a:bodyPr wrap="square" lIns="0" tIns="0" rIns="0" bIns="0" rtlCol="0" anchor="t">
            <a:spAutoFit/>
          </a:bodyPr>
          <a:lstStyle/>
          <a:p>
            <a:pPr algn="ctr">
              <a:lnSpc>
                <a:spcPts val="9726"/>
              </a:lnSpc>
            </a:pPr>
            <a:r>
              <a:rPr lang="en-US" sz="5400" b="1" dirty="0">
                <a:solidFill>
                  <a:srgbClr val="FFC000"/>
                </a:solidFill>
                <a:latin typeface="Verdana" panose="020B0604030504040204" pitchFamily="34" charset="0"/>
                <a:ea typeface="Verdana" panose="020B0604030504040204" pitchFamily="34" charset="0"/>
                <a:cs typeface="Verdana" panose="020B0604030504040204" pitchFamily="34" charset="0"/>
                <a:sym typeface="Graphik Bold"/>
              </a:rPr>
              <a:t>Intensive HREDD Training Package</a:t>
            </a:r>
          </a:p>
        </p:txBody>
      </p:sp>
      <p:sp>
        <p:nvSpPr>
          <p:cNvPr id="3" name="TextBox 6">
            <a:extLst>
              <a:ext uri="{FF2B5EF4-FFF2-40B4-BE49-F238E27FC236}">
                <a16:creationId xmlns:a16="http://schemas.microsoft.com/office/drawing/2014/main" id="{E6493AC7-6178-B46A-CD81-636C886E48BA}"/>
              </a:ext>
            </a:extLst>
          </p:cNvPr>
          <p:cNvSpPr txBox="1"/>
          <p:nvPr/>
        </p:nvSpPr>
        <p:spPr>
          <a:xfrm>
            <a:off x="1440000" y="2520000"/>
            <a:ext cx="15781200" cy="6422720"/>
          </a:xfrm>
          <a:prstGeom prst="rect">
            <a:avLst/>
          </a:prstGeom>
        </p:spPr>
        <p:txBody>
          <a:bodyPr wrap="square" lIns="0" tIns="0" rIns="0" bIns="0" rtlCol="0" anchor="t">
            <a:spAutoFit/>
          </a:bodyPr>
          <a:lstStyle/>
          <a:p>
            <a:pPr algn="l">
              <a:lnSpc>
                <a:spcPts val="3625"/>
              </a:lnSpc>
            </a:pPr>
            <a:r>
              <a:rPr lang="en-US" sz="3200" b="1" dirty="0">
                <a:solidFill>
                  <a:schemeClr val="accent4">
                    <a:lumMod val="75000"/>
                  </a:schemeClr>
                </a:solidFill>
                <a:ea typeface="Graphik Bold"/>
                <a:cs typeface="Graphik Bold"/>
                <a:sym typeface="Graphik Bold"/>
              </a:rPr>
              <a:t>Main objectives </a:t>
            </a:r>
          </a:p>
          <a:p>
            <a:pPr marL="360000" lvl="1" indent="-360000" algn="l">
              <a:lnSpc>
                <a:spcPts val="3325"/>
              </a:lnSpc>
              <a:buClr>
                <a:srgbClr val="7030A0"/>
              </a:buClr>
              <a:buFont typeface="Arial"/>
              <a:buChar char="•"/>
            </a:pPr>
            <a:r>
              <a:rPr lang="en-US" sz="2589" dirty="0">
                <a:solidFill>
                  <a:srgbClr val="000000"/>
                </a:solidFill>
                <a:ea typeface="Graphik"/>
                <a:cs typeface="Graphik"/>
                <a:sym typeface="Graphik"/>
              </a:rPr>
              <a:t>To give trade unions an in-depth understanding of HREDD (in line with OECD Guidelines for multinational enterprises and the UNGPs)</a:t>
            </a:r>
          </a:p>
          <a:p>
            <a:pPr marL="360000" lvl="1" indent="-360000" algn="l">
              <a:lnSpc>
                <a:spcPts val="3325"/>
              </a:lnSpc>
              <a:buClr>
                <a:srgbClr val="7030A0"/>
              </a:buClr>
              <a:buFont typeface="Arial"/>
              <a:buChar char="•"/>
            </a:pPr>
            <a:r>
              <a:rPr lang="en-US" sz="2589" dirty="0">
                <a:solidFill>
                  <a:srgbClr val="000000"/>
                </a:solidFill>
                <a:ea typeface="Graphik"/>
                <a:cs typeface="Graphik"/>
                <a:sym typeface="Graphik"/>
              </a:rPr>
              <a:t>To give trade unions an in-depth understanding of the role trade unions in production countries can play in HREDD</a:t>
            </a:r>
          </a:p>
          <a:p>
            <a:pPr marL="360000" lvl="1" indent="-360000" algn="l">
              <a:lnSpc>
                <a:spcPts val="3325"/>
              </a:lnSpc>
              <a:spcAft>
                <a:spcPts val="1800"/>
              </a:spcAft>
              <a:buClr>
                <a:srgbClr val="7030A0"/>
              </a:buClr>
              <a:buFont typeface="Arial"/>
              <a:buChar char="•"/>
            </a:pPr>
            <a:r>
              <a:rPr lang="en-US" sz="2589" dirty="0">
                <a:solidFill>
                  <a:srgbClr val="000000"/>
                </a:solidFill>
                <a:ea typeface="Graphik"/>
                <a:cs typeface="Graphik"/>
                <a:sym typeface="Graphik"/>
              </a:rPr>
              <a:t>To prepare trade unions on how to take an active role as a trade union in HREDD processes, including identifying human rights risks and environmental risks, helping develop strategies to mitigate these risks, helping monitor implementation of the risk mitigation plans, and supporting the effective use of grievance mechanisms</a:t>
            </a:r>
          </a:p>
          <a:p>
            <a:pPr algn="l">
              <a:lnSpc>
                <a:spcPts val="3625"/>
              </a:lnSpc>
            </a:pPr>
            <a:r>
              <a:rPr lang="en-US" sz="3200" b="1" dirty="0">
                <a:solidFill>
                  <a:schemeClr val="accent4">
                    <a:lumMod val="75000"/>
                  </a:schemeClr>
                </a:solidFill>
                <a:ea typeface="Graphik Bold"/>
                <a:cs typeface="Graphik Bold"/>
                <a:sym typeface="Graphik Bold"/>
              </a:rPr>
              <a:t>Who is it for?</a:t>
            </a:r>
          </a:p>
          <a:p>
            <a:pPr marL="360000" lvl="1" indent="-360000" algn="l">
              <a:lnSpc>
                <a:spcPts val="3325"/>
              </a:lnSpc>
              <a:spcAft>
                <a:spcPts val="1800"/>
              </a:spcAft>
              <a:buClr>
                <a:srgbClr val="7030A0"/>
              </a:buClr>
              <a:buFont typeface="Arial"/>
              <a:buChar char="•"/>
            </a:pPr>
            <a:r>
              <a:rPr lang="en-US" sz="2589" dirty="0">
                <a:solidFill>
                  <a:srgbClr val="000000"/>
                </a:solidFill>
                <a:ea typeface="Graphik"/>
                <a:cs typeface="Graphik"/>
                <a:sym typeface="Graphik"/>
              </a:rPr>
              <a:t>Trade union leaders/members who will be taking an active role within their union on supporting HREDD implementation and who will preferably be responsible for disseminating the knowledge of HREDD within their union to other members as well.</a:t>
            </a:r>
          </a:p>
          <a:p>
            <a:pPr algn="l">
              <a:lnSpc>
                <a:spcPts val="3625"/>
              </a:lnSpc>
            </a:pPr>
            <a:r>
              <a:rPr lang="en-US" sz="3200" b="1" dirty="0">
                <a:solidFill>
                  <a:schemeClr val="accent4">
                    <a:lumMod val="75000"/>
                  </a:schemeClr>
                </a:solidFill>
                <a:ea typeface="Graphik Bold"/>
                <a:cs typeface="Graphik Bold"/>
                <a:sym typeface="Graphik Bold"/>
              </a:rPr>
              <a:t>Other details</a:t>
            </a:r>
          </a:p>
          <a:p>
            <a:pPr marL="360000" lvl="1" indent="-360000" algn="l">
              <a:lnSpc>
                <a:spcPts val="3325"/>
              </a:lnSpc>
              <a:buClr>
                <a:srgbClr val="7030A0"/>
              </a:buClr>
              <a:buFont typeface="Arial"/>
              <a:buChar char="•"/>
            </a:pPr>
            <a:r>
              <a:rPr lang="en-US" sz="2589" dirty="0">
                <a:solidFill>
                  <a:srgbClr val="000000"/>
                </a:solidFill>
                <a:ea typeface="Graphik"/>
                <a:cs typeface="Graphik"/>
                <a:sym typeface="Graphik"/>
              </a:rPr>
              <a:t>Training is designed for 10-25 people</a:t>
            </a:r>
          </a:p>
          <a:p>
            <a:pPr marL="360000" lvl="1" indent="-360000" algn="l">
              <a:lnSpc>
                <a:spcPts val="3325"/>
              </a:lnSpc>
              <a:buClr>
                <a:srgbClr val="7030A0"/>
              </a:buClr>
              <a:buFont typeface="Arial"/>
              <a:buChar char="•"/>
            </a:pPr>
            <a:r>
              <a:rPr lang="en-US" sz="2589" dirty="0">
                <a:solidFill>
                  <a:srgbClr val="000000"/>
                </a:solidFill>
                <a:ea typeface="Graphik"/>
                <a:cs typeface="Graphik"/>
                <a:sym typeface="Graphik"/>
              </a:rPr>
              <a:t>Availability of the entire group for 2,5 days (or equivalent of 2,5 hours per module) is needed</a:t>
            </a:r>
          </a:p>
        </p:txBody>
      </p:sp>
    </p:spTree>
    <p:extLst>
      <p:ext uri="{BB962C8B-B14F-4D97-AF65-F5344CB8AC3E}">
        <p14:creationId xmlns:p14="http://schemas.microsoft.com/office/powerpoint/2010/main" val="2009140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55101E80-419D-2E30-AD4D-A966DB36F108}"/>
              </a:ext>
            </a:extLst>
          </p:cNvPr>
          <p:cNvSpPr txBox="1"/>
          <p:nvPr/>
        </p:nvSpPr>
        <p:spPr>
          <a:xfrm>
            <a:off x="0" y="360000"/>
            <a:ext cx="18288000" cy="1076513"/>
          </a:xfrm>
          <a:prstGeom prst="rect">
            <a:avLst/>
          </a:prstGeom>
        </p:spPr>
        <p:txBody>
          <a:bodyPr wrap="square" lIns="0" tIns="0" rIns="0" bIns="0" rtlCol="0" anchor="t">
            <a:spAutoFit/>
          </a:bodyPr>
          <a:lstStyle/>
          <a:p>
            <a:pPr algn="ctr">
              <a:lnSpc>
                <a:spcPts val="9726"/>
              </a:lnSpc>
            </a:pPr>
            <a:r>
              <a:rPr lang="en-US" sz="5400" b="1" dirty="0">
                <a:solidFill>
                  <a:srgbClr val="FFC000"/>
                </a:solidFill>
                <a:latin typeface="Verdana" panose="020B0604030504040204" pitchFamily="34" charset="0"/>
                <a:ea typeface="Verdana" panose="020B0604030504040204" pitchFamily="34" charset="0"/>
                <a:cs typeface="Verdana" panose="020B0604030504040204" pitchFamily="34" charset="0"/>
                <a:sym typeface="Graphik Bold"/>
              </a:rPr>
              <a:t>National Level Training Package</a:t>
            </a:r>
          </a:p>
        </p:txBody>
      </p:sp>
      <p:sp>
        <p:nvSpPr>
          <p:cNvPr id="3" name="TextBox 6">
            <a:extLst>
              <a:ext uri="{FF2B5EF4-FFF2-40B4-BE49-F238E27FC236}">
                <a16:creationId xmlns:a16="http://schemas.microsoft.com/office/drawing/2014/main" id="{44CDDDFF-430A-F734-C6F3-5510595DDA0D}"/>
              </a:ext>
            </a:extLst>
          </p:cNvPr>
          <p:cNvSpPr txBox="1"/>
          <p:nvPr/>
        </p:nvSpPr>
        <p:spPr>
          <a:xfrm>
            <a:off x="1440000" y="2520000"/>
            <a:ext cx="15247800" cy="6060442"/>
          </a:xfrm>
          <a:prstGeom prst="rect">
            <a:avLst/>
          </a:prstGeom>
        </p:spPr>
        <p:txBody>
          <a:bodyPr wrap="square" lIns="0" tIns="0" rIns="0" bIns="0" rtlCol="0" anchor="t">
            <a:spAutoFit/>
          </a:bodyPr>
          <a:lstStyle/>
          <a:p>
            <a:pPr algn="l">
              <a:lnSpc>
                <a:spcPts val="3625"/>
              </a:lnSpc>
            </a:pPr>
            <a:r>
              <a:rPr lang="en-US" sz="3200" b="1" dirty="0">
                <a:solidFill>
                  <a:schemeClr val="accent4">
                    <a:lumMod val="75000"/>
                  </a:schemeClr>
                </a:solidFill>
                <a:ea typeface="Graphik Bold"/>
                <a:cs typeface="Graphik Bold"/>
                <a:sym typeface="Graphik Bold"/>
              </a:rPr>
              <a:t>Main objectives </a:t>
            </a:r>
          </a:p>
          <a:p>
            <a:pPr marL="360000" lvl="1" indent="-360000" algn="l">
              <a:lnSpc>
                <a:spcPts val="3325"/>
              </a:lnSpc>
              <a:buClr>
                <a:srgbClr val="7030A0"/>
              </a:buClr>
              <a:buFont typeface="Arial"/>
              <a:buChar char="•"/>
            </a:pPr>
            <a:r>
              <a:rPr lang="en-US" sz="2589" dirty="0">
                <a:solidFill>
                  <a:srgbClr val="000000"/>
                </a:solidFill>
                <a:ea typeface="Graphik"/>
                <a:cs typeface="Graphik"/>
                <a:sym typeface="Graphik"/>
              </a:rPr>
              <a:t>To give trade union leaders a basic understanding of HREDD (in line with OECD Guidelines for multinational enterprises and the UNGPs)</a:t>
            </a:r>
          </a:p>
          <a:p>
            <a:pPr marL="360000" lvl="1" indent="-360000" algn="l">
              <a:lnSpc>
                <a:spcPts val="3325"/>
              </a:lnSpc>
              <a:buClr>
                <a:srgbClr val="7030A0"/>
              </a:buClr>
              <a:buFont typeface="Arial"/>
              <a:buChar char="•"/>
            </a:pPr>
            <a:r>
              <a:rPr lang="en-US" sz="2589" dirty="0">
                <a:solidFill>
                  <a:srgbClr val="000000"/>
                </a:solidFill>
                <a:ea typeface="Graphik"/>
                <a:cs typeface="Graphik"/>
                <a:sym typeface="Graphik"/>
              </a:rPr>
              <a:t>To give trade union leaders a basic understanding of the legislative developments around HREDD</a:t>
            </a:r>
          </a:p>
          <a:p>
            <a:pPr marL="360000" lvl="1" indent="-360000" algn="l">
              <a:lnSpc>
                <a:spcPts val="3325"/>
              </a:lnSpc>
              <a:spcAft>
                <a:spcPts val="1800"/>
              </a:spcAft>
              <a:buClr>
                <a:srgbClr val="7030A0"/>
              </a:buClr>
              <a:buFont typeface="Arial"/>
              <a:buChar char="•"/>
            </a:pPr>
            <a:r>
              <a:rPr lang="en-US" sz="2589" dirty="0">
                <a:solidFill>
                  <a:srgbClr val="000000"/>
                </a:solidFill>
                <a:ea typeface="Graphik"/>
                <a:cs typeface="Graphik"/>
                <a:sym typeface="Graphik"/>
              </a:rPr>
              <a:t>To give trade union leaders a basic understanding of how HREDD can offer opportunities for trade union work </a:t>
            </a:r>
          </a:p>
          <a:p>
            <a:pPr algn="l">
              <a:lnSpc>
                <a:spcPts val="3625"/>
              </a:lnSpc>
            </a:pPr>
            <a:r>
              <a:rPr lang="en-US" sz="3200" b="1" dirty="0">
                <a:solidFill>
                  <a:schemeClr val="accent4">
                    <a:lumMod val="75000"/>
                  </a:schemeClr>
                </a:solidFill>
                <a:ea typeface="Graphik Bold"/>
                <a:cs typeface="Graphik Bold"/>
                <a:sym typeface="Graphik Bold"/>
              </a:rPr>
              <a:t>Who is it for?</a:t>
            </a:r>
          </a:p>
          <a:p>
            <a:pPr marL="360000" lvl="1" indent="-360000" algn="l">
              <a:lnSpc>
                <a:spcPts val="3325"/>
              </a:lnSpc>
              <a:buClr>
                <a:srgbClr val="7030A0"/>
              </a:buClr>
              <a:buFont typeface="Arial"/>
              <a:buChar char="•"/>
            </a:pPr>
            <a:r>
              <a:rPr lang="en-US" sz="2589" dirty="0">
                <a:solidFill>
                  <a:srgbClr val="000000"/>
                </a:solidFill>
                <a:ea typeface="Graphik"/>
                <a:cs typeface="Graphik"/>
                <a:sym typeface="Graphik"/>
              </a:rPr>
              <a:t>Trade union leaders from confederations or federations at national level who will support HREDD implementation at a higher level by, for example, engaging in meaningful stakeholder dialogue</a:t>
            </a:r>
          </a:p>
          <a:p>
            <a:pPr marL="360000" lvl="1" indent="-360000" algn="l">
              <a:lnSpc>
                <a:spcPts val="3325"/>
              </a:lnSpc>
              <a:spcAft>
                <a:spcPts val="1800"/>
              </a:spcAft>
              <a:buClr>
                <a:srgbClr val="7030A0"/>
              </a:buClr>
              <a:buFont typeface="Arial"/>
              <a:buChar char="•"/>
            </a:pPr>
            <a:r>
              <a:rPr lang="en-US" sz="2589" dirty="0">
                <a:solidFill>
                  <a:srgbClr val="000000"/>
                </a:solidFill>
                <a:ea typeface="Graphik"/>
                <a:cs typeface="Graphik"/>
                <a:sym typeface="Graphik"/>
              </a:rPr>
              <a:t>The workshop would also be suitable for a tripartite setting including other stakeholders such as employers/business associations, government actors and/or brand representatives</a:t>
            </a:r>
          </a:p>
          <a:p>
            <a:pPr algn="l">
              <a:lnSpc>
                <a:spcPts val="3625"/>
              </a:lnSpc>
            </a:pPr>
            <a:r>
              <a:rPr lang="en-US" sz="3200" b="1" dirty="0">
                <a:solidFill>
                  <a:schemeClr val="accent4">
                    <a:lumMod val="75000"/>
                  </a:schemeClr>
                </a:solidFill>
                <a:ea typeface="Graphik Bold"/>
                <a:cs typeface="Graphik Bold"/>
                <a:sym typeface="Graphik Bold"/>
              </a:rPr>
              <a:t>Other details</a:t>
            </a:r>
          </a:p>
          <a:p>
            <a:pPr marL="360000" lvl="1" indent="-360000" algn="l">
              <a:lnSpc>
                <a:spcPts val="3325"/>
              </a:lnSpc>
              <a:buClr>
                <a:srgbClr val="7030A0"/>
              </a:buClr>
              <a:buFont typeface="Arial"/>
              <a:buChar char="•"/>
            </a:pPr>
            <a:r>
              <a:rPr lang="en-US" sz="2589" dirty="0">
                <a:solidFill>
                  <a:srgbClr val="000000"/>
                </a:solidFill>
                <a:ea typeface="Graphik"/>
                <a:cs typeface="Graphik"/>
                <a:sym typeface="Graphik"/>
              </a:rPr>
              <a:t>Training is designed for 10-25 people</a:t>
            </a:r>
          </a:p>
          <a:p>
            <a:pPr marL="360000" lvl="1" indent="-360000" algn="l">
              <a:lnSpc>
                <a:spcPts val="3325"/>
              </a:lnSpc>
              <a:buClr>
                <a:srgbClr val="7030A0"/>
              </a:buClr>
              <a:buFont typeface="Arial"/>
              <a:buChar char="•"/>
            </a:pPr>
            <a:r>
              <a:rPr lang="en-US" sz="2589" dirty="0">
                <a:solidFill>
                  <a:srgbClr val="000000"/>
                </a:solidFill>
                <a:ea typeface="Graphik"/>
                <a:cs typeface="Graphik"/>
                <a:sym typeface="Graphik"/>
              </a:rPr>
              <a:t>Availability of the entire group for a minimum of 3,5 hours is needed</a:t>
            </a:r>
          </a:p>
        </p:txBody>
      </p:sp>
    </p:spTree>
    <p:extLst>
      <p:ext uri="{BB962C8B-B14F-4D97-AF65-F5344CB8AC3E}">
        <p14:creationId xmlns:p14="http://schemas.microsoft.com/office/powerpoint/2010/main" val="2897710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C8535536-8269-ED63-AFA4-F2C09F24F4C5}"/>
              </a:ext>
            </a:extLst>
          </p:cNvPr>
          <p:cNvSpPr txBox="1"/>
          <p:nvPr/>
        </p:nvSpPr>
        <p:spPr>
          <a:xfrm>
            <a:off x="0" y="360000"/>
            <a:ext cx="18288000" cy="1066895"/>
          </a:xfrm>
          <a:prstGeom prst="rect">
            <a:avLst/>
          </a:prstGeom>
        </p:spPr>
        <p:txBody>
          <a:bodyPr wrap="square" lIns="0" tIns="0" rIns="0" bIns="0" rtlCol="0" anchor="t">
            <a:spAutoFit/>
          </a:bodyPr>
          <a:lstStyle/>
          <a:p>
            <a:pPr algn="ctr">
              <a:lnSpc>
                <a:spcPts val="9626"/>
              </a:lnSpc>
            </a:pPr>
            <a:r>
              <a:rPr lang="en-US" sz="5400" b="1" dirty="0">
                <a:solidFill>
                  <a:srgbClr val="FFC000"/>
                </a:solidFill>
                <a:latin typeface="Verdana" panose="020B0604030504040204" pitchFamily="34" charset="0"/>
                <a:ea typeface="Verdana" panose="020B0604030504040204" pitchFamily="34" charset="0"/>
                <a:cs typeface="Verdana" panose="020B0604030504040204" pitchFamily="34" charset="0"/>
                <a:sym typeface="Graphik Bold"/>
              </a:rPr>
              <a:t>Local Level Training Package</a:t>
            </a:r>
          </a:p>
        </p:txBody>
      </p:sp>
      <p:sp>
        <p:nvSpPr>
          <p:cNvPr id="3" name="TextBox 6">
            <a:extLst>
              <a:ext uri="{FF2B5EF4-FFF2-40B4-BE49-F238E27FC236}">
                <a16:creationId xmlns:a16="http://schemas.microsoft.com/office/drawing/2014/main" id="{1C9502EB-76EF-A790-9D24-E148BF81E30C}"/>
              </a:ext>
            </a:extLst>
          </p:cNvPr>
          <p:cNvSpPr txBox="1"/>
          <p:nvPr/>
        </p:nvSpPr>
        <p:spPr>
          <a:xfrm>
            <a:off x="1440000" y="2520000"/>
            <a:ext cx="14257200" cy="6663876"/>
          </a:xfrm>
          <a:prstGeom prst="rect">
            <a:avLst/>
          </a:prstGeom>
        </p:spPr>
        <p:txBody>
          <a:bodyPr wrap="square" lIns="0" tIns="0" rIns="0" bIns="0" rtlCol="0" anchor="t">
            <a:spAutoFit/>
          </a:bodyPr>
          <a:lstStyle/>
          <a:p>
            <a:pPr algn="l">
              <a:lnSpc>
                <a:spcPts val="3625"/>
              </a:lnSpc>
            </a:pPr>
            <a:r>
              <a:rPr lang="en-US" sz="2590" b="1" dirty="0">
                <a:solidFill>
                  <a:schemeClr val="accent4">
                    <a:lumMod val="75000"/>
                  </a:schemeClr>
                </a:solidFill>
                <a:ea typeface="Graphik Bold"/>
                <a:cs typeface="Graphik Bold"/>
                <a:sym typeface="Graphik Bold"/>
              </a:rPr>
              <a:t>Main objectives </a:t>
            </a:r>
          </a:p>
          <a:p>
            <a:pPr marL="559180" lvl="1" indent="-279590" algn="l">
              <a:lnSpc>
                <a:spcPts val="3625"/>
              </a:lnSpc>
              <a:buFont typeface="Arial"/>
              <a:buChar char="•"/>
            </a:pPr>
            <a:r>
              <a:rPr lang="en-US" sz="2590" dirty="0">
                <a:solidFill>
                  <a:srgbClr val="000000"/>
                </a:solidFill>
                <a:ea typeface="Graphik"/>
                <a:cs typeface="Graphik"/>
                <a:sym typeface="Graphik"/>
              </a:rPr>
              <a:t>To prepare local trade unions to participate meaningfully in the HREDD process as a way to secure decent working conditions and a living wage for workers</a:t>
            </a:r>
          </a:p>
          <a:p>
            <a:pPr marL="559180" lvl="1" indent="-279590" algn="l">
              <a:lnSpc>
                <a:spcPts val="3625"/>
              </a:lnSpc>
              <a:spcAft>
                <a:spcPts val="1800"/>
              </a:spcAft>
              <a:buFont typeface="Arial"/>
              <a:buChar char="•"/>
            </a:pPr>
            <a:r>
              <a:rPr lang="en-US" sz="2590" dirty="0">
                <a:solidFill>
                  <a:srgbClr val="000000"/>
                </a:solidFill>
                <a:ea typeface="Graphik"/>
                <a:cs typeface="Graphik"/>
                <a:sym typeface="Graphik"/>
              </a:rPr>
              <a:t>To be able to use and share this knowledge with union members/non-union members/workers when engaging with them on workers issues</a:t>
            </a:r>
          </a:p>
          <a:p>
            <a:pPr algn="l">
              <a:lnSpc>
                <a:spcPts val="3625"/>
              </a:lnSpc>
            </a:pPr>
            <a:r>
              <a:rPr lang="en-US" sz="2590" b="1" dirty="0">
                <a:solidFill>
                  <a:schemeClr val="accent4">
                    <a:lumMod val="75000"/>
                  </a:schemeClr>
                </a:solidFill>
                <a:ea typeface="Graphik Bold"/>
                <a:cs typeface="Graphik Bold"/>
                <a:sym typeface="Graphik Bold"/>
              </a:rPr>
              <a:t>Who is it for?</a:t>
            </a:r>
          </a:p>
          <a:p>
            <a:pPr marL="559180" lvl="1" indent="-279590" algn="l">
              <a:lnSpc>
                <a:spcPts val="3625"/>
              </a:lnSpc>
              <a:spcAft>
                <a:spcPts val="1800"/>
              </a:spcAft>
              <a:buFont typeface="Arial"/>
              <a:buChar char="•"/>
            </a:pPr>
            <a:r>
              <a:rPr lang="en-US" sz="2590" dirty="0">
                <a:solidFill>
                  <a:srgbClr val="000000"/>
                </a:solidFill>
                <a:ea typeface="Graphik"/>
                <a:cs typeface="Graphik"/>
                <a:sym typeface="Graphik"/>
              </a:rPr>
              <a:t>Trade union leaders/members at factories (that export to the EU) who will support HREDD implementation at the local level by, for example, giving input on workplace issues or monitoring the implementation of HREDD policies at the </a:t>
            </a:r>
            <a:r>
              <a:rPr lang="en-US" sz="2590" dirty="0" err="1">
                <a:solidFill>
                  <a:srgbClr val="000000"/>
                </a:solidFill>
                <a:ea typeface="Graphik"/>
                <a:cs typeface="Graphik"/>
                <a:sym typeface="Graphik"/>
              </a:rPr>
              <a:t>workfloor</a:t>
            </a:r>
            <a:r>
              <a:rPr lang="en-US" sz="2590" dirty="0">
                <a:solidFill>
                  <a:srgbClr val="000000"/>
                </a:solidFill>
                <a:ea typeface="Graphik"/>
                <a:cs typeface="Graphik"/>
                <a:sym typeface="Graphik"/>
              </a:rPr>
              <a:t>  </a:t>
            </a:r>
          </a:p>
          <a:p>
            <a:pPr algn="l">
              <a:lnSpc>
                <a:spcPts val="3625"/>
              </a:lnSpc>
            </a:pPr>
            <a:r>
              <a:rPr lang="en-US" sz="2590" b="1" dirty="0">
                <a:solidFill>
                  <a:schemeClr val="accent4">
                    <a:lumMod val="75000"/>
                  </a:schemeClr>
                </a:solidFill>
                <a:ea typeface="Graphik Bold"/>
                <a:cs typeface="Graphik Bold"/>
                <a:sym typeface="Graphik Bold"/>
              </a:rPr>
              <a:t>Other details</a:t>
            </a:r>
          </a:p>
          <a:p>
            <a:pPr marL="559180" lvl="1" indent="-279590" algn="l">
              <a:lnSpc>
                <a:spcPts val="3625"/>
              </a:lnSpc>
              <a:buFont typeface="Arial"/>
              <a:buChar char="•"/>
            </a:pPr>
            <a:r>
              <a:rPr lang="en-US" sz="2590" dirty="0">
                <a:solidFill>
                  <a:srgbClr val="000000"/>
                </a:solidFill>
                <a:ea typeface="Graphik"/>
                <a:cs typeface="Graphik"/>
                <a:sym typeface="Graphik"/>
              </a:rPr>
              <a:t>Training is designed for 10-25 people</a:t>
            </a:r>
          </a:p>
          <a:p>
            <a:pPr marL="559180" lvl="1" indent="-279590" algn="l">
              <a:lnSpc>
                <a:spcPts val="3625"/>
              </a:lnSpc>
              <a:buFont typeface="Arial"/>
              <a:buChar char="•"/>
            </a:pPr>
            <a:r>
              <a:rPr lang="en-US" sz="2590" dirty="0">
                <a:solidFill>
                  <a:srgbClr val="000000"/>
                </a:solidFill>
                <a:ea typeface="Graphik"/>
                <a:cs typeface="Graphik"/>
                <a:sym typeface="Graphik"/>
              </a:rPr>
              <a:t>Availability of the entire group for a minimum of 4 hours is needed</a:t>
            </a:r>
          </a:p>
          <a:p>
            <a:pPr algn="ctr">
              <a:lnSpc>
                <a:spcPts val="5880"/>
              </a:lnSpc>
            </a:pPr>
            <a:endParaRPr lang="en-US" sz="2800" dirty="0">
              <a:solidFill>
                <a:srgbClr val="000000"/>
              </a:solidFill>
              <a:ea typeface="Graphik"/>
              <a:cs typeface="Graphik"/>
              <a:sym typeface="Graphik"/>
            </a:endParaRPr>
          </a:p>
        </p:txBody>
      </p:sp>
    </p:spTree>
    <p:extLst>
      <p:ext uri="{BB962C8B-B14F-4D97-AF65-F5344CB8AC3E}">
        <p14:creationId xmlns:p14="http://schemas.microsoft.com/office/powerpoint/2010/main" val="3940840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id="{8626D640-253B-EE85-20EC-A215C9F90D2C}"/>
              </a:ext>
            </a:extLst>
          </p:cNvPr>
          <p:cNvSpPr txBox="1"/>
          <p:nvPr/>
        </p:nvSpPr>
        <p:spPr>
          <a:xfrm>
            <a:off x="0" y="360000"/>
            <a:ext cx="18288000" cy="1076513"/>
          </a:xfrm>
          <a:prstGeom prst="rect">
            <a:avLst/>
          </a:prstGeom>
        </p:spPr>
        <p:txBody>
          <a:bodyPr wrap="square" lIns="0" tIns="0" rIns="0" bIns="0" rtlCol="0" anchor="t">
            <a:spAutoFit/>
          </a:bodyPr>
          <a:lstStyle/>
          <a:p>
            <a:pPr algn="ctr">
              <a:lnSpc>
                <a:spcPts val="9722"/>
              </a:lnSpc>
            </a:pPr>
            <a:r>
              <a:rPr lang="en-US" sz="5400" b="1" dirty="0">
                <a:solidFill>
                  <a:srgbClr val="FFC000"/>
                </a:solidFill>
                <a:latin typeface="Verdana" panose="020B0604030504040204" pitchFamily="34" charset="0"/>
                <a:ea typeface="Verdana" panose="020B0604030504040204" pitchFamily="34" charset="0"/>
                <a:cs typeface="Verdana" panose="020B0604030504040204" pitchFamily="34" charset="0"/>
                <a:sym typeface="Graphik Bold"/>
              </a:rPr>
              <a:t>Glossary </a:t>
            </a:r>
            <a:r>
              <a:rPr lang="en-US" sz="5400" b="1" dirty="0">
                <a:solidFill>
                  <a:srgbClr val="FFFFFF"/>
                </a:solidFill>
                <a:latin typeface="Verdana" panose="020B0604030504040204" pitchFamily="34" charset="0"/>
                <a:ea typeface="Verdana" panose="020B0604030504040204" pitchFamily="34" charset="0"/>
                <a:cs typeface="Verdana" panose="020B0604030504040204" pitchFamily="34" charset="0"/>
                <a:sym typeface="Graphik Bold"/>
              </a:rPr>
              <a:t>for the toolkit</a:t>
            </a:r>
          </a:p>
        </p:txBody>
      </p:sp>
      <p:sp>
        <p:nvSpPr>
          <p:cNvPr id="3" name="TextBox 9">
            <a:extLst>
              <a:ext uri="{FF2B5EF4-FFF2-40B4-BE49-F238E27FC236}">
                <a16:creationId xmlns:a16="http://schemas.microsoft.com/office/drawing/2014/main" id="{111F7AA5-396D-1358-03FD-4976B02B2D24}"/>
              </a:ext>
            </a:extLst>
          </p:cNvPr>
          <p:cNvSpPr txBox="1"/>
          <p:nvPr/>
        </p:nvSpPr>
        <p:spPr>
          <a:xfrm>
            <a:off x="1440000" y="2520000"/>
            <a:ext cx="13039572" cy="6526017"/>
          </a:xfrm>
          <a:prstGeom prst="rect">
            <a:avLst/>
          </a:prstGeom>
        </p:spPr>
        <p:txBody>
          <a:bodyPr lIns="0" tIns="0" rIns="0" bIns="0" rtlCol="0" anchor="t">
            <a:spAutoFit/>
          </a:bodyPr>
          <a:lstStyle/>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ea typeface="Graphik"/>
                <a:cs typeface="Graphik"/>
                <a:sym typeface="Graphik"/>
              </a:rPr>
              <a:t>BHR</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Business and Human Rights</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ea typeface="Graphik"/>
                <a:cs typeface="Graphik"/>
                <a:sym typeface="Graphik"/>
              </a:rPr>
              <a:t>CBA</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Collective Bargaining Agreement</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ea typeface="Graphik"/>
                <a:cs typeface="Graphik"/>
                <a:sym typeface="Graphik"/>
              </a:rPr>
              <a:t>CSDDD</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Corporate Sustainability Due Diligence Directive</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ea typeface="Graphik"/>
                <a:cs typeface="Graphik"/>
                <a:sym typeface="Graphik"/>
              </a:rPr>
              <a:t>CSR</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Corporate Social Responsibility</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ea typeface="Graphik"/>
                <a:cs typeface="Graphik"/>
                <a:sym typeface="Graphik"/>
              </a:rPr>
              <a:t>CSRD</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Corporate Sustainability Reporting Directive</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err="1">
                <a:ln>
                  <a:noFill/>
                </a:ln>
                <a:solidFill>
                  <a:srgbClr val="000000"/>
                </a:solidFill>
                <a:effectLst/>
                <a:uLnTx/>
                <a:uFillTx/>
                <a:ea typeface="Graphik"/>
                <a:cs typeface="Graphik"/>
                <a:sym typeface="Graphik"/>
              </a:rPr>
              <a:t>FoA</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Freedom of Association</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ea typeface="Graphik"/>
                <a:cs typeface="Graphik"/>
                <a:sym typeface="Graphik"/>
              </a:rPr>
              <a:t>GBV</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Gender Based Violence</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ea typeface="Graphik"/>
                <a:cs typeface="Graphik"/>
                <a:sym typeface="Graphik"/>
              </a:rPr>
              <a:t>GRDD</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Gender Responsive Due Diligence</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ea typeface="Graphik"/>
                <a:cs typeface="Graphik"/>
                <a:sym typeface="Graphik"/>
              </a:rPr>
              <a:t>HREDD</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Human Rights and Environmental Due Diligence</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err="1">
                <a:ln>
                  <a:noFill/>
                </a:ln>
                <a:solidFill>
                  <a:srgbClr val="000000"/>
                </a:solidFill>
                <a:effectLst/>
                <a:uLnTx/>
                <a:uFillTx/>
                <a:ea typeface="Graphik"/>
                <a:cs typeface="Graphik"/>
                <a:sym typeface="Graphik"/>
              </a:rPr>
              <a:t>mHREDD</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Mandatory Human Rights and Environmental Due Diligence</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ea typeface="Graphik"/>
                <a:cs typeface="Graphik"/>
                <a:sym typeface="Graphik"/>
              </a:rPr>
              <a:t>NCP</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National Contact Point OECD Guidelines</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ea typeface="Graphik"/>
                <a:cs typeface="Graphik"/>
                <a:sym typeface="Graphik"/>
              </a:rPr>
              <a:t>OECD</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a:t>
            </a:r>
            <a:r>
              <a:rPr kumimoji="0" lang="en-US" sz="2800" b="0" i="0" u="none" strike="noStrike" kern="1200" cap="none" spc="0" normalizeH="0" baseline="0" noProof="0" dirty="0" err="1">
                <a:ln>
                  <a:noFill/>
                </a:ln>
                <a:solidFill>
                  <a:srgbClr val="000000"/>
                </a:solidFill>
                <a:effectLst/>
                <a:uLnTx/>
                <a:uFillTx/>
                <a:ea typeface="Graphik"/>
                <a:cs typeface="Graphik"/>
                <a:sym typeface="Graphik"/>
              </a:rPr>
              <a:t>Organisation</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for Economic Co-operation and Development</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ea typeface="Graphik"/>
                <a:cs typeface="Graphik"/>
                <a:sym typeface="Graphik"/>
              </a:rPr>
              <a:t>OSH</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Occupational Safety &amp; Health</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ea typeface="Graphik"/>
                <a:cs typeface="Graphik"/>
                <a:sym typeface="Graphik"/>
              </a:rPr>
              <a:t>RBC </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Responsible Business Conduct</a:t>
            </a:r>
          </a:p>
          <a:p>
            <a:pPr marL="0" marR="0" lvl="0" indent="0" algn="l" defTabSz="914400" rtl="0" eaLnBrk="1" fontAlgn="auto" latinLnBrk="0" hangingPunct="1">
              <a:lnSpc>
                <a:spcPts val="3415"/>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ea typeface="Graphik"/>
                <a:cs typeface="Graphik"/>
                <a:sym typeface="Graphik"/>
              </a:rPr>
              <a:t>UNGPs</a:t>
            </a:r>
            <a:r>
              <a:rPr kumimoji="0" lang="en-US" sz="2800" b="0" i="0" u="none" strike="noStrike" kern="1200" cap="none" spc="0" normalizeH="0" baseline="0" noProof="0" dirty="0">
                <a:ln>
                  <a:noFill/>
                </a:ln>
                <a:solidFill>
                  <a:srgbClr val="000000"/>
                </a:solidFill>
                <a:effectLst/>
                <a:uLnTx/>
                <a:uFillTx/>
                <a:ea typeface="Graphik"/>
                <a:cs typeface="Graphik"/>
                <a:sym typeface="Graphik"/>
              </a:rPr>
              <a:t> = United Nations Guiding Principles on Business and Human Rights</a:t>
            </a:r>
          </a:p>
        </p:txBody>
      </p:sp>
    </p:spTree>
    <p:extLst>
      <p:ext uri="{BB962C8B-B14F-4D97-AF65-F5344CB8AC3E}">
        <p14:creationId xmlns:p14="http://schemas.microsoft.com/office/powerpoint/2010/main" val="5354205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992</Words>
  <Application>Microsoft Office PowerPoint</Application>
  <PresentationFormat>Aangepast</PresentationFormat>
  <Paragraphs>76</Paragraphs>
  <Slides>7</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7</vt:i4>
      </vt:variant>
    </vt:vector>
  </HeadingPairs>
  <TitlesOfParts>
    <vt:vector size="13" baseType="lpstr">
      <vt:lpstr>Arial</vt:lpstr>
      <vt:lpstr>Calibri</vt:lpstr>
      <vt:lpstr>Graphik</vt:lpstr>
      <vt:lpstr>Graphik Bold</vt:lpstr>
      <vt:lpstr>Verdana</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 Introduction to HREDD Toolkit</dc:title>
  <cp:lastModifiedBy>Margot Offerijns</cp:lastModifiedBy>
  <cp:revision>13</cp:revision>
  <dcterms:created xsi:type="dcterms:W3CDTF">2006-08-16T00:00:00Z</dcterms:created>
  <dcterms:modified xsi:type="dcterms:W3CDTF">2024-10-11T14:08:35Z</dcterms:modified>
  <dc:identifier>DAGN1jZmS34</dc:identifier>
</cp:coreProperties>
</file>