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3"/>
  </p:notesMasterIdLst>
  <p:sldIdLst>
    <p:sldId id="281" r:id="rId2"/>
    <p:sldId id="278" r:id="rId3"/>
    <p:sldId id="279" r:id="rId4"/>
    <p:sldId id="280" r:id="rId5"/>
    <p:sldId id="282" r:id="rId6"/>
    <p:sldId id="283" r:id="rId7"/>
    <p:sldId id="284" r:id="rId8"/>
    <p:sldId id="288" r:id="rId9"/>
    <p:sldId id="285" r:id="rId10"/>
    <p:sldId id="286" r:id="rId11"/>
    <p:sldId id="367" r:id="rId12"/>
  </p:sldIdLst>
  <p:sldSz cx="18288000" cy="10287000"/>
  <p:notesSz cx="6858000" cy="9144000"/>
  <p:embeddedFontLst>
    <p:embeddedFont>
      <p:font typeface="Graphik" panose="020B0503030202060203" pitchFamily="34" charset="77"/>
      <p:regular r:id="rId14"/>
    </p:embeddedFont>
    <p:embeddedFont>
      <p:font typeface="Verdana" panose="020B0604030504040204" pitchFamily="34" charset="0"/>
      <p:regular r:id="rId15"/>
      <p:bold r:id="rId16"/>
      <p:italic r:id="rId17"/>
      <p:boldItalic r:id="rId1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EAD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03" autoAdjust="0"/>
    <p:restoredTop sz="87899" autoAdjust="0"/>
  </p:normalViewPr>
  <p:slideViewPr>
    <p:cSldViewPr>
      <p:cViewPr varScale="1">
        <p:scale>
          <a:sx n="68" d="100"/>
          <a:sy n="68" d="100"/>
        </p:scale>
        <p:origin x="280" y="3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24.10.2024</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‹nr.›</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2290763" y="512763"/>
            <a:ext cx="4562475" cy="2566987"/>
          </a:xfrm>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871B2431-D351-4C6E-A3CF-9DFAC0E3E050}" type="slidenum">
              <a:rPr lang="cs-CZ" smtClean="0"/>
              <a:t>9</a:t>
            </a:fld>
            <a:endParaRPr lang="cs-CZ"/>
          </a:p>
        </p:txBody>
      </p:sp>
    </p:spTree>
    <p:extLst>
      <p:ext uri="{BB962C8B-B14F-4D97-AF65-F5344CB8AC3E}">
        <p14:creationId xmlns:p14="http://schemas.microsoft.com/office/powerpoint/2010/main" val="8649886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2290763" y="512763"/>
            <a:ext cx="4562475" cy="2566987"/>
          </a:xfrm>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71B2431-D351-4C6E-A3CF-9DFAC0E3E050}"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950545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10/24/24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10/24/24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10/24/24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47168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0210800" y="4533900"/>
            <a:ext cx="5486400" cy="4114800"/>
          </a:xfrm>
          <a:prstGeom prst="round1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10/24/24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
        <p:nvSpPr>
          <p:cNvPr id="13" name="Tijdelijke aanduiding voor afbeelding 12">
            <a:extLst>
              <a:ext uri="{FF2B5EF4-FFF2-40B4-BE49-F238E27FC236}">
                <a16:creationId xmlns:a16="http://schemas.microsoft.com/office/drawing/2014/main" id="{69C38451-C609-CBA6-3C52-50FF5CEBC290}"/>
              </a:ext>
            </a:extLst>
          </p:cNvPr>
          <p:cNvSpPr>
            <a:spLocks noGrp="1"/>
          </p:cNvSpPr>
          <p:nvPr>
            <p:ph type="pic" idx="13"/>
          </p:nvPr>
        </p:nvSpPr>
        <p:spPr>
          <a:xfrm>
            <a:off x="11125200" y="2324101"/>
            <a:ext cx="4267200" cy="4397375"/>
          </a:xfrm>
          <a:custGeom>
            <a:avLst/>
            <a:gdLst>
              <a:gd name="connsiteX0" fmla="*/ 2700000 w 4267200"/>
              <a:gd name="connsiteY0" fmla="*/ 0 h 4397375"/>
              <a:gd name="connsiteX1" fmla="*/ 4209596 w 4267200"/>
              <a:gd name="connsiteY1" fmla="*/ 461118 h 4397375"/>
              <a:gd name="connsiteX2" fmla="*/ 4267200 w 4267200"/>
              <a:gd name="connsiteY2" fmla="*/ 504193 h 4397375"/>
              <a:gd name="connsiteX3" fmla="*/ 4267200 w 4267200"/>
              <a:gd name="connsiteY3" fmla="*/ 4397375 h 4397375"/>
              <a:gd name="connsiteX4" fmla="*/ 601536 w 4267200"/>
              <a:gd name="connsiteY4" fmla="*/ 4397375 h 4397375"/>
              <a:gd name="connsiteX5" fmla="*/ 461118 w 4267200"/>
              <a:gd name="connsiteY5" fmla="*/ 4209596 h 4397375"/>
              <a:gd name="connsiteX6" fmla="*/ 0 w 4267200"/>
              <a:gd name="connsiteY6" fmla="*/ 2700000 h 4397375"/>
              <a:gd name="connsiteX7" fmla="*/ 2700000 w 4267200"/>
              <a:gd name="connsiteY7" fmla="*/ 0 h 4397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7200" h="4397375">
                <a:moveTo>
                  <a:pt x="2700000" y="0"/>
                </a:moveTo>
                <a:cubicBezTo>
                  <a:pt x="3259188" y="0"/>
                  <a:pt x="3778673" y="169992"/>
                  <a:pt x="4209596" y="461118"/>
                </a:cubicBezTo>
                <a:lnTo>
                  <a:pt x="4267200" y="504193"/>
                </a:lnTo>
                <a:lnTo>
                  <a:pt x="4267200" y="4397375"/>
                </a:lnTo>
                <a:lnTo>
                  <a:pt x="601536" y="4397375"/>
                </a:lnTo>
                <a:lnTo>
                  <a:pt x="461118" y="4209596"/>
                </a:lnTo>
                <a:cubicBezTo>
                  <a:pt x="169992" y="3778673"/>
                  <a:pt x="0" y="3259189"/>
                  <a:pt x="0" y="2700000"/>
                </a:cubicBezTo>
                <a:cubicBezTo>
                  <a:pt x="0" y="1208831"/>
                  <a:pt x="1208831" y="0"/>
                  <a:pt x="2700000" y="0"/>
                </a:cubicBezTo>
                <a:close/>
              </a:path>
            </a:pathLst>
          </a:custGeom>
        </p:spPr>
        <p:txBody>
          <a:bodyPr wrap="square">
            <a:noAutofit/>
          </a:bodyPr>
          <a:lstStyle/>
          <a:p>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10/24/24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10/24/24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10/24/24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10/24/24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10/24/24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10/24/24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‹nr.›</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60" r:id="rId2"/>
    <p:sldLayoutId id="2147483657" r:id="rId3"/>
    <p:sldLayoutId id="2147483650" r:id="rId4"/>
    <p:sldLayoutId id="2147483651" r:id="rId5"/>
    <p:sldLayoutId id="2147483652" r:id="rId6"/>
    <p:sldLayoutId id="2147483653" r:id="rId7"/>
    <p:sldLayoutId id="2147483654" r:id="rId8"/>
    <p:sldLayoutId id="2147483655" r:id="rId9"/>
    <p:sldLayoutId id="2147483656" r:id="rId10"/>
    <p:sldLayoutId id="2147483658" r:id="rId11"/>
    <p:sldLayoutId id="214748365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9.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9.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descr="Afbeelding met roze, persoon, kleding, meisje&#10;&#10;Automatisch gegenereerde beschrijving">
            <a:extLst>
              <a:ext uri="{FF2B5EF4-FFF2-40B4-BE49-F238E27FC236}">
                <a16:creationId xmlns:a16="http://schemas.microsoft.com/office/drawing/2014/main" id="{548C0377-573D-5ABF-7D8F-1DAC7E63606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8291200" cy="10288800"/>
          </a:xfrm>
          <a:prstGeom prst="rect">
            <a:avLst/>
          </a:prstGeom>
        </p:spPr>
      </p:pic>
      <p:sp>
        <p:nvSpPr>
          <p:cNvPr id="3" name="TextBox 8">
            <a:extLst>
              <a:ext uri="{FF2B5EF4-FFF2-40B4-BE49-F238E27FC236}">
                <a16:creationId xmlns:a16="http://schemas.microsoft.com/office/drawing/2014/main" id="{DD55115F-054E-2BB1-6481-6FB2B2E63D6F}"/>
              </a:ext>
            </a:extLst>
          </p:cNvPr>
          <p:cNvSpPr txBox="1"/>
          <p:nvPr/>
        </p:nvSpPr>
        <p:spPr>
          <a:xfrm>
            <a:off x="1447800" y="7259069"/>
            <a:ext cx="10732584" cy="621645"/>
          </a:xfrm>
          <a:prstGeom prst="rect">
            <a:avLst/>
          </a:prstGeom>
        </p:spPr>
        <p:txBody>
          <a:bodyPr lIns="0" tIns="0" rIns="0" bIns="0" rtlCol="0" anchor="t">
            <a:spAutoFit/>
          </a:bodyPr>
          <a:lstStyle/>
          <a:p>
            <a:pPr algn="l">
              <a:lnSpc>
                <a:spcPts val="5799"/>
              </a:lnSpc>
            </a:pPr>
            <a:r>
              <a:rPr lang="en-US" sz="2400" dirty="0">
                <a:solidFill>
                  <a:srgbClr val="FFFFFF"/>
                </a:solidFill>
                <a:latin typeface="Verdana" panose="020B0604030504040204" pitchFamily="34" charset="0"/>
                <a:ea typeface="Verdana" panose="020B0604030504040204" pitchFamily="34" charset="0"/>
                <a:cs typeface="Verdana" panose="020B0604030504040204" pitchFamily="34" charset="0"/>
                <a:sym typeface="Graphik"/>
              </a:rPr>
              <a:t>Instructions National Level Workshop</a:t>
            </a:r>
          </a:p>
        </p:txBody>
      </p:sp>
      <p:grpSp>
        <p:nvGrpSpPr>
          <p:cNvPr id="4" name="Group 8">
            <a:extLst>
              <a:ext uri="{FF2B5EF4-FFF2-40B4-BE49-F238E27FC236}">
                <a16:creationId xmlns:a16="http://schemas.microsoft.com/office/drawing/2014/main" id="{E475DB6B-349E-1F6D-A263-B9BBC2A8D2C3}"/>
              </a:ext>
            </a:extLst>
          </p:cNvPr>
          <p:cNvGrpSpPr/>
          <p:nvPr/>
        </p:nvGrpSpPr>
        <p:grpSpPr>
          <a:xfrm>
            <a:off x="5562600" y="8417220"/>
            <a:ext cx="11615672" cy="1824956"/>
            <a:chOff x="0" y="0"/>
            <a:chExt cx="15487563" cy="2433275"/>
          </a:xfrm>
        </p:grpSpPr>
        <p:sp>
          <p:nvSpPr>
            <p:cNvPr id="5" name="Freeform 9">
              <a:extLst>
                <a:ext uri="{FF2B5EF4-FFF2-40B4-BE49-F238E27FC236}">
                  <a16:creationId xmlns:a16="http://schemas.microsoft.com/office/drawing/2014/main" id="{4BF71D59-BB04-CCE2-8258-9A40C725DA23}"/>
                </a:ext>
              </a:extLst>
            </p:cNvPr>
            <p:cNvSpPr/>
            <p:nvPr/>
          </p:nvSpPr>
          <p:spPr>
            <a:xfrm>
              <a:off x="0" y="0"/>
              <a:ext cx="10333814" cy="2433275"/>
            </a:xfrm>
            <a:custGeom>
              <a:avLst/>
              <a:gdLst/>
              <a:ahLst/>
              <a:cxnLst/>
              <a:rect l="l" t="t" r="r" b="b"/>
              <a:pathLst>
                <a:path w="10333814" h="2433275">
                  <a:moveTo>
                    <a:pt x="0" y="0"/>
                  </a:moveTo>
                  <a:lnTo>
                    <a:pt x="10333814" y="0"/>
                  </a:lnTo>
                  <a:lnTo>
                    <a:pt x="10333814" y="2433275"/>
                  </a:lnTo>
                  <a:lnTo>
                    <a:pt x="0" y="2433275"/>
                  </a:lnTo>
                  <a:lnTo>
                    <a:pt x="0" y="0"/>
                  </a:lnTo>
                  <a:close/>
                </a:path>
              </a:pathLst>
            </a:custGeom>
            <a:blipFill>
              <a:blip r:embed="rId3"/>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black"/>
                </a:solidFill>
                <a:effectLst/>
                <a:uLnTx/>
                <a:uFillTx/>
                <a:latin typeface="Calibri"/>
                <a:ea typeface="+mn-ea"/>
                <a:cs typeface="+mn-cs"/>
              </a:endParaRPr>
            </a:p>
          </p:txBody>
        </p:sp>
        <p:sp>
          <p:nvSpPr>
            <p:cNvPr id="6" name="Freeform 10">
              <a:extLst>
                <a:ext uri="{FF2B5EF4-FFF2-40B4-BE49-F238E27FC236}">
                  <a16:creationId xmlns:a16="http://schemas.microsoft.com/office/drawing/2014/main" id="{79C92B3D-DFFA-C6D9-F53E-F54BE7E04D99}"/>
                </a:ext>
              </a:extLst>
            </p:cNvPr>
            <p:cNvSpPr/>
            <p:nvPr/>
          </p:nvSpPr>
          <p:spPr>
            <a:xfrm>
              <a:off x="10590500" y="387084"/>
              <a:ext cx="4897063" cy="2046191"/>
            </a:xfrm>
            <a:custGeom>
              <a:avLst/>
              <a:gdLst/>
              <a:ahLst/>
              <a:cxnLst/>
              <a:rect l="l" t="t" r="r" b="b"/>
              <a:pathLst>
                <a:path w="4897063" h="2046191">
                  <a:moveTo>
                    <a:pt x="0" y="0"/>
                  </a:moveTo>
                  <a:lnTo>
                    <a:pt x="4897063" y="0"/>
                  </a:lnTo>
                  <a:lnTo>
                    <a:pt x="4897063" y="2046191"/>
                  </a:lnTo>
                  <a:lnTo>
                    <a:pt x="0" y="2046191"/>
                  </a:lnTo>
                  <a:lnTo>
                    <a:pt x="0" y="0"/>
                  </a:lnTo>
                  <a:close/>
                </a:path>
              </a:pathLst>
            </a:custGeom>
            <a:blipFill>
              <a:blip r:embed="rId4"/>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black"/>
                </a:solidFill>
                <a:effectLst/>
                <a:uLnTx/>
                <a:uFillTx/>
                <a:latin typeface="Calibri"/>
                <a:ea typeface="+mn-ea"/>
                <a:cs typeface="+mn-cs"/>
              </a:endParaRPr>
            </a:p>
          </p:txBody>
        </p:sp>
      </p:grpSp>
      <p:sp>
        <p:nvSpPr>
          <p:cNvPr id="7" name="TextBox 11">
            <a:extLst>
              <a:ext uri="{FF2B5EF4-FFF2-40B4-BE49-F238E27FC236}">
                <a16:creationId xmlns:a16="http://schemas.microsoft.com/office/drawing/2014/main" id="{29CD5FD1-4021-ADCC-868A-61CEDCF702AC}"/>
              </a:ext>
            </a:extLst>
          </p:cNvPr>
          <p:cNvSpPr txBox="1"/>
          <p:nvPr/>
        </p:nvSpPr>
        <p:spPr>
          <a:xfrm>
            <a:off x="1447800" y="4612715"/>
            <a:ext cx="12511148" cy="2419893"/>
          </a:xfrm>
          <a:prstGeom prst="rect">
            <a:avLst/>
          </a:prstGeom>
        </p:spPr>
        <p:txBody>
          <a:bodyPr wrap="square" lIns="0" tIns="0" rIns="0" bIns="0" rtlCol="0" anchor="t">
            <a:spAutoFit/>
          </a:bodyPr>
          <a:lstStyle/>
          <a:p>
            <a:pPr marL="0" marR="0" lvl="0" indent="0" algn="l" defTabSz="914400" rtl="0" eaLnBrk="1" fontAlgn="auto" latinLnBrk="0" hangingPunct="1">
              <a:lnSpc>
                <a:spcPts val="6512"/>
              </a:lnSpc>
              <a:spcBef>
                <a:spcPts val="0"/>
              </a:spcBef>
              <a:spcAft>
                <a:spcPts val="0"/>
              </a:spcAft>
              <a:buClrTx/>
              <a:buSzTx/>
              <a:buFontTx/>
              <a:buNone/>
              <a:tabLst/>
              <a:defRPr/>
            </a:pPr>
            <a:r>
              <a:rPr kumimoji="0" lang="en-US" sz="4800" b="1"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Verdana" panose="020B0604030504040204" pitchFamily="34" charset="0"/>
                <a:sym typeface="Graphik Bold"/>
              </a:rPr>
              <a:t>Human Rights and Environmental Due Diligence </a:t>
            </a:r>
          </a:p>
          <a:p>
            <a:pPr marL="0" marR="0" lvl="0" indent="0" algn="l" defTabSz="914400" rtl="0" eaLnBrk="1" fontAlgn="auto" latinLnBrk="0" hangingPunct="1">
              <a:lnSpc>
                <a:spcPts val="6512"/>
              </a:lnSpc>
              <a:spcBef>
                <a:spcPts val="0"/>
              </a:spcBef>
              <a:spcAft>
                <a:spcPts val="0"/>
              </a:spcAft>
              <a:buClrTx/>
              <a:buSzTx/>
              <a:buFontTx/>
              <a:buNone/>
              <a:tabLst/>
              <a:defRPr/>
            </a:pPr>
            <a:r>
              <a:rPr kumimoji="0" lang="en-US" sz="480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Verdana" panose="020B0604030504040204" pitchFamily="34" charset="0"/>
                <a:sym typeface="Graphik Bold"/>
              </a:rPr>
              <a:t>Training Toolkit for Trade Unions</a:t>
            </a:r>
          </a:p>
        </p:txBody>
      </p:sp>
    </p:spTree>
    <p:extLst>
      <p:ext uri="{BB962C8B-B14F-4D97-AF65-F5344CB8AC3E}">
        <p14:creationId xmlns:p14="http://schemas.microsoft.com/office/powerpoint/2010/main" val="24164515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a16="http://schemas.microsoft.com/office/drawing/2014/main" id="{82FEB0CC-FEF4-8420-7D77-E0B3F411CDE9}"/>
              </a:ext>
            </a:extLst>
          </p:cNvPr>
          <p:cNvSpPr txBox="1"/>
          <p:nvPr/>
        </p:nvSpPr>
        <p:spPr>
          <a:xfrm>
            <a:off x="57119" y="360000"/>
            <a:ext cx="18230881" cy="1101007"/>
          </a:xfrm>
          <a:prstGeom prst="rect">
            <a:avLst/>
          </a:prstGeom>
        </p:spPr>
        <p:txBody>
          <a:bodyPr lIns="0" tIns="0" rIns="0" bIns="0" rtlCol="0" anchor="t">
            <a:spAutoFit/>
          </a:bodyPr>
          <a:lstStyle/>
          <a:p>
            <a:pPr marL="0" marR="0" lvl="0" indent="0" algn="ctr" defTabSz="914400" rtl="0" eaLnBrk="1" fontAlgn="auto" latinLnBrk="0" hangingPunct="1">
              <a:lnSpc>
                <a:spcPts val="9722"/>
              </a:lnSpc>
              <a:spcBef>
                <a:spcPts val="0"/>
              </a:spcBef>
              <a:spcAft>
                <a:spcPts val="0"/>
              </a:spcAft>
              <a:buClrTx/>
              <a:buSzTx/>
              <a:buFontTx/>
              <a:buNone/>
              <a:tabLst/>
              <a:defRPr/>
            </a:pPr>
            <a:r>
              <a:rPr kumimoji="0" lang="en-US" sz="6000" b="1" u="none" strike="noStrike" kern="1200" cap="none" spc="0" normalizeH="0" baseline="0" noProof="0" dirty="0">
                <a:ln>
                  <a:noFill/>
                </a:ln>
                <a:solidFill>
                  <a:srgbClr val="FFC000"/>
                </a:solidFill>
                <a:effectLst/>
                <a:uLnTx/>
                <a:uFillTx/>
                <a:latin typeface="Verdana" panose="020B0604030504040204" pitchFamily="34" charset="0"/>
                <a:ea typeface="Verdana" panose="020B0604030504040204" pitchFamily="34" charset="0"/>
                <a:cs typeface="Verdana" panose="020B0604030504040204" pitchFamily="34" charset="0"/>
                <a:sym typeface="Graphik Bold"/>
              </a:rPr>
              <a:t>Glossary </a:t>
            </a:r>
            <a:r>
              <a:rPr kumimoji="0" lang="en-US" sz="6000" b="1"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Verdana" panose="020B0604030504040204" pitchFamily="34" charset="0"/>
                <a:sym typeface="Graphik Bold"/>
              </a:rPr>
              <a:t>for the training</a:t>
            </a:r>
          </a:p>
        </p:txBody>
      </p:sp>
      <p:sp>
        <p:nvSpPr>
          <p:cNvPr id="3" name="TextBox 9">
            <a:extLst>
              <a:ext uri="{FF2B5EF4-FFF2-40B4-BE49-F238E27FC236}">
                <a16:creationId xmlns:a16="http://schemas.microsoft.com/office/drawing/2014/main" id="{23B484F1-63ED-B223-E726-24FA224C5D91}"/>
              </a:ext>
            </a:extLst>
          </p:cNvPr>
          <p:cNvSpPr txBox="1"/>
          <p:nvPr/>
        </p:nvSpPr>
        <p:spPr>
          <a:xfrm>
            <a:off x="2133600" y="2552700"/>
            <a:ext cx="15339976" cy="6708375"/>
          </a:xfrm>
          <a:prstGeom prst="rect">
            <a:avLst/>
          </a:prstGeom>
        </p:spPr>
        <p:txBody>
          <a:bodyPr wrap="square" lIns="0" tIns="0" rIns="0" bIns="0" numCol="1" rtlCol="0" anchor="t">
            <a:spAutoFit/>
          </a:bodyPr>
          <a:lstStyle/>
          <a:p>
            <a:pPr marL="0" marR="0" lvl="0" indent="0" algn="l" defTabSz="914400" rtl="0" eaLnBrk="1" fontAlgn="auto" latinLnBrk="0" hangingPunct="1">
              <a:lnSpc>
                <a:spcPts val="3520"/>
              </a:lnSpc>
              <a:spcBef>
                <a:spcPts val="0"/>
              </a:spcBef>
              <a:spcAft>
                <a:spcPts val="0"/>
              </a:spcAft>
              <a:buClrTx/>
              <a:buSzTx/>
              <a:buFontTx/>
              <a:buNone/>
              <a:tabLst/>
              <a:defRPr/>
            </a:pPr>
            <a:r>
              <a:rPr kumimoji="0" lang="en-US" sz="2600" b="1" i="0" u="none" strike="noStrike" kern="1200" cap="none" spc="0" normalizeH="0" baseline="0" noProof="0" dirty="0">
                <a:ln>
                  <a:noFill/>
                </a:ln>
                <a:solidFill>
                  <a:srgbClr val="000000"/>
                </a:solidFill>
                <a:effectLst/>
                <a:uLnTx/>
                <a:uFillTx/>
                <a:ea typeface="Graphik"/>
                <a:cs typeface="Graphik"/>
                <a:sym typeface="Graphik"/>
              </a:rPr>
              <a:t>BHR</a:t>
            </a:r>
            <a:r>
              <a:rPr kumimoji="0" lang="en-US" sz="2600" b="0" i="0" u="none" strike="noStrike" kern="1200" cap="none" spc="0" normalizeH="0" baseline="0" noProof="0" dirty="0">
                <a:ln>
                  <a:noFill/>
                </a:ln>
                <a:solidFill>
                  <a:srgbClr val="000000"/>
                </a:solidFill>
                <a:effectLst/>
                <a:uLnTx/>
                <a:uFillTx/>
                <a:ea typeface="Graphik"/>
                <a:cs typeface="Graphik"/>
                <a:sym typeface="Graphik"/>
              </a:rPr>
              <a:t> = Business and Human Rights</a:t>
            </a:r>
          </a:p>
          <a:p>
            <a:pPr marL="0" marR="0" lvl="0" indent="0" algn="l" defTabSz="914400" rtl="0" eaLnBrk="1" fontAlgn="auto" latinLnBrk="0" hangingPunct="1">
              <a:lnSpc>
                <a:spcPts val="3520"/>
              </a:lnSpc>
              <a:spcBef>
                <a:spcPts val="0"/>
              </a:spcBef>
              <a:spcAft>
                <a:spcPts val="0"/>
              </a:spcAft>
              <a:buClrTx/>
              <a:buSzTx/>
              <a:buFontTx/>
              <a:buNone/>
              <a:tabLst/>
              <a:defRPr/>
            </a:pPr>
            <a:r>
              <a:rPr kumimoji="0" lang="en-US" sz="2600" b="1" i="0" u="none" strike="noStrike" kern="1200" cap="none" spc="0" normalizeH="0" baseline="0" noProof="0" dirty="0">
                <a:ln>
                  <a:noFill/>
                </a:ln>
                <a:solidFill>
                  <a:srgbClr val="000000"/>
                </a:solidFill>
                <a:effectLst/>
                <a:uLnTx/>
                <a:uFillTx/>
                <a:ea typeface="Graphik"/>
                <a:cs typeface="Graphik"/>
                <a:sym typeface="Graphik"/>
              </a:rPr>
              <a:t>CBA</a:t>
            </a:r>
            <a:r>
              <a:rPr kumimoji="0" lang="en-US" sz="2600" b="0" i="0" u="none" strike="noStrike" kern="1200" cap="none" spc="0" normalizeH="0" baseline="0" noProof="0" dirty="0">
                <a:ln>
                  <a:noFill/>
                </a:ln>
                <a:solidFill>
                  <a:srgbClr val="000000"/>
                </a:solidFill>
                <a:effectLst/>
                <a:uLnTx/>
                <a:uFillTx/>
                <a:ea typeface="Graphik"/>
                <a:cs typeface="Graphik"/>
                <a:sym typeface="Graphik"/>
              </a:rPr>
              <a:t> = Collective Bargaining Agreement</a:t>
            </a:r>
          </a:p>
          <a:p>
            <a:pPr marL="0" marR="0" lvl="0" indent="0" algn="l" defTabSz="914400" rtl="0" eaLnBrk="1" fontAlgn="auto" latinLnBrk="0" hangingPunct="1">
              <a:lnSpc>
                <a:spcPts val="3520"/>
              </a:lnSpc>
              <a:spcBef>
                <a:spcPts val="0"/>
              </a:spcBef>
              <a:spcAft>
                <a:spcPts val="0"/>
              </a:spcAft>
              <a:buClrTx/>
              <a:buSzTx/>
              <a:buFontTx/>
              <a:buNone/>
              <a:tabLst/>
              <a:defRPr/>
            </a:pPr>
            <a:r>
              <a:rPr kumimoji="0" lang="en-US" sz="2600" b="1" i="0" u="none" strike="noStrike" kern="1200" cap="none" spc="0" normalizeH="0" baseline="0" noProof="0" dirty="0">
                <a:ln>
                  <a:noFill/>
                </a:ln>
                <a:solidFill>
                  <a:srgbClr val="000000"/>
                </a:solidFill>
                <a:effectLst/>
                <a:uLnTx/>
                <a:uFillTx/>
                <a:ea typeface="Graphik"/>
                <a:cs typeface="Graphik"/>
                <a:sym typeface="Graphik"/>
              </a:rPr>
              <a:t>CSDDD</a:t>
            </a:r>
            <a:r>
              <a:rPr kumimoji="0" lang="en-US" sz="2600" b="0" i="0" u="none" strike="noStrike" kern="1200" cap="none" spc="0" normalizeH="0" baseline="0" noProof="0" dirty="0">
                <a:ln>
                  <a:noFill/>
                </a:ln>
                <a:solidFill>
                  <a:srgbClr val="000000"/>
                </a:solidFill>
                <a:effectLst/>
                <a:uLnTx/>
                <a:uFillTx/>
                <a:ea typeface="Graphik"/>
                <a:cs typeface="Graphik"/>
                <a:sym typeface="Graphik"/>
              </a:rPr>
              <a:t> = Corporate Sustainability Due Diligence Directive</a:t>
            </a:r>
          </a:p>
          <a:p>
            <a:pPr marL="0" marR="0" lvl="0" indent="0" algn="l" defTabSz="914400" rtl="0" eaLnBrk="1" fontAlgn="auto" latinLnBrk="0" hangingPunct="1">
              <a:lnSpc>
                <a:spcPts val="3520"/>
              </a:lnSpc>
              <a:spcBef>
                <a:spcPts val="0"/>
              </a:spcBef>
              <a:spcAft>
                <a:spcPts val="0"/>
              </a:spcAft>
              <a:buClrTx/>
              <a:buSzTx/>
              <a:buFontTx/>
              <a:buNone/>
              <a:tabLst/>
              <a:defRPr/>
            </a:pPr>
            <a:r>
              <a:rPr kumimoji="0" lang="en-US" sz="2600" b="1" i="0" u="none" strike="noStrike" kern="1200" cap="none" spc="0" normalizeH="0" baseline="0" noProof="0" dirty="0">
                <a:ln>
                  <a:noFill/>
                </a:ln>
                <a:solidFill>
                  <a:srgbClr val="000000"/>
                </a:solidFill>
                <a:effectLst/>
                <a:uLnTx/>
                <a:uFillTx/>
                <a:ea typeface="Graphik"/>
                <a:cs typeface="Graphik"/>
                <a:sym typeface="Graphik"/>
              </a:rPr>
              <a:t>CSR</a:t>
            </a:r>
            <a:r>
              <a:rPr kumimoji="0" lang="en-US" sz="2600" b="0" i="0" u="none" strike="noStrike" kern="1200" cap="none" spc="0" normalizeH="0" baseline="0" noProof="0" dirty="0">
                <a:ln>
                  <a:noFill/>
                </a:ln>
                <a:solidFill>
                  <a:srgbClr val="000000"/>
                </a:solidFill>
                <a:effectLst/>
                <a:uLnTx/>
                <a:uFillTx/>
                <a:ea typeface="Graphik"/>
                <a:cs typeface="Graphik"/>
                <a:sym typeface="Graphik"/>
              </a:rPr>
              <a:t> = Corporate Social Responsibility</a:t>
            </a:r>
          </a:p>
          <a:p>
            <a:pPr marL="0" marR="0" lvl="0" indent="0" algn="l" defTabSz="914400" rtl="0" eaLnBrk="1" fontAlgn="auto" latinLnBrk="0" hangingPunct="1">
              <a:lnSpc>
                <a:spcPts val="3520"/>
              </a:lnSpc>
              <a:spcBef>
                <a:spcPts val="0"/>
              </a:spcBef>
              <a:spcAft>
                <a:spcPts val="0"/>
              </a:spcAft>
              <a:buClrTx/>
              <a:buSzTx/>
              <a:buFontTx/>
              <a:buNone/>
              <a:tabLst/>
              <a:defRPr/>
            </a:pPr>
            <a:r>
              <a:rPr kumimoji="0" lang="en-US" sz="2600" b="1" i="0" u="none" strike="noStrike" kern="1200" cap="none" spc="0" normalizeH="0" baseline="0" noProof="0" dirty="0">
                <a:ln>
                  <a:noFill/>
                </a:ln>
                <a:solidFill>
                  <a:srgbClr val="000000"/>
                </a:solidFill>
                <a:effectLst/>
                <a:uLnTx/>
                <a:uFillTx/>
                <a:ea typeface="Graphik"/>
                <a:cs typeface="Graphik"/>
                <a:sym typeface="Graphik"/>
              </a:rPr>
              <a:t>CSRD</a:t>
            </a:r>
            <a:r>
              <a:rPr kumimoji="0" lang="en-US" sz="2600" b="0" i="0" u="none" strike="noStrike" kern="1200" cap="none" spc="0" normalizeH="0" baseline="0" noProof="0" dirty="0">
                <a:ln>
                  <a:noFill/>
                </a:ln>
                <a:solidFill>
                  <a:srgbClr val="000000"/>
                </a:solidFill>
                <a:effectLst/>
                <a:uLnTx/>
                <a:uFillTx/>
                <a:ea typeface="Graphik"/>
                <a:cs typeface="Graphik"/>
                <a:sym typeface="Graphik"/>
              </a:rPr>
              <a:t> = Corporate Sustainability Reporting Directive</a:t>
            </a:r>
          </a:p>
          <a:p>
            <a:pPr marL="0" marR="0" lvl="0" indent="0" algn="l" defTabSz="914400" rtl="0" eaLnBrk="1" fontAlgn="auto" latinLnBrk="0" hangingPunct="1">
              <a:lnSpc>
                <a:spcPts val="3520"/>
              </a:lnSpc>
              <a:spcBef>
                <a:spcPts val="0"/>
              </a:spcBef>
              <a:spcAft>
                <a:spcPts val="0"/>
              </a:spcAft>
              <a:buClrTx/>
              <a:buSzTx/>
              <a:buFontTx/>
              <a:buNone/>
              <a:tabLst/>
              <a:defRPr/>
            </a:pPr>
            <a:r>
              <a:rPr kumimoji="0" lang="en-US" sz="2600" b="1" i="0" u="none" strike="noStrike" kern="1200" cap="none" spc="0" normalizeH="0" baseline="0" noProof="0" dirty="0" err="1">
                <a:ln>
                  <a:noFill/>
                </a:ln>
                <a:solidFill>
                  <a:srgbClr val="000000"/>
                </a:solidFill>
                <a:effectLst/>
                <a:uLnTx/>
                <a:uFillTx/>
                <a:ea typeface="Graphik"/>
                <a:cs typeface="Graphik"/>
                <a:sym typeface="Graphik"/>
              </a:rPr>
              <a:t>FoA</a:t>
            </a:r>
            <a:r>
              <a:rPr kumimoji="0" lang="en-US" sz="2600" b="1" i="0" u="none" strike="noStrike" kern="1200" cap="none" spc="0" normalizeH="0" baseline="0" noProof="0" dirty="0">
                <a:ln>
                  <a:noFill/>
                </a:ln>
                <a:solidFill>
                  <a:srgbClr val="000000"/>
                </a:solidFill>
                <a:effectLst/>
                <a:uLnTx/>
                <a:uFillTx/>
                <a:ea typeface="Graphik"/>
                <a:cs typeface="Graphik"/>
                <a:sym typeface="Graphik"/>
              </a:rPr>
              <a:t> </a:t>
            </a:r>
            <a:r>
              <a:rPr kumimoji="0" lang="en-US" sz="2600" b="0" i="0" u="none" strike="noStrike" kern="1200" cap="none" spc="0" normalizeH="0" baseline="0" noProof="0" dirty="0">
                <a:ln>
                  <a:noFill/>
                </a:ln>
                <a:solidFill>
                  <a:srgbClr val="000000"/>
                </a:solidFill>
                <a:effectLst/>
                <a:uLnTx/>
                <a:uFillTx/>
                <a:ea typeface="Graphik"/>
                <a:cs typeface="Graphik"/>
                <a:sym typeface="Graphik"/>
              </a:rPr>
              <a:t>= Freedom of Association</a:t>
            </a:r>
          </a:p>
          <a:p>
            <a:pPr marL="0" marR="0" lvl="0" indent="0" algn="l" defTabSz="914400" rtl="0" eaLnBrk="1" fontAlgn="auto" latinLnBrk="0" hangingPunct="1">
              <a:lnSpc>
                <a:spcPts val="3520"/>
              </a:lnSpc>
              <a:spcBef>
                <a:spcPts val="0"/>
              </a:spcBef>
              <a:spcAft>
                <a:spcPts val="0"/>
              </a:spcAft>
              <a:buClrTx/>
              <a:buSzTx/>
              <a:buFontTx/>
              <a:buNone/>
              <a:tabLst/>
              <a:defRPr/>
            </a:pPr>
            <a:r>
              <a:rPr kumimoji="0" lang="en-US" sz="2600" b="1" i="0" u="none" strike="noStrike" kern="1200" cap="none" spc="0" normalizeH="0" baseline="0" noProof="0" dirty="0">
                <a:ln>
                  <a:noFill/>
                </a:ln>
                <a:solidFill>
                  <a:srgbClr val="000000"/>
                </a:solidFill>
                <a:effectLst/>
                <a:uLnTx/>
                <a:uFillTx/>
                <a:ea typeface="Graphik"/>
                <a:cs typeface="Graphik"/>
                <a:sym typeface="Graphik"/>
              </a:rPr>
              <a:t>GBV</a:t>
            </a:r>
            <a:r>
              <a:rPr kumimoji="0" lang="en-US" sz="2600" b="0" i="0" u="none" strike="noStrike" kern="1200" cap="none" spc="0" normalizeH="0" baseline="0" noProof="0" dirty="0">
                <a:ln>
                  <a:noFill/>
                </a:ln>
                <a:solidFill>
                  <a:srgbClr val="000000"/>
                </a:solidFill>
                <a:effectLst/>
                <a:uLnTx/>
                <a:uFillTx/>
                <a:ea typeface="Graphik"/>
                <a:cs typeface="Graphik"/>
                <a:sym typeface="Graphik"/>
              </a:rPr>
              <a:t> = Gender Based Violence</a:t>
            </a:r>
          </a:p>
          <a:p>
            <a:pPr marL="0" marR="0" lvl="0" indent="0" algn="l" defTabSz="914400" rtl="0" eaLnBrk="1" fontAlgn="auto" latinLnBrk="0" hangingPunct="1">
              <a:lnSpc>
                <a:spcPts val="3520"/>
              </a:lnSpc>
              <a:spcBef>
                <a:spcPts val="0"/>
              </a:spcBef>
              <a:spcAft>
                <a:spcPts val="0"/>
              </a:spcAft>
              <a:buClrTx/>
              <a:buSzTx/>
              <a:buFontTx/>
              <a:buNone/>
              <a:tabLst/>
              <a:defRPr/>
            </a:pPr>
            <a:r>
              <a:rPr kumimoji="0" lang="en-US" sz="2600" b="1" i="0" u="none" strike="noStrike" kern="1200" cap="none" spc="0" normalizeH="0" baseline="0" noProof="0" dirty="0">
                <a:ln>
                  <a:noFill/>
                </a:ln>
                <a:solidFill>
                  <a:srgbClr val="000000"/>
                </a:solidFill>
                <a:effectLst/>
                <a:uLnTx/>
                <a:uFillTx/>
                <a:ea typeface="Graphik"/>
                <a:cs typeface="Graphik"/>
                <a:sym typeface="Graphik"/>
              </a:rPr>
              <a:t>GRDD</a:t>
            </a:r>
            <a:r>
              <a:rPr kumimoji="0" lang="en-US" sz="2600" b="0" i="0" u="none" strike="noStrike" kern="1200" cap="none" spc="0" normalizeH="0" baseline="0" noProof="0" dirty="0">
                <a:ln>
                  <a:noFill/>
                </a:ln>
                <a:solidFill>
                  <a:srgbClr val="000000"/>
                </a:solidFill>
                <a:effectLst/>
                <a:uLnTx/>
                <a:uFillTx/>
                <a:ea typeface="Graphik"/>
                <a:cs typeface="Graphik"/>
                <a:sym typeface="Graphik"/>
              </a:rPr>
              <a:t> = Gender Responsive Due Diligence</a:t>
            </a:r>
          </a:p>
          <a:p>
            <a:pPr marL="0" marR="0" lvl="0" indent="0" algn="l" defTabSz="914400" rtl="0" eaLnBrk="1" fontAlgn="auto" latinLnBrk="0" hangingPunct="1">
              <a:lnSpc>
                <a:spcPts val="3520"/>
              </a:lnSpc>
              <a:spcBef>
                <a:spcPts val="0"/>
              </a:spcBef>
              <a:spcAft>
                <a:spcPts val="0"/>
              </a:spcAft>
              <a:buClrTx/>
              <a:buSzTx/>
              <a:buFontTx/>
              <a:buNone/>
              <a:tabLst/>
              <a:defRPr/>
            </a:pPr>
            <a:r>
              <a:rPr kumimoji="0" lang="en-US" sz="2600" b="1" i="0" u="none" strike="noStrike" kern="1200" cap="none" spc="0" normalizeH="0" baseline="0" noProof="0" dirty="0">
                <a:ln>
                  <a:noFill/>
                </a:ln>
                <a:solidFill>
                  <a:srgbClr val="000000"/>
                </a:solidFill>
                <a:effectLst/>
                <a:uLnTx/>
                <a:uFillTx/>
                <a:ea typeface="Graphik"/>
                <a:cs typeface="Graphik"/>
                <a:sym typeface="Graphik"/>
              </a:rPr>
              <a:t>HREDD </a:t>
            </a:r>
            <a:r>
              <a:rPr kumimoji="0" lang="en-US" sz="2600" b="0" i="0" u="none" strike="noStrike" kern="1200" cap="none" spc="0" normalizeH="0" baseline="0" noProof="0" dirty="0">
                <a:ln>
                  <a:noFill/>
                </a:ln>
                <a:solidFill>
                  <a:srgbClr val="000000"/>
                </a:solidFill>
                <a:effectLst/>
                <a:uLnTx/>
                <a:uFillTx/>
                <a:ea typeface="Graphik"/>
                <a:cs typeface="Graphik"/>
                <a:sym typeface="Graphik"/>
              </a:rPr>
              <a:t>= Human Rights and Environmental Due Diligence</a:t>
            </a:r>
          </a:p>
          <a:p>
            <a:pPr marL="0" marR="0" lvl="0" indent="0" algn="l" defTabSz="914400" rtl="0" eaLnBrk="1" fontAlgn="auto" latinLnBrk="0" hangingPunct="1">
              <a:lnSpc>
                <a:spcPts val="3520"/>
              </a:lnSpc>
              <a:spcBef>
                <a:spcPts val="0"/>
              </a:spcBef>
              <a:spcAft>
                <a:spcPts val="0"/>
              </a:spcAft>
              <a:buClrTx/>
              <a:buSzTx/>
              <a:buFontTx/>
              <a:buNone/>
              <a:tabLst/>
              <a:defRPr/>
            </a:pPr>
            <a:r>
              <a:rPr kumimoji="0" lang="en-US" sz="2600" b="1" i="0" u="none" strike="noStrike" kern="1200" cap="none" spc="0" normalizeH="0" baseline="0" noProof="0" dirty="0" err="1">
                <a:ln>
                  <a:noFill/>
                </a:ln>
                <a:solidFill>
                  <a:srgbClr val="000000"/>
                </a:solidFill>
                <a:effectLst/>
                <a:uLnTx/>
                <a:uFillTx/>
                <a:ea typeface="Graphik"/>
                <a:cs typeface="Graphik"/>
                <a:sym typeface="Graphik"/>
              </a:rPr>
              <a:t>mHREDD</a:t>
            </a:r>
            <a:r>
              <a:rPr kumimoji="0" lang="en-US" sz="2600" b="0" i="0" u="none" strike="noStrike" kern="1200" cap="none" spc="0" normalizeH="0" baseline="0" noProof="0" dirty="0">
                <a:ln>
                  <a:noFill/>
                </a:ln>
                <a:solidFill>
                  <a:srgbClr val="000000"/>
                </a:solidFill>
                <a:effectLst/>
                <a:uLnTx/>
                <a:uFillTx/>
                <a:ea typeface="Graphik"/>
                <a:cs typeface="Graphik"/>
                <a:sym typeface="Graphik"/>
              </a:rPr>
              <a:t> = Mandatory Human Rights and Environmental Due Diligence</a:t>
            </a:r>
          </a:p>
          <a:p>
            <a:pPr marL="0" marR="0" lvl="0" indent="0" algn="l" defTabSz="914400" rtl="0" eaLnBrk="1" fontAlgn="auto" latinLnBrk="0" hangingPunct="1">
              <a:lnSpc>
                <a:spcPts val="3520"/>
              </a:lnSpc>
              <a:spcBef>
                <a:spcPts val="0"/>
              </a:spcBef>
              <a:spcAft>
                <a:spcPts val="0"/>
              </a:spcAft>
              <a:buClrTx/>
              <a:buSzTx/>
              <a:buFontTx/>
              <a:buNone/>
              <a:tabLst/>
              <a:defRPr/>
            </a:pPr>
            <a:r>
              <a:rPr kumimoji="0" lang="en-US" sz="2600" b="1" i="0" u="none" strike="noStrike" kern="1200" cap="none" spc="0" normalizeH="0" baseline="0" noProof="0" dirty="0">
                <a:ln>
                  <a:noFill/>
                </a:ln>
                <a:solidFill>
                  <a:srgbClr val="000000"/>
                </a:solidFill>
                <a:effectLst/>
                <a:uLnTx/>
                <a:uFillTx/>
                <a:ea typeface="Graphik"/>
                <a:cs typeface="Graphik"/>
                <a:sym typeface="Graphik"/>
              </a:rPr>
              <a:t>NCP</a:t>
            </a:r>
            <a:r>
              <a:rPr kumimoji="0" lang="en-US" sz="2600" b="0" i="0" u="none" strike="noStrike" kern="1200" cap="none" spc="0" normalizeH="0" baseline="0" noProof="0" dirty="0">
                <a:ln>
                  <a:noFill/>
                </a:ln>
                <a:solidFill>
                  <a:srgbClr val="000000"/>
                </a:solidFill>
                <a:effectLst/>
                <a:uLnTx/>
                <a:uFillTx/>
                <a:ea typeface="Graphik"/>
                <a:cs typeface="Graphik"/>
                <a:sym typeface="Graphik"/>
              </a:rPr>
              <a:t> = National Contact Point OECD Guidelines</a:t>
            </a:r>
          </a:p>
          <a:p>
            <a:pPr marL="0" marR="0" lvl="0" indent="0" algn="l" defTabSz="914400" rtl="0" eaLnBrk="1" fontAlgn="auto" latinLnBrk="0" hangingPunct="1">
              <a:lnSpc>
                <a:spcPts val="3520"/>
              </a:lnSpc>
              <a:spcBef>
                <a:spcPts val="0"/>
              </a:spcBef>
              <a:spcAft>
                <a:spcPts val="0"/>
              </a:spcAft>
              <a:buClrTx/>
              <a:buSzTx/>
              <a:buFontTx/>
              <a:buNone/>
              <a:tabLst/>
              <a:defRPr/>
            </a:pPr>
            <a:r>
              <a:rPr kumimoji="0" lang="en-US" sz="2600" b="1" i="0" u="none" strike="noStrike" kern="1200" cap="none" spc="0" normalizeH="0" baseline="0" noProof="0" dirty="0">
                <a:ln>
                  <a:noFill/>
                </a:ln>
                <a:solidFill>
                  <a:srgbClr val="000000"/>
                </a:solidFill>
                <a:effectLst/>
                <a:uLnTx/>
                <a:uFillTx/>
                <a:ea typeface="Graphik"/>
                <a:cs typeface="Graphik"/>
                <a:sym typeface="Graphik"/>
              </a:rPr>
              <a:t>OECD </a:t>
            </a:r>
            <a:r>
              <a:rPr kumimoji="0" lang="en-US" sz="2600" b="0" i="0" u="none" strike="noStrike" kern="1200" cap="none" spc="0" normalizeH="0" baseline="0" noProof="0" dirty="0">
                <a:ln>
                  <a:noFill/>
                </a:ln>
                <a:solidFill>
                  <a:srgbClr val="000000"/>
                </a:solidFill>
                <a:effectLst/>
                <a:uLnTx/>
                <a:uFillTx/>
                <a:ea typeface="Graphik"/>
                <a:cs typeface="Graphik"/>
                <a:sym typeface="Graphik"/>
              </a:rPr>
              <a:t>= </a:t>
            </a:r>
            <a:r>
              <a:rPr kumimoji="0" lang="en-US" sz="2600" b="0" i="0" u="none" strike="noStrike" kern="1200" cap="none" spc="0" normalizeH="0" baseline="0" noProof="0" dirty="0" err="1">
                <a:ln>
                  <a:noFill/>
                </a:ln>
                <a:solidFill>
                  <a:srgbClr val="000000"/>
                </a:solidFill>
                <a:effectLst/>
                <a:uLnTx/>
                <a:uFillTx/>
                <a:ea typeface="Graphik"/>
                <a:cs typeface="Graphik"/>
                <a:sym typeface="Graphik"/>
              </a:rPr>
              <a:t>Organisation</a:t>
            </a:r>
            <a:r>
              <a:rPr kumimoji="0" lang="en-US" sz="2600" b="0" i="0" u="none" strike="noStrike" kern="1200" cap="none" spc="0" normalizeH="0" baseline="0" noProof="0" dirty="0">
                <a:ln>
                  <a:noFill/>
                </a:ln>
                <a:solidFill>
                  <a:srgbClr val="000000"/>
                </a:solidFill>
                <a:effectLst/>
                <a:uLnTx/>
                <a:uFillTx/>
                <a:ea typeface="Graphik"/>
                <a:cs typeface="Graphik"/>
                <a:sym typeface="Graphik"/>
              </a:rPr>
              <a:t> for Economic Co-operation and Development</a:t>
            </a:r>
          </a:p>
          <a:p>
            <a:pPr marL="0" marR="0" lvl="0" indent="0" algn="l" defTabSz="914400" rtl="0" eaLnBrk="1" fontAlgn="auto" latinLnBrk="0" hangingPunct="1">
              <a:lnSpc>
                <a:spcPts val="3520"/>
              </a:lnSpc>
              <a:spcBef>
                <a:spcPts val="0"/>
              </a:spcBef>
              <a:spcAft>
                <a:spcPts val="0"/>
              </a:spcAft>
              <a:buClrTx/>
              <a:buSzTx/>
              <a:buFontTx/>
              <a:buNone/>
              <a:tabLst/>
              <a:defRPr/>
            </a:pPr>
            <a:r>
              <a:rPr kumimoji="0" lang="en-US" sz="2600" b="1" i="0" u="none" strike="noStrike" kern="1200" cap="none" spc="0" normalizeH="0" baseline="0" noProof="0" dirty="0">
                <a:ln>
                  <a:noFill/>
                </a:ln>
                <a:solidFill>
                  <a:srgbClr val="000000"/>
                </a:solidFill>
                <a:effectLst/>
                <a:uLnTx/>
                <a:uFillTx/>
                <a:ea typeface="Graphik"/>
                <a:cs typeface="Graphik"/>
                <a:sym typeface="Graphik"/>
              </a:rPr>
              <a:t>OSH</a:t>
            </a:r>
            <a:r>
              <a:rPr kumimoji="0" lang="en-US" sz="2600" b="0" i="0" u="none" strike="noStrike" kern="1200" cap="none" spc="0" normalizeH="0" baseline="0" noProof="0" dirty="0">
                <a:ln>
                  <a:noFill/>
                </a:ln>
                <a:solidFill>
                  <a:srgbClr val="000000"/>
                </a:solidFill>
                <a:effectLst/>
                <a:uLnTx/>
                <a:uFillTx/>
                <a:ea typeface="Graphik"/>
                <a:cs typeface="Graphik"/>
                <a:sym typeface="Graphik"/>
              </a:rPr>
              <a:t> = Occupational Safety &amp; Health</a:t>
            </a:r>
          </a:p>
          <a:p>
            <a:pPr marL="0" marR="0" lvl="0" indent="0" algn="l" defTabSz="914400" rtl="0" eaLnBrk="1" fontAlgn="auto" latinLnBrk="0" hangingPunct="1">
              <a:lnSpc>
                <a:spcPts val="3520"/>
              </a:lnSpc>
              <a:spcBef>
                <a:spcPts val="0"/>
              </a:spcBef>
              <a:spcAft>
                <a:spcPts val="0"/>
              </a:spcAft>
              <a:buClrTx/>
              <a:buSzTx/>
              <a:buFontTx/>
              <a:buNone/>
              <a:tabLst/>
              <a:defRPr/>
            </a:pPr>
            <a:r>
              <a:rPr kumimoji="0" lang="en-US" sz="2600" b="1" i="0" u="none" strike="noStrike" kern="1200" cap="none" spc="0" normalizeH="0" baseline="0" noProof="0" dirty="0">
                <a:ln>
                  <a:noFill/>
                </a:ln>
                <a:solidFill>
                  <a:srgbClr val="000000"/>
                </a:solidFill>
                <a:effectLst/>
                <a:uLnTx/>
                <a:uFillTx/>
                <a:ea typeface="Graphik"/>
                <a:cs typeface="Graphik"/>
                <a:sym typeface="Graphik"/>
              </a:rPr>
              <a:t>RBC</a:t>
            </a:r>
            <a:r>
              <a:rPr kumimoji="0" lang="en-US" sz="2600" b="0" i="0" u="none" strike="noStrike" kern="1200" cap="none" spc="0" normalizeH="0" baseline="0" noProof="0" dirty="0">
                <a:ln>
                  <a:noFill/>
                </a:ln>
                <a:solidFill>
                  <a:srgbClr val="000000"/>
                </a:solidFill>
                <a:effectLst/>
                <a:uLnTx/>
                <a:uFillTx/>
                <a:ea typeface="Graphik"/>
                <a:cs typeface="Graphik"/>
                <a:sym typeface="Graphik"/>
              </a:rPr>
              <a:t> = Responsible Business Conduct</a:t>
            </a:r>
          </a:p>
          <a:p>
            <a:pPr marL="0" marR="0" lvl="0" indent="0" algn="l" defTabSz="914400" rtl="0" eaLnBrk="1" fontAlgn="auto" latinLnBrk="0" hangingPunct="1">
              <a:lnSpc>
                <a:spcPts val="3520"/>
              </a:lnSpc>
              <a:spcBef>
                <a:spcPts val="0"/>
              </a:spcBef>
              <a:spcAft>
                <a:spcPts val="0"/>
              </a:spcAft>
              <a:buClrTx/>
              <a:buSzTx/>
              <a:buFontTx/>
              <a:buNone/>
              <a:tabLst/>
              <a:defRPr/>
            </a:pPr>
            <a:r>
              <a:rPr kumimoji="0" lang="en-US" sz="2600" b="1" i="0" u="none" strike="noStrike" kern="1200" cap="none" spc="0" normalizeH="0" baseline="0" noProof="0" dirty="0">
                <a:ln>
                  <a:noFill/>
                </a:ln>
                <a:solidFill>
                  <a:srgbClr val="000000"/>
                </a:solidFill>
                <a:effectLst/>
                <a:uLnTx/>
                <a:uFillTx/>
                <a:ea typeface="Graphik"/>
                <a:cs typeface="Graphik"/>
                <a:sym typeface="Graphik"/>
              </a:rPr>
              <a:t>UNGPs</a:t>
            </a:r>
            <a:r>
              <a:rPr kumimoji="0" lang="en-US" sz="2600" b="0" i="0" u="none" strike="noStrike" kern="1200" cap="none" spc="0" normalizeH="0" baseline="0" noProof="0" dirty="0">
                <a:ln>
                  <a:noFill/>
                </a:ln>
                <a:solidFill>
                  <a:srgbClr val="000000"/>
                </a:solidFill>
                <a:effectLst/>
                <a:uLnTx/>
                <a:uFillTx/>
                <a:ea typeface="Graphik"/>
                <a:cs typeface="Graphik"/>
                <a:sym typeface="Graphik"/>
              </a:rPr>
              <a:t> = United Nations Guiding Principles on Business and Human Rights</a:t>
            </a:r>
          </a:p>
        </p:txBody>
      </p:sp>
    </p:spTree>
    <p:extLst>
      <p:ext uri="{BB962C8B-B14F-4D97-AF65-F5344CB8AC3E}">
        <p14:creationId xmlns:p14="http://schemas.microsoft.com/office/powerpoint/2010/main" val="59408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 name="TextBox 7"/>
          <p:cNvSpPr txBox="1"/>
          <p:nvPr/>
        </p:nvSpPr>
        <p:spPr>
          <a:xfrm>
            <a:off x="5486400" y="3709642"/>
            <a:ext cx="9525000" cy="1423467"/>
          </a:xfrm>
          <a:prstGeom prst="rect">
            <a:avLst/>
          </a:prstGeom>
        </p:spPr>
        <p:txBody>
          <a:bodyPr wrap="square" lIns="0" tIns="0" rIns="0" bIns="0" rtlCol="0" anchor="t">
            <a:spAutoFit/>
          </a:bodyPr>
          <a:lstStyle/>
          <a:p>
            <a:pPr marL="0" marR="0" lvl="0" indent="0" algn="l" defTabSz="914400" rtl="0" eaLnBrk="1" fontAlgn="auto" latinLnBrk="0" hangingPunct="1">
              <a:lnSpc>
                <a:spcPts val="11127"/>
              </a:lnSpc>
              <a:spcBef>
                <a:spcPts val="0"/>
              </a:spcBef>
              <a:spcAft>
                <a:spcPts val="0"/>
              </a:spcAft>
              <a:buClrTx/>
              <a:buSzTx/>
              <a:buFontTx/>
              <a:buNone/>
              <a:tabLst/>
              <a:defRPr/>
            </a:pPr>
            <a:r>
              <a:rPr kumimoji="0" lang="en-US" sz="9592" b="0" i="0" u="none" strike="noStrike" kern="1200" cap="none" spc="0" normalizeH="0" baseline="0" noProof="0" dirty="0">
                <a:ln>
                  <a:noFill/>
                </a:ln>
                <a:solidFill>
                  <a:srgbClr val="FBBC43"/>
                </a:solidFill>
                <a:effectLst/>
                <a:uLnTx/>
                <a:uFillTx/>
                <a:latin typeface="Verdana" panose="020B0604030504040204" pitchFamily="34" charset="0"/>
                <a:ea typeface="Verdana" panose="020B0604030504040204" pitchFamily="34" charset="0"/>
                <a:cs typeface="Verdana" panose="020B0604030504040204" pitchFamily="34" charset="0"/>
                <a:sym typeface="Graphik Bold"/>
              </a:rPr>
              <a:t>Thank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a:extLst>
              <a:ext uri="{FF2B5EF4-FFF2-40B4-BE49-F238E27FC236}">
                <a16:creationId xmlns:a16="http://schemas.microsoft.com/office/drawing/2014/main" id="{76A7425E-30F4-F07C-562F-4A4D89F472B7}"/>
              </a:ext>
            </a:extLst>
          </p:cNvPr>
          <p:cNvSpPr txBox="1"/>
          <p:nvPr/>
        </p:nvSpPr>
        <p:spPr>
          <a:xfrm>
            <a:off x="0" y="335898"/>
            <a:ext cx="18288000" cy="1092479"/>
          </a:xfrm>
          <a:prstGeom prst="rect">
            <a:avLst/>
          </a:prstGeom>
        </p:spPr>
        <p:txBody>
          <a:bodyPr wrap="square" lIns="0" tIns="0" rIns="0" bIns="0" rtlCol="0" anchor="t">
            <a:spAutoFit/>
          </a:bodyPr>
          <a:lstStyle/>
          <a:p>
            <a:pPr algn="ctr">
              <a:lnSpc>
                <a:spcPts val="9722"/>
              </a:lnSpc>
            </a:pPr>
            <a:r>
              <a:rPr lang="en-US" sz="6000" b="1" dirty="0">
                <a:solidFill>
                  <a:srgbClr val="FFC000"/>
                </a:solidFill>
                <a:latin typeface="Verdana" panose="020B0604030504040204" pitchFamily="34" charset="0"/>
                <a:ea typeface="Verdana" panose="020B0604030504040204" pitchFamily="34" charset="0"/>
                <a:cs typeface="Verdana" panose="020B0604030504040204" pitchFamily="34" charset="0"/>
                <a:sym typeface="Graphik Bold"/>
              </a:rPr>
              <a:t>Goals</a:t>
            </a:r>
            <a:r>
              <a:rPr lang="en-US" sz="6000" b="1" dirty="0">
                <a:solidFill>
                  <a:srgbClr val="FFFFFF"/>
                </a:solidFill>
                <a:latin typeface="Verdana" panose="020B0604030504040204" pitchFamily="34" charset="0"/>
                <a:ea typeface="Verdana" panose="020B0604030504040204" pitchFamily="34" charset="0"/>
                <a:cs typeface="Verdana" panose="020B0604030504040204" pitchFamily="34" charset="0"/>
                <a:sym typeface="Graphik Bold"/>
              </a:rPr>
              <a:t> of the workshop</a:t>
            </a:r>
          </a:p>
        </p:txBody>
      </p:sp>
      <p:sp>
        <p:nvSpPr>
          <p:cNvPr id="3" name="TextBox 10">
            <a:extLst>
              <a:ext uri="{FF2B5EF4-FFF2-40B4-BE49-F238E27FC236}">
                <a16:creationId xmlns:a16="http://schemas.microsoft.com/office/drawing/2014/main" id="{4D1E8F46-B840-997C-4E7B-04DC1F179116}"/>
              </a:ext>
            </a:extLst>
          </p:cNvPr>
          <p:cNvSpPr txBox="1"/>
          <p:nvPr/>
        </p:nvSpPr>
        <p:spPr>
          <a:xfrm>
            <a:off x="1440000" y="2880000"/>
            <a:ext cx="8085000" cy="4246547"/>
          </a:xfrm>
          <a:prstGeom prst="rect">
            <a:avLst/>
          </a:prstGeom>
        </p:spPr>
        <p:txBody>
          <a:bodyPr wrap="square" lIns="0" tIns="0" rIns="0" bIns="0" rtlCol="0" anchor="t">
            <a:spAutoFit/>
          </a:bodyPr>
          <a:lstStyle/>
          <a:p>
            <a:pPr algn="l">
              <a:lnSpc>
                <a:spcPts val="3715"/>
              </a:lnSpc>
            </a:pPr>
            <a:r>
              <a:rPr lang="en-US" sz="3200" b="1" spc="23" dirty="0">
                <a:solidFill>
                  <a:schemeClr val="accent4">
                    <a:lumMod val="75000"/>
                  </a:schemeClr>
                </a:solidFill>
                <a:ea typeface="Graphik"/>
                <a:cs typeface="Graphik"/>
                <a:sym typeface="Graphik"/>
              </a:rPr>
              <a:t>The workshop has three goals:</a:t>
            </a:r>
          </a:p>
          <a:p>
            <a:pPr marL="514350" indent="-514350" algn="l">
              <a:lnSpc>
                <a:spcPts val="3715"/>
              </a:lnSpc>
              <a:buFont typeface="+mj-lt"/>
              <a:buAutoNum type="arabicPeriod"/>
            </a:pPr>
            <a:r>
              <a:rPr lang="en-US" sz="2800" spc="23" dirty="0">
                <a:solidFill>
                  <a:srgbClr val="000000"/>
                </a:solidFill>
                <a:ea typeface="Graphik"/>
                <a:cs typeface="Graphik"/>
                <a:sym typeface="Graphik"/>
              </a:rPr>
              <a:t>To give trade union leaders a basic understanding of HREDD (in line with OECD Guidelines for multinational enterprises and the UNGPs)</a:t>
            </a:r>
          </a:p>
          <a:p>
            <a:pPr marL="514350" indent="-514350" algn="l">
              <a:lnSpc>
                <a:spcPts val="3715"/>
              </a:lnSpc>
              <a:buFont typeface="+mj-lt"/>
              <a:buAutoNum type="arabicPeriod"/>
            </a:pPr>
            <a:r>
              <a:rPr lang="en-US" sz="2800" spc="23" dirty="0">
                <a:solidFill>
                  <a:srgbClr val="000000"/>
                </a:solidFill>
                <a:ea typeface="Graphik"/>
                <a:cs typeface="Graphik"/>
                <a:sym typeface="Graphik"/>
              </a:rPr>
              <a:t>To give trade union leaders a basic understanding of the legislative developments around HREDD</a:t>
            </a:r>
          </a:p>
          <a:p>
            <a:pPr marL="514350" indent="-514350" algn="l">
              <a:lnSpc>
                <a:spcPts val="3715"/>
              </a:lnSpc>
              <a:buFont typeface="+mj-lt"/>
              <a:buAutoNum type="arabicPeriod"/>
            </a:pPr>
            <a:r>
              <a:rPr lang="en-US" sz="2800" spc="23" dirty="0">
                <a:solidFill>
                  <a:srgbClr val="000000"/>
                </a:solidFill>
                <a:ea typeface="Graphik"/>
                <a:cs typeface="Graphik"/>
                <a:sym typeface="Graphik"/>
              </a:rPr>
              <a:t>To give trade union leaders a basic understanding of how HREDD can offer opportunities for trade union work</a:t>
            </a:r>
            <a:endParaRPr lang="en-US" sz="2000" dirty="0">
              <a:solidFill>
                <a:srgbClr val="000000"/>
              </a:solidFill>
              <a:ea typeface="Graphik"/>
              <a:cs typeface="Graphik"/>
              <a:sym typeface="Graphik"/>
            </a:endParaRPr>
          </a:p>
        </p:txBody>
      </p:sp>
      <p:pic>
        <p:nvPicPr>
          <p:cNvPr id="4" name="Tijdelijke aanduiding voor afbeelding 3" descr="Afbeelding met kleding, persoon, Menselijk gezicht, vrouw&#10;&#10;Automatisch gegenereerde beschrijving">
            <a:extLst>
              <a:ext uri="{FF2B5EF4-FFF2-40B4-BE49-F238E27FC236}">
                <a16:creationId xmlns:a16="http://schemas.microsoft.com/office/drawing/2014/main" id="{4B7FBC5F-7059-1384-B17E-FD79E26DF950}"/>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10382250" y="2880000"/>
            <a:ext cx="6115050" cy="4586288"/>
          </a:xfrm>
          <a:prstGeom prst="round1Rect">
            <a:avLst/>
          </a:prstGeom>
        </p:spPr>
      </p:pic>
      <p:sp>
        <p:nvSpPr>
          <p:cNvPr id="5" name="Tekstvak 4">
            <a:extLst>
              <a:ext uri="{FF2B5EF4-FFF2-40B4-BE49-F238E27FC236}">
                <a16:creationId xmlns:a16="http://schemas.microsoft.com/office/drawing/2014/main" id="{1F4072D9-6593-628F-0824-765657EC45D6}"/>
              </a:ext>
            </a:extLst>
          </p:cNvPr>
          <p:cNvSpPr txBox="1"/>
          <p:nvPr/>
        </p:nvSpPr>
        <p:spPr>
          <a:xfrm>
            <a:off x="1440000" y="7993440"/>
            <a:ext cx="15278100" cy="1569660"/>
          </a:xfrm>
          <a:prstGeom prst="rect">
            <a:avLst/>
          </a:prstGeom>
          <a:noFill/>
        </p:spPr>
        <p:txBody>
          <a:bodyPr wrap="square" lIns="0" tIns="0" rIns="0" bIns="0" rtlCol="0">
            <a:spAutoFit/>
          </a:bodyPr>
          <a:lstStyle/>
          <a:p>
            <a:r>
              <a:rPr lang="en-US" sz="2800" spc="23" dirty="0">
                <a:solidFill>
                  <a:srgbClr val="000000"/>
                </a:solidFill>
                <a:ea typeface="Graphik"/>
                <a:cs typeface="Graphik"/>
                <a:sym typeface="Graphik"/>
              </a:rPr>
              <a:t>We focus this workshop on HREDD as it is explained by the UN and the OECD, since this is the foundation for all legislation developed worldwide. If companies implement the OECD guidelines and the UNGPs, they comply with all due diligence legislation currently in place or being developed.</a:t>
            </a:r>
          </a:p>
          <a:p>
            <a:endParaRPr lang="nl-NL" dirty="0"/>
          </a:p>
        </p:txBody>
      </p:sp>
    </p:spTree>
    <p:extLst>
      <p:ext uri="{BB962C8B-B14F-4D97-AF65-F5344CB8AC3E}">
        <p14:creationId xmlns:p14="http://schemas.microsoft.com/office/powerpoint/2010/main" val="31383489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a:extLst>
              <a:ext uri="{FF2B5EF4-FFF2-40B4-BE49-F238E27FC236}">
                <a16:creationId xmlns:a16="http://schemas.microsoft.com/office/drawing/2014/main" id="{33DFE016-A140-55DF-CBBE-F42DFC8318A2}"/>
              </a:ext>
            </a:extLst>
          </p:cNvPr>
          <p:cNvSpPr txBox="1"/>
          <p:nvPr/>
        </p:nvSpPr>
        <p:spPr>
          <a:xfrm>
            <a:off x="0" y="360000"/>
            <a:ext cx="18288000" cy="1101007"/>
          </a:xfrm>
          <a:prstGeom prst="rect">
            <a:avLst/>
          </a:prstGeom>
        </p:spPr>
        <p:txBody>
          <a:bodyPr wrap="square" lIns="0" tIns="0" rIns="0" bIns="0" rtlCol="0" anchor="t">
            <a:spAutoFit/>
          </a:bodyPr>
          <a:lstStyle/>
          <a:p>
            <a:pPr algn="ctr">
              <a:lnSpc>
                <a:spcPts val="9722"/>
              </a:lnSpc>
            </a:pPr>
            <a:r>
              <a:rPr lang="en-US" sz="6000" b="1" dirty="0">
                <a:solidFill>
                  <a:srgbClr val="FFC000"/>
                </a:solidFill>
                <a:latin typeface="Verdana" panose="020B0604030504040204" pitchFamily="34" charset="0"/>
                <a:ea typeface="Verdana" panose="020B0604030504040204" pitchFamily="34" charset="0"/>
                <a:cs typeface="Verdana" panose="020B0604030504040204" pitchFamily="34" charset="0"/>
                <a:sym typeface="Graphik Bold"/>
              </a:rPr>
              <a:t>Methodology</a:t>
            </a:r>
            <a:r>
              <a:rPr lang="en-US" sz="6000" b="1" dirty="0">
                <a:solidFill>
                  <a:srgbClr val="FFFFFF"/>
                </a:solidFill>
                <a:latin typeface="Verdana" panose="020B0604030504040204" pitchFamily="34" charset="0"/>
                <a:ea typeface="Verdana" panose="020B0604030504040204" pitchFamily="34" charset="0"/>
                <a:cs typeface="Verdana" panose="020B0604030504040204" pitchFamily="34" charset="0"/>
                <a:sym typeface="Graphik Bold"/>
              </a:rPr>
              <a:t> of the workshop</a:t>
            </a:r>
          </a:p>
        </p:txBody>
      </p:sp>
      <p:sp>
        <p:nvSpPr>
          <p:cNvPr id="3" name="TextBox 10">
            <a:extLst>
              <a:ext uri="{FF2B5EF4-FFF2-40B4-BE49-F238E27FC236}">
                <a16:creationId xmlns:a16="http://schemas.microsoft.com/office/drawing/2014/main" id="{40D24AC4-6739-0012-0F39-BD6A6E74C027}"/>
              </a:ext>
            </a:extLst>
          </p:cNvPr>
          <p:cNvSpPr txBox="1"/>
          <p:nvPr/>
        </p:nvSpPr>
        <p:spPr>
          <a:xfrm>
            <a:off x="1440000" y="2880000"/>
            <a:ext cx="13571400" cy="1874103"/>
          </a:xfrm>
          <a:prstGeom prst="rect">
            <a:avLst/>
          </a:prstGeom>
        </p:spPr>
        <p:txBody>
          <a:bodyPr wrap="square" lIns="0" tIns="0" rIns="0" bIns="0" rtlCol="0" anchor="t">
            <a:spAutoFit/>
          </a:bodyPr>
          <a:lstStyle/>
          <a:p>
            <a:pPr algn="l">
              <a:lnSpc>
                <a:spcPts val="3715"/>
              </a:lnSpc>
            </a:pPr>
            <a:r>
              <a:rPr lang="en-US" sz="2800" spc="23" dirty="0">
                <a:solidFill>
                  <a:srgbClr val="000000"/>
                </a:solidFill>
                <a:ea typeface="Graphik"/>
                <a:cs typeface="Graphik"/>
                <a:sym typeface="Graphik"/>
              </a:rPr>
              <a:t>Although the workshop is quite theoretical in the beginning, the aim is to actively involve the participants. By asking questions to the participants, allowing them to ask questions and including group conversation in the workshop.</a:t>
            </a:r>
          </a:p>
          <a:p>
            <a:pPr algn="l">
              <a:lnSpc>
                <a:spcPts val="3715"/>
              </a:lnSpc>
            </a:pPr>
            <a:endParaRPr lang="en-US" sz="2800" spc="23" dirty="0">
              <a:solidFill>
                <a:srgbClr val="000000"/>
              </a:solidFill>
              <a:ea typeface="Graphik"/>
              <a:cs typeface="Graphik"/>
              <a:sym typeface="Graphik"/>
            </a:endParaRPr>
          </a:p>
        </p:txBody>
      </p:sp>
      <p:sp>
        <p:nvSpPr>
          <p:cNvPr id="5" name="TextBox 10">
            <a:extLst>
              <a:ext uri="{FF2B5EF4-FFF2-40B4-BE49-F238E27FC236}">
                <a16:creationId xmlns:a16="http://schemas.microsoft.com/office/drawing/2014/main" id="{101C4AA8-40FB-4CD8-27D7-309B87BF593C}"/>
              </a:ext>
            </a:extLst>
          </p:cNvPr>
          <p:cNvSpPr txBox="1"/>
          <p:nvPr/>
        </p:nvSpPr>
        <p:spPr>
          <a:xfrm>
            <a:off x="6629400" y="4811253"/>
            <a:ext cx="9829800" cy="4721036"/>
          </a:xfrm>
          <a:prstGeom prst="rect">
            <a:avLst/>
          </a:prstGeom>
        </p:spPr>
        <p:txBody>
          <a:bodyPr wrap="square" lIns="0" tIns="0" rIns="0" bIns="0" rtlCol="0" anchor="t">
            <a:spAutoFit/>
          </a:bodyPr>
          <a:lstStyle/>
          <a:p>
            <a:pPr algn="l">
              <a:lnSpc>
                <a:spcPts val="3715"/>
              </a:lnSpc>
            </a:pPr>
            <a:r>
              <a:rPr lang="en-US" sz="2800" spc="23" dirty="0">
                <a:solidFill>
                  <a:srgbClr val="000000"/>
                </a:solidFill>
                <a:ea typeface="Graphik"/>
                <a:cs typeface="Graphik"/>
                <a:sym typeface="Graphik"/>
              </a:rPr>
              <a:t>It is important to allow for questions to be asked at any moment, to use many examples, to allow for discussions, to allow for answers to come from the group and to learn together. You can stress that this is all very new for many; not only for trade unions but also for many companies and governments. </a:t>
            </a:r>
          </a:p>
          <a:p>
            <a:pPr algn="l">
              <a:lnSpc>
                <a:spcPts val="3715"/>
              </a:lnSpc>
            </a:pPr>
            <a:endParaRPr lang="en-US" sz="2800" spc="23" dirty="0">
              <a:solidFill>
                <a:srgbClr val="000000"/>
              </a:solidFill>
              <a:ea typeface="Graphik"/>
              <a:cs typeface="Graphik"/>
              <a:sym typeface="Graphik"/>
            </a:endParaRPr>
          </a:p>
          <a:p>
            <a:pPr algn="l">
              <a:lnSpc>
                <a:spcPts val="3715"/>
              </a:lnSpc>
            </a:pPr>
            <a:r>
              <a:rPr lang="en-US" sz="2800" spc="23" dirty="0">
                <a:solidFill>
                  <a:srgbClr val="000000"/>
                </a:solidFill>
                <a:ea typeface="Graphik"/>
                <a:cs typeface="Graphik"/>
                <a:sym typeface="Graphik"/>
              </a:rPr>
              <a:t>The second part of the workshop consists of group work which is designed in such a way that the different trade unions can really develop new ideas and actions on how to “use” HREDD for trade union work in their context.</a:t>
            </a:r>
          </a:p>
        </p:txBody>
      </p:sp>
      <p:pic>
        <p:nvPicPr>
          <p:cNvPr id="11" name="Tijdelijke aanduiding voor afbeelding 11">
            <a:extLst>
              <a:ext uri="{FF2B5EF4-FFF2-40B4-BE49-F238E27FC236}">
                <a16:creationId xmlns:a16="http://schemas.microsoft.com/office/drawing/2014/main" id="{7EA26F93-74AC-A1AA-2FD9-6A06E060E93E}"/>
              </a:ext>
            </a:extLst>
          </p:cNvPr>
          <p:cNvPicPr>
            <a:picLocks noChangeAspect="1"/>
          </p:cNvPicPr>
          <p:nvPr/>
        </p:nvPicPr>
        <p:blipFill>
          <a:blip r:embed="rId2" cstate="screen">
            <a:extLst>
              <a:ext uri="{28A0092B-C50C-407E-A947-70E740481C1C}">
                <a14:useLocalDpi xmlns:a14="http://schemas.microsoft.com/office/drawing/2010/main"/>
              </a:ext>
            </a:extLst>
          </a:blip>
          <a:srcRect t="-248"/>
          <a:stretch/>
        </p:blipFill>
        <p:spPr>
          <a:xfrm>
            <a:off x="0" y="4962812"/>
            <a:ext cx="5890557" cy="4417918"/>
          </a:xfrm>
          <a:prstGeom prst="round1Rect">
            <a:avLst/>
          </a:prstGeom>
        </p:spPr>
      </p:pic>
    </p:spTree>
    <p:extLst>
      <p:ext uri="{BB962C8B-B14F-4D97-AF65-F5344CB8AC3E}">
        <p14:creationId xmlns:p14="http://schemas.microsoft.com/office/powerpoint/2010/main" val="17939199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9">
            <a:extLst>
              <a:ext uri="{FF2B5EF4-FFF2-40B4-BE49-F238E27FC236}">
                <a16:creationId xmlns:a16="http://schemas.microsoft.com/office/drawing/2014/main" id="{71DA37E2-0852-D434-22E7-BCF82D1101FE}"/>
              </a:ext>
            </a:extLst>
          </p:cNvPr>
          <p:cNvSpPr txBox="1"/>
          <p:nvPr/>
        </p:nvSpPr>
        <p:spPr>
          <a:xfrm>
            <a:off x="0" y="514596"/>
            <a:ext cx="18288000" cy="1101007"/>
          </a:xfrm>
          <a:prstGeom prst="rect">
            <a:avLst/>
          </a:prstGeom>
        </p:spPr>
        <p:txBody>
          <a:bodyPr wrap="square" lIns="0" tIns="0" rIns="0" bIns="0" rtlCol="0" anchor="t">
            <a:spAutoFit/>
          </a:bodyPr>
          <a:lstStyle/>
          <a:p>
            <a:pPr algn="ctr">
              <a:lnSpc>
                <a:spcPts val="9722"/>
              </a:lnSpc>
            </a:pPr>
            <a:r>
              <a:rPr lang="en-US" sz="6000" b="1" dirty="0">
                <a:solidFill>
                  <a:srgbClr val="FBBC43"/>
                </a:solidFill>
                <a:latin typeface="Verdana" panose="020B0604030504040204" pitchFamily="34" charset="0"/>
                <a:ea typeface="Verdana" panose="020B0604030504040204" pitchFamily="34" charset="0"/>
                <a:cs typeface="Verdana" panose="020B0604030504040204" pitchFamily="34" charset="0"/>
                <a:sym typeface="Graphik Bold"/>
              </a:rPr>
              <a:t>Preparation</a:t>
            </a:r>
            <a:r>
              <a:rPr lang="en-US" sz="6000" b="1" dirty="0">
                <a:solidFill>
                  <a:srgbClr val="FFFFFF"/>
                </a:solidFill>
                <a:latin typeface="Verdana" panose="020B0604030504040204" pitchFamily="34" charset="0"/>
                <a:ea typeface="Verdana" panose="020B0604030504040204" pitchFamily="34" charset="0"/>
                <a:cs typeface="Verdana" panose="020B0604030504040204" pitchFamily="34" charset="0"/>
                <a:sym typeface="Graphik Bold"/>
              </a:rPr>
              <a:t> for the training</a:t>
            </a:r>
          </a:p>
        </p:txBody>
      </p:sp>
      <p:sp>
        <p:nvSpPr>
          <p:cNvPr id="3" name="TextBox 8">
            <a:extLst>
              <a:ext uri="{FF2B5EF4-FFF2-40B4-BE49-F238E27FC236}">
                <a16:creationId xmlns:a16="http://schemas.microsoft.com/office/drawing/2014/main" id="{A11F83AF-4431-4445-C9F5-4260D1B4D8E0}"/>
              </a:ext>
            </a:extLst>
          </p:cNvPr>
          <p:cNvSpPr txBox="1"/>
          <p:nvPr/>
        </p:nvSpPr>
        <p:spPr>
          <a:xfrm>
            <a:off x="1219200" y="2864564"/>
            <a:ext cx="7391450" cy="7612853"/>
          </a:xfrm>
          <a:prstGeom prst="rect">
            <a:avLst/>
          </a:prstGeom>
        </p:spPr>
        <p:txBody>
          <a:bodyPr lIns="0" tIns="0" rIns="0" bIns="0" rtlCol="0" anchor="t">
            <a:spAutoFit/>
          </a:bodyPr>
          <a:lstStyle/>
          <a:p>
            <a:pPr marL="539749" lvl="1" indent="-269875" algn="l">
              <a:lnSpc>
                <a:spcPts val="3499"/>
              </a:lnSpc>
              <a:buFont typeface="Arial"/>
              <a:buChar char="•"/>
            </a:pPr>
            <a:r>
              <a:rPr lang="en-US" sz="2800" dirty="0">
                <a:solidFill>
                  <a:srgbClr val="000000"/>
                </a:solidFill>
                <a:ea typeface="Verdana" panose="020B0604030504040204" pitchFamily="34" charset="0"/>
                <a:cs typeface="Verdana" panose="020B0604030504040204" pitchFamily="34" charset="0"/>
                <a:sym typeface="Graphik"/>
              </a:rPr>
              <a:t>Workshop is designed for 10-25 trade union leaders at the national level of federations or confederations</a:t>
            </a:r>
          </a:p>
          <a:p>
            <a:pPr marL="539749" lvl="1" indent="-269875" algn="l">
              <a:lnSpc>
                <a:spcPts val="3499"/>
              </a:lnSpc>
              <a:buFont typeface="Arial"/>
              <a:buChar char="•"/>
            </a:pPr>
            <a:r>
              <a:rPr lang="en-US" sz="2800" dirty="0">
                <a:solidFill>
                  <a:srgbClr val="000000"/>
                </a:solidFill>
                <a:ea typeface="Verdana" panose="020B0604030504040204" pitchFamily="34" charset="0"/>
                <a:cs typeface="Verdana" panose="020B0604030504040204" pitchFamily="34" charset="0"/>
                <a:sym typeface="Graphik"/>
              </a:rPr>
              <a:t>Availability of the entire group for min of 3,5 hours (half a day)</a:t>
            </a:r>
          </a:p>
          <a:p>
            <a:pPr algn="l">
              <a:lnSpc>
                <a:spcPts val="3499"/>
              </a:lnSpc>
            </a:pPr>
            <a:endParaRPr lang="en-US" sz="2800" dirty="0">
              <a:solidFill>
                <a:srgbClr val="000000"/>
              </a:solidFill>
              <a:ea typeface="Verdana" panose="020B0604030504040204" pitchFamily="34" charset="0"/>
              <a:cs typeface="Verdana" panose="020B0604030504040204" pitchFamily="34" charset="0"/>
              <a:sym typeface="Graphik"/>
            </a:endParaRPr>
          </a:p>
          <a:p>
            <a:pPr algn="l">
              <a:lnSpc>
                <a:spcPts val="3499"/>
              </a:lnSpc>
            </a:pPr>
            <a:r>
              <a:rPr lang="en-US" sz="2800" b="1" dirty="0">
                <a:solidFill>
                  <a:schemeClr val="accent4">
                    <a:lumMod val="75000"/>
                  </a:schemeClr>
                </a:solidFill>
                <a:ea typeface="Verdana" panose="020B0604030504040204" pitchFamily="34" charset="0"/>
                <a:cs typeface="Verdana" panose="020B0604030504040204" pitchFamily="34" charset="0"/>
                <a:sym typeface="Graphik"/>
              </a:rPr>
              <a:t>What is needed:</a:t>
            </a:r>
          </a:p>
          <a:p>
            <a:pPr marL="539749" lvl="1" indent="-269875" algn="l">
              <a:lnSpc>
                <a:spcPts val="3499"/>
              </a:lnSpc>
              <a:buFont typeface="Arial"/>
              <a:buChar char="•"/>
            </a:pPr>
            <a:r>
              <a:rPr lang="en-US" sz="2800" dirty="0">
                <a:solidFill>
                  <a:srgbClr val="000000"/>
                </a:solidFill>
                <a:ea typeface="Verdana" panose="020B0604030504040204" pitchFamily="34" charset="0"/>
                <a:cs typeface="Verdana" panose="020B0604030504040204" pitchFamily="34" charset="0"/>
                <a:sym typeface="Graphik"/>
              </a:rPr>
              <a:t>A decent size room, big enough to be able to have tables in a theater setting that allow for group conversations</a:t>
            </a:r>
          </a:p>
          <a:p>
            <a:pPr marL="539749" lvl="1" indent="-269875" algn="l">
              <a:lnSpc>
                <a:spcPts val="3499"/>
              </a:lnSpc>
              <a:buFont typeface="Arial"/>
              <a:buChar char="•"/>
            </a:pPr>
            <a:r>
              <a:rPr lang="en-US" sz="2800" dirty="0">
                <a:solidFill>
                  <a:srgbClr val="000000"/>
                </a:solidFill>
                <a:ea typeface="Verdana" panose="020B0604030504040204" pitchFamily="34" charset="0"/>
                <a:cs typeface="Verdana" panose="020B0604030504040204" pitchFamily="34" charset="0"/>
                <a:sym typeface="Graphik"/>
              </a:rPr>
              <a:t>One LCD/projection screen/beamer &amp; computer for the theoretical parts </a:t>
            </a:r>
          </a:p>
          <a:p>
            <a:pPr marL="539749" lvl="1" indent="-269875" algn="l">
              <a:lnSpc>
                <a:spcPts val="3499"/>
              </a:lnSpc>
              <a:buFont typeface="Arial"/>
              <a:buChar char="•"/>
            </a:pPr>
            <a:r>
              <a:rPr lang="en-US" sz="2800" dirty="0">
                <a:solidFill>
                  <a:srgbClr val="000000"/>
                </a:solidFill>
                <a:ea typeface="Verdana" panose="020B0604030504040204" pitchFamily="34" charset="0"/>
                <a:cs typeface="Verdana" panose="020B0604030504040204" pitchFamily="34" charset="0"/>
                <a:sym typeface="Graphik"/>
              </a:rPr>
              <a:t>Sound equipment</a:t>
            </a:r>
          </a:p>
          <a:p>
            <a:pPr marL="539749" lvl="1" indent="-269875" algn="l">
              <a:lnSpc>
                <a:spcPts val="3499"/>
              </a:lnSpc>
              <a:buFont typeface="Arial"/>
              <a:buChar char="•"/>
            </a:pPr>
            <a:r>
              <a:rPr lang="en-US" sz="2800" dirty="0">
                <a:solidFill>
                  <a:srgbClr val="000000"/>
                </a:solidFill>
                <a:ea typeface="Verdana" panose="020B0604030504040204" pitchFamily="34" charset="0"/>
                <a:cs typeface="Verdana" panose="020B0604030504040204" pitchFamily="34" charset="0"/>
                <a:sym typeface="Graphik"/>
              </a:rPr>
              <a:t>Translation equipment if needed</a:t>
            </a:r>
          </a:p>
          <a:p>
            <a:pPr algn="l">
              <a:lnSpc>
                <a:spcPts val="3499"/>
              </a:lnSpc>
            </a:pPr>
            <a:endParaRPr lang="en-US" sz="2800" dirty="0">
              <a:solidFill>
                <a:srgbClr val="000000"/>
              </a:solidFill>
              <a:ea typeface="Verdana" panose="020B0604030504040204" pitchFamily="34" charset="0"/>
              <a:cs typeface="Verdana" panose="020B0604030504040204" pitchFamily="34" charset="0"/>
              <a:sym typeface="Graphik"/>
            </a:endParaRPr>
          </a:p>
          <a:p>
            <a:pPr algn="l">
              <a:lnSpc>
                <a:spcPts val="3499"/>
              </a:lnSpc>
            </a:pPr>
            <a:endParaRPr lang="en-US" sz="2800" dirty="0">
              <a:solidFill>
                <a:srgbClr val="000000"/>
              </a:solidFill>
              <a:ea typeface="Verdana" panose="020B0604030504040204" pitchFamily="34" charset="0"/>
              <a:cs typeface="Verdana" panose="020B0604030504040204" pitchFamily="34" charset="0"/>
              <a:sym typeface="Graphik"/>
            </a:endParaRPr>
          </a:p>
          <a:p>
            <a:pPr algn="l">
              <a:lnSpc>
                <a:spcPts val="3499"/>
              </a:lnSpc>
            </a:pPr>
            <a:endParaRPr lang="en-US" sz="2800" dirty="0">
              <a:solidFill>
                <a:srgbClr val="000000"/>
              </a:solidFill>
              <a:ea typeface="Verdana" panose="020B0604030504040204" pitchFamily="34" charset="0"/>
              <a:cs typeface="Verdana" panose="020B0604030504040204" pitchFamily="34" charset="0"/>
              <a:sym typeface="Graphik"/>
            </a:endParaRPr>
          </a:p>
        </p:txBody>
      </p:sp>
      <p:sp>
        <p:nvSpPr>
          <p:cNvPr id="4" name="TextBox 10">
            <a:extLst>
              <a:ext uri="{FF2B5EF4-FFF2-40B4-BE49-F238E27FC236}">
                <a16:creationId xmlns:a16="http://schemas.microsoft.com/office/drawing/2014/main" id="{E49360FC-32C4-9289-86F7-A594E676ECE4}"/>
              </a:ext>
            </a:extLst>
          </p:cNvPr>
          <p:cNvSpPr txBox="1"/>
          <p:nvPr/>
        </p:nvSpPr>
        <p:spPr>
          <a:xfrm>
            <a:off x="9000000" y="2864564"/>
            <a:ext cx="7525253" cy="5368649"/>
          </a:xfrm>
          <a:prstGeom prst="rect">
            <a:avLst/>
          </a:prstGeom>
        </p:spPr>
        <p:txBody>
          <a:bodyPr lIns="0" tIns="0" rIns="0" bIns="0" rtlCol="0" anchor="t">
            <a:spAutoFit/>
          </a:bodyPr>
          <a:lstStyle/>
          <a:p>
            <a:pPr algn="l">
              <a:lnSpc>
                <a:spcPts val="3499"/>
              </a:lnSpc>
            </a:pPr>
            <a:r>
              <a:rPr lang="en-US" sz="2800" b="1" dirty="0">
                <a:solidFill>
                  <a:schemeClr val="accent4">
                    <a:lumMod val="75000"/>
                  </a:schemeClr>
                </a:solidFill>
                <a:ea typeface="Graphik"/>
                <a:cs typeface="Graphik"/>
                <a:sym typeface="Graphik"/>
              </a:rPr>
              <a:t>Materials needed:</a:t>
            </a:r>
          </a:p>
          <a:p>
            <a:pPr marL="539749" lvl="1" indent="-269875" algn="l">
              <a:lnSpc>
                <a:spcPts val="3499"/>
              </a:lnSpc>
              <a:buFont typeface="Arial"/>
              <a:buChar char="•"/>
            </a:pPr>
            <a:r>
              <a:rPr lang="en-US" sz="2800" dirty="0">
                <a:solidFill>
                  <a:srgbClr val="000000"/>
                </a:solidFill>
                <a:ea typeface="Graphik"/>
                <a:cs typeface="Graphik"/>
                <a:sym typeface="Graphik"/>
              </a:rPr>
              <a:t>Flipcharts </a:t>
            </a:r>
          </a:p>
          <a:p>
            <a:pPr marL="539749" lvl="1" indent="-269875" algn="l">
              <a:lnSpc>
                <a:spcPts val="3499"/>
              </a:lnSpc>
              <a:buFont typeface="Arial"/>
              <a:buChar char="•"/>
            </a:pPr>
            <a:r>
              <a:rPr lang="en-US" sz="2800" dirty="0">
                <a:solidFill>
                  <a:srgbClr val="000000"/>
                </a:solidFill>
                <a:ea typeface="Graphik"/>
                <a:cs typeface="Graphik"/>
                <a:sym typeface="Graphik"/>
              </a:rPr>
              <a:t>Markers in different </a:t>
            </a:r>
            <a:r>
              <a:rPr lang="en-US" sz="2800" dirty="0" err="1">
                <a:solidFill>
                  <a:srgbClr val="000000"/>
                </a:solidFill>
                <a:ea typeface="Graphik"/>
                <a:cs typeface="Graphik"/>
                <a:sym typeface="Graphik"/>
              </a:rPr>
              <a:t>colours</a:t>
            </a:r>
            <a:endParaRPr lang="en-US" sz="2800" dirty="0">
              <a:solidFill>
                <a:srgbClr val="000000"/>
              </a:solidFill>
              <a:ea typeface="Graphik"/>
              <a:cs typeface="Graphik"/>
              <a:sym typeface="Graphik"/>
            </a:endParaRPr>
          </a:p>
          <a:p>
            <a:pPr marL="539749" lvl="1" indent="-269875" algn="l">
              <a:lnSpc>
                <a:spcPts val="3499"/>
              </a:lnSpc>
              <a:buFont typeface="Arial"/>
              <a:buChar char="•"/>
            </a:pPr>
            <a:r>
              <a:rPr lang="en-US" sz="2800" dirty="0">
                <a:solidFill>
                  <a:srgbClr val="000000"/>
                </a:solidFill>
                <a:ea typeface="Graphik"/>
                <a:cs typeface="Graphik"/>
                <a:sym typeface="Graphik"/>
              </a:rPr>
              <a:t>Masking tape to hang stuff on the walls</a:t>
            </a:r>
          </a:p>
          <a:p>
            <a:pPr marL="539749" lvl="1" indent="-269875" algn="l">
              <a:lnSpc>
                <a:spcPts val="3499"/>
              </a:lnSpc>
              <a:buFont typeface="Arial"/>
              <a:buChar char="•"/>
            </a:pPr>
            <a:r>
              <a:rPr lang="en-US" sz="2800" dirty="0">
                <a:solidFill>
                  <a:srgbClr val="000000"/>
                </a:solidFill>
                <a:ea typeface="Graphik"/>
                <a:cs typeface="Graphik"/>
                <a:sym typeface="Graphik"/>
              </a:rPr>
              <a:t>Pens + notebooks for the participants</a:t>
            </a:r>
          </a:p>
          <a:p>
            <a:pPr marL="539749" lvl="1" indent="-269875" algn="l">
              <a:lnSpc>
                <a:spcPts val="3499"/>
              </a:lnSpc>
              <a:buFont typeface="Arial"/>
              <a:buChar char="•"/>
            </a:pPr>
            <a:r>
              <a:rPr lang="en-US" sz="2800" dirty="0">
                <a:solidFill>
                  <a:srgbClr val="000000"/>
                </a:solidFill>
                <a:ea typeface="Graphik"/>
                <a:cs typeface="Graphik"/>
                <a:sym typeface="Graphik"/>
              </a:rPr>
              <a:t>Name tags</a:t>
            </a:r>
          </a:p>
          <a:p>
            <a:pPr marL="539749" lvl="1" indent="-269875" algn="l">
              <a:lnSpc>
                <a:spcPts val="3499"/>
              </a:lnSpc>
              <a:buFont typeface="Arial"/>
              <a:buChar char="•"/>
            </a:pPr>
            <a:r>
              <a:rPr lang="en-US" sz="2800" dirty="0">
                <a:solidFill>
                  <a:srgbClr val="000000"/>
                </a:solidFill>
                <a:ea typeface="Graphik"/>
                <a:cs typeface="Graphik"/>
                <a:sym typeface="Graphik"/>
              </a:rPr>
              <a:t>Printed handouts for the participants </a:t>
            </a:r>
          </a:p>
          <a:p>
            <a:pPr marL="539749" lvl="1" indent="-269875" algn="l">
              <a:lnSpc>
                <a:spcPts val="3499"/>
              </a:lnSpc>
              <a:buFont typeface="Arial"/>
              <a:buChar char="•"/>
            </a:pPr>
            <a:r>
              <a:rPr lang="en-US" sz="2800" dirty="0">
                <a:solidFill>
                  <a:srgbClr val="000000"/>
                </a:solidFill>
                <a:ea typeface="Graphik"/>
                <a:cs typeface="Graphik"/>
                <a:sym typeface="Graphik"/>
              </a:rPr>
              <a:t>(could be shared after the training)</a:t>
            </a:r>
          </a:p>
          <a:p>
            <a:pPr algn="l">
              <a:lnSpc>
                <a:spcPts val="3499"/>
              </a:lnSpc>
            </a:pPr>
            <a:endParaRPr lang="en-US" sz="2800" dirty="0">
              <a:solidFill>
                <a:srgbClr val="000000"/>
              </a:solidFill>
              <a:ea typeface="Graphik"/>
              <a:cs typeface="Graphik"/>
              <a:sym typeface="Graphik"/>
            </a:endParaRPr>
          </a:p>
          <a:p>
            <a:pPr algn="l">
              <a:lnSpc>
                <a:spcPts val="3499"/>
              </a:lnSpc>
            </a:pPr>
            <a:endParaRPr lang="en-US" sz="2800" spc="22" dirty="0">
              <a:solidFill>
                <a:srgbClr val="000000"/>
              </a:solidFill>
              <a:ea typeface="Graphik"/>
              <a:cs typeface="Graphik"/>
              <a:sym typeface="Graphik"/>
            </a:endParaRPr>
          </a:p>
          <a:p>
            <a:pPr algn="l">
              <a:lnSpc>
                <a:spcPts val="3499"/>
              </a:lnSpc>
            </a:pPr>
            <a:endParaRPr lang="en-US" sz="2800" spc="22" dirty="0">
              <a:solidFill>
                <a:srgbClr val="000000"/>
              </a:solidFill>
              <a:ea typeface="Graphik"/>
              <a:cs typeface="Graphik"/>
              <a:sym typeface="Graphik"/>
            </a:endParaRPr>
          </a:p>
          <a:p>
            <a:pPr algn="l">
              <a:lnSpc>
                <a:spcPts val="3499"/>
              </a:lnSpc>
            </a:pPr>
            <a:endParaRPr lang="en-US" sz="2800" spc="22" dirty="0">
              <a:solidFill>
                <a:srgbClr val="000000"/>
              </a:solidFill>
              <a:ea typeface="Graphik"/>
              <a:cs typeface="Graphik"/>
              <a:sym typeface="Graphik"/>
            </a:endParaRPr>
          </a:p>
        </p:txBody>
      </p:sp>
      <p:pic>
        <p:nvPicPr>
          <p:cNvPr id="5" name="Tijdelijke aanduiding voor afbeelding 5" descr="Afbeelding met kleding, standbeeld, persoon, overdekt&#10;&#10;Automatisch gegenereerde beschrijving">
            <a:extLst>
              <a:ext uri="{FF2B5EF4-FFF2-40B4-BE49-F238E27FC236}">
                <a16:creationId xmlns:a16="http://schemas.microsoft.com/office/drawing/2014/main" id="{4F37CF22-FC7D-D4E5-76CA-30C8A5491C92}"/>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13639800" y="6236996"/>
            <a:ext cx="3930112" cy="4050004"/>
          </a:xfrm>
          <a:custGeom>
            <a:avLst/>
            <a:gdLst>
              <a:gd name="connsiteX0" fmla="*/ 2700000 w 4267200"/>
              <a:gd name="connsiteY0" fmla="*/ 0 h 4397375"/>
              <a:gd name="connsiteX1" fmla="*/ 4209596 w 4267200"/>
              <a:gd name="connsiteY1" fmla="*/ 461118 h 4397375"/>
              <a:gd name="connsiteX2" fmla="*/ 4267200 w 4267200"/>
              <a:gd name="connsiteY2" fmla="*/ 504193 h 4397375"/>
              <a:gd name="connsiteX3" fmla="*/ 4267200 w 4267200"/>
              <a:gd name="connsiteY3" fmla="*/ 4397375 h 4397375"/>
              <a:gd name="connsiteX4" fmla="*/ 601536 w 4267200"/>
              <a:gd name="connsiteY4" fmla="*/ 4397375 h 4397375"/>
              <a:gd name="connsiteX5" fmla="*/ 461118 w 4267200"/>
              <a:gd name="connsiteY5" fmla="*/ 4209596 h 4397375"/>
              <a:gd name="connsiteX6" fmla="*/ 0 w 4267200"/>
              <a:gd name="connsiteY6" fmla="*/ 2700000 h 4397375"/>
              <a:gd name="connsiteX7" fmla="*/ 2700000 w 4267200"/>
              <a:gd name="connsiteY7" fmla="*/ 0 h 4397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7200" h="4397375">
                <a:moveTo>
                  <a:pt x="2700000" y="0"/>
                </a:moveTo>
                <a:cubicBezTo>
                  <a:pt x="3259188" y="0"/>
                  <a:pt x="3778673" y="169992"/>
                  <a:pt x="4209596" y="461118"/>
                </a:cubicBezTo>
                <a:lnTo>
                  <a:pt x="4267200" y="504193"/>
                </a:lnTo>
                <a:lnTo>
                  <a:pt x="4267200" y="4397375"/>
                </a:lnTo>
                <a:lnTo>
                  <a:pt x="601536" y="4397375"/>
                </a:lnTo>
                <a:lnTo>
                  <a:pt x="461118" y="4209596"/>
                </a:lnTo>
                <a:cubicBezTo>
                  <a:pt x="169992" y="3778673"/>
                  <a:pt x="0" y="3259189"/>
                  <a:pt x="0" y="2700000"/>
                </a:cubicBezTo>
                <a:cubicBezTo>
                  <a:pt x="0" y="1208831"/>
                  <a:pt x="1208831" y="0"/>
                  <a:pt x="2700000" y="0"/>
                </a:cubicBezTo>
                <a:close/>
              </a:path>
            </a:pathLst>
          </a:custGeom>
        </p:spPr>
      </p:pic>
      <p:sp>
        <p:nvSpPr>
          <p:cNvPr id="6" name="Tekstvak 5">
            <a:extLst>
              <a:ext uri="{FF2B5EF4-FFF2-40B4-BE49-F238E27FC236}">
                <a16:creationId xmlns:a16="http://schemas.microsoft.com/office/drawing/2014/main" id="{D3C1EFA2-0108-AE46-B13C-71ECF05D9358}"/>
              </a:ext>
            </a:extLst>
          </p:cNvPr>
          <p:cNvSpPr txBox="1"/>
          <p:nvPr/>
        </p:nvSpPr>
        <p:spPr>
          <a:xfrm>
            <a:off x="9000000" y="6716150"/>
            <a:ext cx="4267200" cy="3665106"/>
          </a:xfrm>
          <a:prstGeom prst="rect">
            <a:avLst/>
          </a:prstGeom>
          <a:noFill/>
        </p:spPr>
        <p:txBody>
          <a:bodyPr wrap="square" lIns="0" tIns="0" rIns="0" bIns="0" rtlCol="0">
            <a:spAutoFit/>
          </a:bodyPr>
          <a:lstStyle/>
          <a:p>
            <a:pPr algn="l">
              <a:lnSpc>
                <a:spcPts val="3499"/>
              </a:lnSpc>
            </a:pPr>
            <a:r>
              <a:rPr lang="en-US" sz="2800" spc="22" dirty="0">
                <a:solidFill>
                  <a:srgbClr val="000000"/>
                </a:solidFill>
                <a:ea typeface="Graphik"/>
                <a:cs typeface="Graphik"/>
                <a:sym typeface="Graphik"/>
              </a:rPr>
              <a:t>Reflect on the participants beforehand: who are they, how much knowledge do they already have on the subject, what role do they have within their organization? </a:t>
            </a:r>
          </a:p>
          <a:p>
            <a:endParaRPr lang="nl-NL" sz="2800" dirty="0"/>
          </a:p>
        </p:txBody>
      </p:sp>
    </p:spTree>
    <p:extLst>
      <p:ext uri="{BB962C8B-B14F-4D97-AF65-F5344CB8AC3E}">
        <p14:creationId xmlns:p14="http://schemas.microsoft.com/office/powerpoint/2010/main" val="11040176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5">
            <a:extLst>
              <a:ext uri="{FF2B5EF4-FFF2-40B4-BE49-F238E27FC236}">
                <a16:creationId xmlns:a16="http://schemas.microsoft.com/office/drawing/2014/main" id="{55AD84EF-D090-5745-961C-AD3B269D7EE8}"/>
              </a:ext>
            </a:extLst>
          </p:cNvPr>
          <p:cNvSpPr txBox="1"/>
          <p:nvPr/>
        </p:nvSpPr>
        <p:spPr>
          <a:xfrm>
            <a:off x="0" y="360000"/>
            <a:ext cx="18288000" cy="1092479"/>
          </a:xfrm>
          <a:prstGeom prst="rect">
            <a:avLst/>
          </a:prstGeom>
        </p:spPr>
        <p:txBody>
          <a:bodyPr wrap="square" lIns="0" tIns="0" rIns="0" bIns="0" rtlCol="0" anchor="t">
            <a:spAutoFit/>
          </a:bodyPr>
          <a:lstStyle/>
          <a:p>
            <a:pPr algn="ctr">
              <a:lnSpc>
                <a:spcPts val="9722"/>
              </a:lnSpc>
            </a:pPr>
            <a:r>
              <a:rPr lang="en-US" sz="6000" b="1" dirty="0">
                <a:solidFill>
                  <a:srgbClr val="FFFFFF"/>
                </a:solidFill>
                <a:latin typeface="Verdana" panose="020B0604030504040204" pitchFamily="34" charset="0"/>
                <a:ea typeface="Verdana" panose="020B0604030504040204" pitchFamily="34" charset="0"/>
                <a:cs typeface="Verdana" panose="020B0604030504040204" pitchFamily="34" charset="0"/>
                <a:sym typeface="Graphik Bold"/>
              </a:rPr>
              <a:t>Lesson plan </a:t>
            </a:r>
            <a:r>
              <a:rPr lang="en-US" sz="6000" b="1" dirty="0">
                <a:solidFill>
                  <a:srgbClr val="FBBC43"/>
                </a:solidFill>
                <a:latin typeface="Verdana" panose="020B0604030504040204" pitchFamily="34" charset="0"/>
                <a:ea typeface="Verdana" panose="020B0604030504040204" pitchFamily="34" charset="0"/>
                <a:cs typeface="Verdana" panose="020B0604030504040204" pitchFamily="34" charset="0"/>
                <a:sym typeface="Graphik Bold"/>
              </a:rPr>
              <a:t>(1/3) </a:t>
            </a:r>
          </a:p>
        </p:txBody>
      </p:sp>
      <p:graphicFrame>
        <p:nvGraphicFramePr>
          <p:cNvPr id="3" name="Table 6">
            <a:extLst>
              <a:ext uri="{FF2B5EF4-FFF2-40B4-BE49-F238E27FC236}">
                <a16:creationId xmlns:a16="http://schemas.microsoft.com/office/drawing/2014/main" id="{F1859C8A-5377-F296-4F0C-D4B92F94005A}"/>
              </a:ext>
            </a:extLst>
          </p:cNvPr>
          <p:cNvGraphicFramePr>
            <a:graphicFrameLocks noGrp="1"/>
          </p:cNvGraphicFramePr>
          <p:nvPr>
            <p:extLst>
              <p:ext uri="{D42A27DB-BD31-4B8C-83A1-F6EECF244321}">
                <p14:modId xmlns:p14="http://schemas.microsoft.com/office/powerpoint/2010/main" val="146871898"/>
              </p:ext>
            </p:extLst>
          </p:nvPr>
        </p:nvGraphicFramePr>
        <p:xfrm>
          <a:off x="1440000" y="2520000"/>
          <a:ext cx="14562000" cy="6263303"/>
        </p:xfrm>
        <a:graphic>
          <a:graphicData uri="http://schemas.openxmlformats.org/drawingml/2006/table">
            <a:tbl>
              <a:tblPr/>
              <a:tblGrid>
                <a:gridCol w="1243226">
                  <a:extLst>
                    <a:ext uri="{9D8B030D-6E8A-4147-A177-3AD203B41FA5}">
                      <a16:colId xmlns:a16="http://schemas.microsoft.com/office/drawing/2014/main" val="20000"/>
                    </a:ext>
                  </a:extLst>
                </a:gridCol>
                <a:gridCol w="9655146">
                  <a:extLst>
                    <a:ext uri="{9D8B030D-6E8A-4147-A177-3AD203B41FA5}">
                      <a16:colId xmlns:a16="http://schemas.microsoft.com/office/drawing/2014/main" val="20001"/>
                    </a:ext>
                  </a:extLst>
                </a:gridCol>
                <a:gridCol w="3663628">
                  <a:extLst>
                    <a:ext uri="{9D8B030D-6E8A-4147-A177-3AD203B41FA5}">
                      <a16:colId xmlns:a16="http://schemas.microsoft.com/office/drawing/2014/main" val="20002"/>
                    </a:ext>
                  </a:extLst>
                </a:gridCol>
              </a:tblGrid>
              <a:tr h="375911">
                <a:tc>
                  <a:txBody>
                    <a:bodyPr/>
                    <a:lstStyle/>
                    <a:p>
                      <a:pPr algn="l">
                        <a:lnSpc>
                          <a:spcPts val="2377"/>
                        </a:lnSpc>
                        <a:defRPr/>
                      </a:pPr>
                      <a:r>
                        <a:rPr lang="en-US" sz="2400" b="1">
                          <a:solidFill>
                            <a:srgbClr val="000000"/>
                          </a:solidFill>
                          <a:latin typeface="+mn-lt"/>
                          <a:ea typeface="Graphik Bold"/>
                          <a:cs typeface="Graphik Bold"/>
                          <a:sym typeface="Graphik Bold"/>
                        </a:rPr>
                        <a:t>Time</a:t>
                      </a:r>
                      <a:endParaRPr lang="en-US" sz="2400" b="1">
                        <a:latin typeface="+mn-lt"/>
                      </a:endParaRPr>
                    </a:p>
                  </a:txBody>
                  <a:tcPr marL="109086" marR="109086" marT="109086" marB="109086" anchor="b">
                    <a:lnL w="5682" cap="flat" cmpd="sng" algn="ctr">
                      <a:no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noFill/>
                      <a:prstDash val="solid"/>
                      <a:round/>
                      <a:headEnd type="none" w="med" len="med"/>
                      <a:tailEnd type="none" w="med" len="med"/>
                    </a:lnT>
                    <a:lnB w="5682"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a:txBody>
                    <a:bodyPr/>
                    <a:lstStyle/>
                    <a:p>
                      <a:pPr algn="l">
                        <a:lnSpc>
                          <a:spcPts val="2137"/>
                        </a:lnSpc>
                        <a:defRPr/>
                      </a:pPr>
                      <a:r>
                        <a:rPr lang="en-US" sz="2400" b="1" dirty="0">
                          <a:solidFill>
                            <a:srgbClr val="000000"/>
                          </a:solidFill>
                          <a:latin typeface="+mn-lt"/>
                          <a:ea typeface="Graphik Bold"/>
                          <a:cs typeface="Graphik Bold"/>
                          <a:sym typeface="Graphik Bold"/>
                        </a:rPr>
                        <a:t>Lesson plan and didactics</a:t>
                      </a:r>
                      <a:endParaRPr lang="en-US" sz="2400" b="1" dirty="0">
                        <a:latin typeface="+mn-lt"/>
                      </a:endParaRPr>
                    </a:p>
                  </a:txBody>
                  <a:tcPr marL="109086" marR="109086" marT="109086" marB="109086"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noFill/>
                      <a:prstDash val="solid"/>
                      <a:round/>
                      <a:headEnd type="none" w="med" len="med"/>
                      <a:tailEnd type="none" w="med" len="med"/>
                    </a:lnT>
                    <a:lnB w="5682"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a:txBody>
                    <a:bodyPr/>
                    <a:lstStyle/>
                    <a:p>
                      <a:pPr algn="l">
                        <a:lnSpc>
                          <a:spcPts val="2137"/>
                        </a:lnSpc>
                        <a:defRPr/>
                      </a:pPr>
                      <a:r>
                        <a:rPr lang="en-US" sz="2400" b="1" dirty="0">
                          <a:solidFill>
                            <a:srgbClr val="000000"/>
                          </a:solidFill>
                          <a:latin typeface="+mn-lt"/>
                          <a:ea typeface="Graphik Bold"/>
                          <a:cs typeface="Graphik Bold"/>
                          <a:sym typeface="Graphik Bold"/>
                        </a:rPr>
                        <a:t>Materials</a:t>
                      </a:r>
                      <a:endParaRPr lang="en-US" sz="2400" b="1" dirty="0">
                        <a:latin typeface="+mn-lt"/>
                      </a:endParaRPr>
                    </a:p>
                  </a:txBody>
                  <a:tcPr marL="109086" marR="109086" marT="109086" marB="109086" anchor="b">
                    <a:lnL w="28575" cap="flat" cmpd="sng" algn="ctr">
                      <a:solidFill>
                        <a:schemeClr val="bg1"/>
                      </a:solidFill>
                      <a:prstDash val="solid"/>
                      <a:round/>
                      <a:headEnd type="none" w="med" len="med"/>
                      <a:tailEnd type="none" w="med" len="med"/>
                    </a:lnL>
                    <a:lnR w="5682" cap="flat" cmpd="sng" algn="ctr">
                      <a:noFill/>
                      <a:prstDash val="solid"/>
                      <a:round/>
                      <a:headEnd type="none" w="med" len="med"/>
                      <a:tailEnd type="none" w="med" len="med"/>
                    </a:lnR>
                    <a:lnT w="28575" cap="flat" cmpd="sng" algn="ctr">
                      <a:noFill/>
                      <a:prstDash val="solid"/>
                      <a:round/>
                      <a:headEnd type="none" w="med" len="med"/>
                      <a:tailEnd type="none" w="med" len="med"/>
                    </a:lnT>
                    <a:lnB w="5682"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extLst>
                  <a:ext uri="{0D108BD9-81ED-4DB2-BD59-A6C34878D82A}">
                    <a16:rowId xmlns:a16="http://schemas.microsoft.com/office/drawing/2014/main" val="10000"/>
                  </a:ext>
                </a:extLst>
              </a:tr>
              <a:tr h="2782073">
                <a:tc>
                  <a:txBody>
                    <a:bodyPr/>
                    <a:lstStyle/>
                    <a:p>
                      <a:pPr algn="l">
                        <a:lnSpc>
                          <a:spcPts val="2137"/>
                        </a:lnSpc>
                        <a:defRPr/>
                      </a:pPr>
                      <a:r>
                        <a:rPr lang="en-US" sz="2000">
                          <a:solidFill>
                            <a:srgbClr val="000000"/>
                          </a:solidFill>
                          <a:latin typeface="+mn-lt"/>
                          <a:ea typeface="Graphik"/>
                          <a:cs typeface="Graphik"/>
                          <a:sym typeface="Graphik"/>
                        </a:rPr>
                        <a:t>30 min</a:t>
                      </a:r>
                      <a:endParaRPr lang="en-US" sz="2000">
                        <a:latin typeface="+mn-lt"/>
                      </a:endParaRPr>
                    </a:p>
                  </a:txBody>
                  <a:tcPr marL="109086" marR="109086" marT="109086" marB="109086">
                    <a:lnL w="5682" cap="flat" cmpd="sng" algn="ctr">
                      <a:noFill/>
                      <a:prstDash val="solid"/>
                      <a:round/>
                      <a:headEnd type="none" w="med" len="med"/>
                      <a:tailEnd type="none" w="med" len="med"/>
                    </a:lnL>
                    <a:lnR w="28575" cap="flat" cmpd="sng" algn="ctr">
                      <a:solidFill>
                        <a:schemeClr val="accent4">
                          <a:lumMod val="40000"/>
                          <a:lumOff val="60000"/>
                        </a:schemeClr>
                      </a:solidFill>
                      <a:prstDash val="solid"/>
                      <a:round/>
                      <a:headEnd type="none" w="med" len="med"/>
                      <a:tailEnd type="none" w="med" len="med"/>
                    </a:lnR>
                    <a:lnT w="5682" cap="flat" cmpd="sng" algn="ctr">
                      <a:noFill/>
                      <a:prstDash val="solid"/>
                      <a:round/>
                      <a:headEnd type="none" w="med" len="med"/>
                      <a:tailEnd type="none" w="med" len="med"/>
                    </a:lnT>
                    <a:lnB w="28575" cap="flat" cmpd="sng" algn="ctr">
                      <a:solidFill>
                        <a:schemeClr val="accent4">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FDEADA">
                        <a:alpha val="60000"/>
                      </a:srgbClr>
                    </a:solidFill>
                  </a:tcPr>
                </a:tc>
                <a:tc>
                  <a:txBody>
                    <a:bodyPr/>
                    <a:lstStyle/>
                    <a:p>
                      <a:pPr algn="l">
                        <a:lnSpc>
                          <a:spcPts val="2137"/>
                        </a:lnSpc>
                        <a:defRPr/>
                      </a:pPr>
                      <a:r>
                        <a:rPr lang="en-US" sz="2000" dirty="0">
                          <a:solidFill>
                            <a:srgbClr val="000000"/>
                          </a:solidFill>
                          <a:latin typeface="+mn-lt"/>
                          <a:ea typeface="Graphik Bold"/>
                          <a:cs typeface="Graphik Bold"/>
                          <a:sym typeface="Graphik Bold"/>
                        </a:rPr>
                        <a:t>Welcome &amp; getting to know each other:  </a:t>
                      </a:r>
                      <a:r>
                        <a:rPr lang="en-US" sz="2000" dirty="0">
                          <a:solidFill>
                            <a:srgbClr val="000000"/>
                          </a:solidFill>
                          <a:latin typeface="+mn-lt"/>
                          <a:ea typeface="Graphik"/>
                          <a:cs typeface="Graphik"/>
                          <a:sym typeface="Graphik"/>
                        </a:rPr>
                        <a:t>Official </a:t>
                      </a:r>
                      <a:r>
                        <a:rPr lang="en-US" sz="2000" u="sng" dirty="0">
                          <a:solidFill>
                            <a:srgbClr val="000000"/>
                          </a:solidFill>
                          <a:latin typeface="+mn-lt"/>
                          <a:ea typeface="Graphik"/>
                          <a:cs typeface="Graphik"/>
                          <a:sym typeface="Graphik"/>
                        </a:rPr>
                        <a:t>welcome</a:t>
                      </a:r>
                      <a:r>
                        <a:rPr lang="en-US" sz="2000" dirty="0">
                          <a:solidFill>
                            <a:srgbClr val="000000"/>
                          </a:solidFill>
                          <a:latin typeface="+mn-lt"/>
                          <a:ea typeface="Graphik"/>
                          <a:cs typeface="Graphik"/>
                          <a:sym typeface="Graphik"/>
                        </a:rPr>
                        <a:t> by the host and the organizing parties to make participants feel welcome and to stress importance of the workshop. After this it is important to </a:t>
                      </a:r>
                      <a:r>
                        <a:rPr lang="en-US" sz="2000" u="sng" dirty="0">
                          <a:solidFill>
                            <a:srgbClr val="000000"/>
                          </a:solidFill>
                          <a:latin typeface="+mn-lt"/>
                          <a:ea typeface="Graphik"/>
                          <a:cs typeface="Graphik"/>
                          <a:sym typeface="Graphik"/>
                        </a:rPr>
                        <a:t>create a pleasant and open atmosphere </a:t>
                      </a:r>
                      <a:r>
                        <a:rPr lang="en-US" sz="2000" dirty="0">
                          <a:solidFill>
                            <a:srgbClr val="000000"/>
                          </a:solidFill>
                          <a:latin typeface="+mn-lt"/>
                          <a:ea typeface="Graphik"/>
                          <a:cs typeface="Graphik"/>
                          <a:sym typeface="Graphik"/>
                        </a:rPr>
                        <a:t>at the workshop to make the participants feel welcome and secure. This exercise requires people to stand up and to mix with their fellow participants which immediately creates an open atmosphere. Make it very clear that it does not matter in which quadrant participants stand. There is no right or wrong answer, and many would like to stand in the middle of different quadrants. This exercise is solely meant to </a:t>
                      </a:r>
                      <a:r>
                        <a:rPr lang="en-US" sz="2000" u="sng" dirty="0">
                          <a:solidFill>
                            <a:srgbClr val="000000"/>
                          </a:solidFill>
                          <a:latin typeface="+mn-lt"/>
                          <a:ea typeface="Graphik"/>
                          <a:cs typeface="Graphik"/>
                          <a:sym typeface="Graphik"/>
                        </a:rPr>
                        <a:t>get the conversation started</a:t>
                      </a:r>
                      <a:r>
                        <a:rPr lang="en-US" sz="2000" dirty="0">
                          <a:solidFill>
                            <a:srgbClr val="000000"/>
                          </a:solidFill>
                          <a:latin typeface="+mn-lt"/>
                          <a:ea typeface="Graphik"/>
                          <a:cs typeface="Graphik"/>
                          <a:sym typeface="Graphik"/>
                        </a:rPr>
                        <a:t>. After the exercise: share the </a:t>
                      </a:r>
                      <a:r>
                        <a:rPr lang="en-US" sz="2000" u="sng" dirty="0">
                          <a:solidFill>
                            <a:srgbClr val="000000"/>
                          </a:solidFill>
                          <a:latin typeface="+mn-lt"/>
                          <a:ea typeface="Graphik"/>
                          <a:cs typeface="Graphik"/>
                          <a:sym typeface="Graphik"/>
                        </a:rPr>
                        <a:t>goals</a:t>
                      </a:r>
                      <a:r>
                        <a:rPr lang="en-US" sz="2000" dirty="0">
                          <a:solidFill>
                            <a:srgbClr val="000000"/>
                          </a:solidFill>
                          <a:latin typeface="+mn-lt"/>
                          <a:ea typeface="Graphik"/>
                          <a:cs typeface="Graphik"/>
                          <a:sym typeface="Graphik"/>
                        </a:rPr>
                        <a:t> of the workshop and discuss the </a:t>
                      </a:r>
                      <a:r>
                        <a:rPr lang="en-US" sz="2000" u="sng" dirty="0">
                          <a:solidFill>
                            <a:srgbClr val="000000"/>
                          </a:solidFill>
                          <a:latin typeface="+mn-lt"/>
                          <a:ea typeface="Graphik"/>
                          <a:cs typeface="Graphik"/>
                          <a:sym typeface="Graphik"/>
                        </a:rPr>
                        <a:t>program</a:t>
                      </a:r>
                      <a:r>
                        <a:rPr lang="en-US" sz="2000" dirty="0">
                          <a:solidFill>
                            <a:srgbClr val="000000"/>
                          </a:solidFill>
                          <a:latin typeface="+mn-lt"/>
                          <a:ea typeface="Graphik"/>
                          <a:cs typeface="Graphik"/>
                          <a:sym typeface="Graphik"/>
                        </a:rPr>
                        <a:t>.</a:t>
                      </a:r>
                      <a:endParaRPr lang="en-US" sz="2000" dirty="0">
                        <a:latin typeface="+mn-lt"/>
                      </a:endParaRPr>
                    </a:p>
                  </a:txBody>
                  <a:tcPr marL="109086" marR="109086" marT="109086" marB="109086">
                    <a:lnL w="28575" cap="flat" cmpd="sng" algn="ctr">
                      <a:solidFill>
                        <a:schemeClr val="accent4">
                          <a:lumMod val="40000"/>
                          <a:lumOff val="60000"/>
                        </a:schemeClr>
                      </a:solidFill>
                      <a:prstDash val="solid"/>
                      <a:round/>
                      <a:headEnd type="none" w="med" len="med"/>
                      <a:tailEnd type="none" w="med" len="med"/>
                    </a:lnL>
                    <a:lnR w="28575" cap="flat" cmpd="sng" algn="ctr">
                      <a:solidFill>
                        <a:schemeClr val="accent4">
                          <a:lumMod val="40000"/>
                          <a:lumOff val="60000"/>
                        </a:schemeClr>
                      </a:solidFill>
                      <a:prstDash val="solid"/>
                      <a:round/>
                      <a:headEnd type="none" w="med" len="med"/>
                      <a:tailEnd type="none" w="med" len="med"/>
                    </a:lnR>
                    <a:lnT w="5682" cap="flat" cmpd="sng" algn="ctr">
                      <a:noFill/>
                      <a:prstDash val="solid"/>
                      <a:round/>
                      <a:headEnd type="none" w="med" len="med"/>
                      <a:tailEnd type="none" w="med" len="med"/>
                    </a:lnT>
                    <a:lnB w="28575" cap="flat" cmpd="sng" algn="ctr">
                      <a:solidFill>
                        <a:schemeClr val="accent4">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FDEADA">
                        <a:alpha val="60000"/>
                      </a:srgbClr>
                    </a:solidFill>
                  </a:tcPr>
                </a:tc>
                <a:tc>
                  <a:txBody>
                    <a:bodyPr/>
                    <a:lstStyle/>
                    <a:p>
                      <a:pPr algn="l">
                        <a:lnSpc>
                          <a:spcPts val="2137"/>
                        </a:lnSpc>
                        <a:defRPr/>
                      </a:pPr>
                      <a:r>
                        <a:rPr lang="en-US" sz="2000" dirty="0">
                          <a:solidFill>
                            <a:srgbClr val="000000"/>
                          </a:solidFill>
                          <a:latin typeface="+mn-lt"/>
                          <a:ea typeface="Graphik"/>
                          <a:cs typeface="Graphik"/>
                          <a:sym typeface="Graphik"/>
                        </a:rPr>
                        <a:t>Slides 1-5</a:t>
                      </a:r>
                      <a:endParaRPr lang="en-US" sz="2000" dirty="0">
                        <a:latin typeface="+mn-lt"/>
                      </a:endParaRPr>
                    </a:p>
                    <a:p>
                      <a:pPr marL="384629" lvl="1" indent="-192314" algn="l">
                        <a:lnSpc>
                          <a:spcPts val="2137"/>
                        </a:lnSpc>
                        <a:buFont typeface="Arial"/>
                        <a:buChar char="•"/>
                      </a:pPr>
                      <a:r>
                        <a:rPr lang="en-US" sz="2000" dirty="0">
                          <a:solidFill>
                            <a:srgbClr val="000000"/>
                          </a:solidFill>
                          <a:latin typeface="+mn-lt"/>
                          <a:ea typeface="Graphik"/>
                          <a:cs typeface="Graphik"/>
                          <a:sym typeface="Graphik"/>
                        </a:rPr>
                        <a:t>Room large enough to be able to form a line of participants, or a circle if the room does not allow for a line</a:t>
                      </a:r>
                    </a:p>
                    <a:p>
                      <a:pPr marL="384629" lvl="1" indent="-192314" algn="l">
                        <a:lnSpc>
                          <a:spcPts val="2137"/>
                        </a:lnSpc>
                        <a:buFont typeface="Arial"/>
                        <a:buChar char="•"/>
                      </a:pPr>
                      <a:r>
                        <a:rPr lang="en-US" sz="2000" dirty="0">
                          <a:solidFill>
                            <a:srgbClr val="000000"/>
                          </a:solidFill>
                          <a:latin typeface="+mn-lt"/>
                          <a:ea typeface="Graphik"/>
                          <a:cs typeface="Graphik"/>
                          <a:sym typeface="Graphik"/>
                        </a:rPr>
                        <a:t>Flip chart and markers masking tape</a:t>
                      </a:r>
                    </a:p>
                  </a:txBody>
                  <a:tcPr marL="109086" marR="109086" marT="109086" marB="109086">
                    <a:lnL w="28575" cap="flat" cmpd="sng" algn="ctr">
                      <a:solidFill>
                        <a:schemeClr val="accent4">
                          <a:lumMod val="40000"/>
                          <a:lumOff val="60000"/>
                        </a:schemeClr>
                      </a:solidFill>
                      <a:prstDash val="solid"/>
                      <a:round/>
                      <a:headEnd type="none" w="med" len="med"/>
                      <a:tailEnd type="none" w="med" len="med"/>
                    </a:lnL>
                    <a:lnR w="5682" cap="flat" cmpd="sng" algn="ctr">
                      <a:noFill/>
                      <a:prstDash val="solid"/>
                      <a:round/>
                      <a:headEnd type="none" w="med" len="med"/>
                      <a:tailEnd type="none" w="med" len="med"/>
                    </a:lnR>
                    <a:lnT w="5682" cap="flat" cmpd="sng" algn="ctr">
                      <a:noFill/>
                      <a:prstDash val="solid"/>
                      <a:round/>
                      <a:headEnd type="none" w="med" len="med"/>
                      <a:tailEnd type="none" w="med" len="med"/>
                    </a:lnT>
                    <a:lnB w="28575" cap="flat" cmpd="sng" algn="ctr">
                      <a:solidFill>
                        <a:schemeClr val="accent4">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FDEADA">
                        <a:alpha val="60000"/>
                      </a:srgbClr>
                    </a:solidFill>
                  </a:tcPr>
                </a:tc>
                <a:extLst>
                  <a:ext uri="{0D108BD9-81ED-4DB2-BD59-A6C34878D82A}">
                    <a16:rowId xmlns:a16="http://schemas.microsoft.com/office/drawing/2014/main" val="10001"/>
                  </a:ext>
                </a:extLst>
              </a:tr>
              <a:tr h="1295400">
                <a:tc>
                  <a:txBody>
                    <a:bodyPr/>
                    <a:lstStyle/>
                    <a:p>
                      <a:pPr algn="l">
                        <a:lnSpc>
                          <a:spcPts val="2137"/>
                        </a:lnSpc>
                        <a:defRPr/>
                      </a:pPr>
                      <a:r>
                        <a:rPr lang="en-US" sz="2000">
                          <a:solidFill>
                            <a:srgbClr val="000000"/>
                          </a:solidFill>
                          <a:latin typeface="+mn-lt"/>
                          <a:ea typeface="Graphik"/>
                          <a:cs typeface="Graphik"/>
                          <a:sym typeface="Graphik"/>
                        </a:rPr>
                        <a:t>30 min</a:t>
                      </a:r>
                      <a:endParaRPr lang="en-US" sz="2000">
                        <a:latin typeface="+mn-lt"/>
                      </a:endParaRPr>
                    </a:p>
                  </a:txBody>
                  <a:tcPr marL="109086" marR="109086" marT="109086" marB="109086">
                    <a:lnL w="5682" cap="flat" cmpd="sng" algn="ctr">
                      <a:noFill/>
                      <a:prstDash val="solid"/>
                      <a:round/>
                      <a:headEnd type="none" w="med" len="med"/>
                      <a:tailEnd type="none" w="med" len="med"/>
                    </a:lnL>
                    <a:lnR w="28575" cap="flat" cmpd="sng" algn="ctr">
                      <a:solidFill>
                        <a:schemeClr val="accent4">
                          <a:lumMod val="40000"/>
                          <a:lumOff val="60000"/>
                        </a:schemeClr>
                      </a:solidFill>
                      <a:prstDash val="solid"/>
                      <a:round/>
                      <a:headEnd type="none" w="med" len="med"/>
                      <a:tailEnd type="none" w="med" len="med"/>
                    </a:lnR>
                    <a:lnT w="28575" cap="flat" cmpd="sng" algn="ctr">
                      <a:solidFill>
                        <a:schemeClr val="accent4">
                          <a:lumMod val="40000"/>
                          <a:lumOff val="60000"/>
                        </a:schemeClr>
                      </a:solidFill>
                      <a:prstDash val="solid"/>
                      <a:round/>
                      <a:headEnd type="none" w="med" len="med"/>
                      <a:tailEnd type="none" w="med" len="med"/>
                    </a:lnT>
                    <a:lnB w="28575" cap="flat" cmpd="sng" algn="ctr">
                      <a:solidFill>
                        <a:schemeClr val="accent4">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ts val="2137"/>
                        </a:lnSpc>
                        <a:defRPr/>
                      </a:pPr>
                      <a:r>
                        <a:rPr lang="en-US" sz="2000" dirty="0">
                          <a:solidFill>
                            <a:srgbClr val="000000"/>
                          </a:solidFill>
                          <a:latin typeface="+mn-lt"/>
                          <a:ea typeface="Graphik Bold"/>
                          <a:cs typeface="Graphik Bold"/>
                          <a:sym typeface="Graphik Bold"/>
                        </a:rPr>
                        <a:t>Introduction Responsible Business Conduct (RBC) &amp; OECD Guidelines, including HREDD</a:t>
                      </a:r>
                      <a:r>
                        <a:rPr lang="en-US" sz="2000" dirty="0">
                          <a:solidFill>
                            <a:srgbClr val="000000"/>
                          </a:solidFill>
                          <a:latin typeface="+mn-lt"/>
                          <a:ea typeface="Graphik"/>
                          <a:cs typeface="Graphik"/>
                          <a:sym typeface="Graphik"/>
                        </a:rPr>
                        <a:t>: Go through the </a:t>
                      </a:r>
                      <a:r>
                        <a:rPr lang="en-US" sz="2000" u="sng" dirty="0">
                          <a:solidFill>
                            <a:srgbClr val="000000"/>
                          </a:solidFill>
                          <a:latin typeface="+mn-lt"/>
                          <a:ea typeface="Graphik"/>
                          <a:cs typeface="Graphik"/>
                          <a:sym typeface="Graphik"/>
                        </a:rPr>
                        <a:t>main theoretical background</a:t>
                      </a:r>
                      <a:r>
                        <a:rPr lang="en-US" sz="2000" dirty="0">
                          <a:solidFill>
                            <a:srgbClr val="000000"/>
                          </a:solidFill>
                          <a:latin typeface="+mn-lt"/>
                          <a:ea typeface="Graphik"/>
                          <a:cs typeface="Graphik"/>
                          <a:sym typeface="Graphik"/>
                        </a:rPr>
                        <a:t>. This is quite long, and could be shortened depending on the audience and the interest of the group. Be as brief as possible.</a:t>
                      </a:r>
                      <a:endParaRPr lang="en-US" sz="2000" dirty="0">
                        <a:latin typeface="+mn-lt"/>
                      </a:endParaRPr>
                    </a:p>
                  </a:txBody>
                  <a:tcPr marL="109086" marR="109086" marT="109086" marB="109086">
                    <a:lnL w="28575" cap="flat" cmpd="sng" algn="ctr">
                      <a:solidFill>
                        <a:schemeClr val="accent4">
                          <a:lumMod val="40000"/>
                          <a:lumOff val="60000"/>
                        </a:schemeClr>
                      </a:solidFill>
                      <a:prstDash val="solid"/>
                      <a:round/>
                      <a:headEnd type="none" w="med" len="med"/>
                      <a:tailEnd type="none" w="med" len="med"/>
                    </a:lnL>
                    <a:lnR w="28575" cap="flat" cmpd="sng" algn="ctr">
                      <a:solidFill>
                        <a:schemeClr val="accent4">
                          <a:lumMod val="40000"/>
                          <a:lumOff val="60000"/>
                        </a:schemeClr>
                      </a:solidFill>
                      <a:prstDash val="solid"/>
                      <a:round/>
                      <a:headEnd type="none" w="med" len="med"/>
                      <a:tailEnd type="none" w="med" len="med"/>
                    </a:lnR>
                    <a:lnT w="28575" cap="flat" cmpd="sng" algn="ctr">
                      <a:solidFill>
                        <a:schemeClr val="accent4">
                          <a:lumMod val="40000"/>
                          <a:lumOff val="60000"/>
                        </a:schemeClr>
                      </a:solidFill>
                      <a:prstDash val="solid"/>
                      <a:round/>
                      <a:headEnd type="none" w="med" len="med"/>
                      <a:tailEnd type="none" w="med" len="med"/>
                    </a:lnT>
                    <a:lnB w="28575" cap="flat" cmpd="sng" algn="ctr">
                      <a:solidFill>
                        <a:schemeClr val="accent4">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ts val="2137"/>
                        </a:lnSpc>
                        <a:defRPr/>
                      </a:pPr>
                      <a:r>
                        <a:rPr lang="en-US" sz="2000" dirty="0">
                          <a:solidFill>
                            <a:srgbClr val="000000"/>
                          </a:solidFill>
                          <a:latin typeface="+mn-lt"/>
                          <a:ea typeface="Graphik"/>
                          <a:cs typeface="Graphik"/>
                          <a:sym typeface="Graphik"/>
                        </a:rPr>
                        <a:t>Slides 6-24</a:t>
                      </a:r>
                      <a:endParaRPr lang="en-US" sz="2000" dirty="0">
                        <a:latin typeface="+mn-lt"/>
                      </a:endParaRPr>
                    </a:p>
                  </a:txBody>
                  <a:tcPr marL="109086" marR="109086" marT="109086" marB="109086">
                    <a:lnL w="28575" cap="flat" cmpd="sng" algn="ctr">
                      <a:solidFill>
                        <a:schemeClr val="accent4">
                          <a:lumMod val="40000"/>
                          <a:lumOff val="60000"/>
                        </a:schemeClr>
                      </a:solidFill>
                      <a:prstDash val="solid"/>
                      <a:round/>
                      <a:headEnd type="none" w="med" len="med"/>
                      <a:tailEnd type="none" w="med" len="med"/>
                    </a:lnL>
                    <a:lnR w="5682" cap="flat" cmpd="sng" algn="ctr">
                      <a:noFill/>
                      <a:prstDash val="solid"/>
                      <a:round/>
                      <a:headEnd type="none" w="med" len="med"/>
                      <a:tailEnd type="none" w="med" len="med"/>
                    </a:lnR>
                    <a:lnT w="28575" cap="flat" cmpd="sng" algn="ctr">
                      <a:solidFill>
                        <a:schemeClr val="accent4">
                          <a:lumMod val="40000"/>
                          <a:lumOff val="60000"/>
                        </a:schemeClr>
                      </a:solidFill>
                      <a:prstDash val="solid"/>
                      <a:round/>
                      <a:headEnd type="none" w="med" len="med"/>
                      <a:tailEnd type="none" w="med" len="med"/>
                    </a:lnT>
                    <a:lnB w="28575" cap="flat" cmpd="sng" algn="ctr">
                      <a:solidFill>
                        <a:schemeClr val="accent4">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extLst>
                  <a:ext uri="{0D108BD9-81ED-4DB2-BD59-A6C34878D82A}">
                    <a16:rowId xmlns:a16="http://schemas.microsoft.com/office/drawing/2014/main" val="10002"/>
                  </a:ext>
                </a:extLst>
              </a:tr>
              <a:tr h="1658603">
                <a:tc>
                  <a:txBody>
                    <a:bodyPr/>
                    <a:lstStyle/>
                    <a:p>
                      <a:pPr algn="l">
                        <a:lnSpc>
                          <a:spcPts val="2137"/>
                        </a:lnSpc>
                        <a:defRPr/>
                      </a:pPr>
                      <a:r>
                        <a:rPr lang="en-US" sz="2000">
                          <a:solidFill>
                            <a:srgbClr val="000000"/>
                          </a:solidFill>
                          <a:latin typeface="+mn-lt"/>
                          <a:ea typeface="Graphik"/>
                          <a:cs typeface="Graphik"/>
                          <a:sym typeface="Graphik"/>
                        </a:rPr>
                        <a:t> 20 min</a:t>
                      </a:r>
                      <a:endParaRPr lang="en-US" sz="2000">
                        <a:latin typeface="+mn-lt"/>
                      </a:endParaRPr>
                    </a:p>
                  </a:txBody>
                  <a:tcPr marL="109086" marR="109086" marT="109086" marB="109086">
                    <a:lnL w="5682" cap="flat" cmpd="sng" algn="ctr">
                      <a:noFill/>
                      <a:prstDash val="solid"/>
                      <a:round/>
                      <a:headEnd type="none" w="med" len="med"/>
                      <a:tailEnd type="none" w="med" len="med"/>
                    </a:lnL>
                    <a:lnR w="28575" cap="flat" cmpd="sng" algn="ctr">
                      <a:solidFill>
                        <a:schemeClr val="accent4">
                          <a:lumMod val="40000"/>
                          <a:lumOff val="60000"/>
                        </a:schemeClr>
                      </a:solidFill>
                      <a:prstDash val="solid"/>
                      <a:round/>
                      <a:headEnd type="none" w="med" len="med"/>
                      <a:tailEnd type="none" w="med" len="med"/>
                    </a:lnR>
                    <a:lnT w="28575" cap="flat" cmpd="sng" algn="ctr">
                      <a:solidFill>
                        <a:schemeClr val="accent4">
                          <a:lumMod val="40000"/>
                          <a:lumOff val="60000"/>
                        </a:schemeClr>
                      </a:solidFill>
                      <a:prstDash val="solid"/>
                      <a:round/>
                      <a:headEnd type="none" w="med" len="med"/>
                      <a:tailEnd type="none" w="med" len="med"/>
                    </a:lnT>
                    <a:lnB w="5682" cap="flat" cmpd="sng" algn="ctr">
                      <a:noFill/>
                      <a:prstDash val="solid"/>
                      <a:round/>
                      <a:headEnd type="none" w="med" len="med"/>
                      <a:tailEnd type="none" w="med" len="med"/>
                    </a:lnB>
                    <a:lnTlToBr w="12700" cmpd="sng">
                      <a:noFill/>
                      <a:prstDash val="solid"/>
                    </a:lnTlToBr>
                    <a:lnBlToTr w="12700" cmpd="sng">
                      <a:noFill/>
                      <a:prstDash val="solid"/>
                    </a:lnBlToTr>
                    <a:solidFill>
                      <a:srgbClr val="FDEADA">
                        <a:alpha val="60000"/>
                      </a:srgbClr>
                    </a:solidFill>
                  </a:tcPr>
                </a:tc>
                <a:tc>
                  <a:txBody>
                    <a:bodyPr/>
                    <a:lstStyle/>
                    <a:p>
                      <a:pPr algn="l">
                        <a:lnSpc>
                          <a:spcPts val="2137"/>
                        </a:lnSpc>
                        <a:defRPr/>
                      </a:pPr>
                      <a:r>
                        <a:rPr lang="en-US" sz="2000" dirty="0">
                          <a:solidFill>
                            <a:srgbClr val="000000"/>
                          </a:solidFill>
                          <a:latin typeface="+mn-lt"/>
                          <a:ea typeface="Graphik Bold"/>
                          <a:cs typeface="Graphik Bold"/>
                          <a:sym typeface="Graphik Bold"/>
                        </a:rPr>
                        <a:t>Overview and comparison of RBC legislation in Europe:</a:t>
                      </a:r>
                      <a:r>
                        <a:rPr lang="en-US" sz="2000" dirty="0">
                          <a:solidFill>
                            <a:srgbClr val="000000"/>
                          </a:solidFill>
                          <a:latin typeface="+mn-lt"/>
                          <a:ea typeface="Graphik"/>
                          <a:cs typeface="Graphik"/>
                          <a:sym typeface="Graphik"/>
                        </a:rPr>
                        <a:t> Share the development from </a:t>
                      </a:r>
                      <a:r>
                        <a:rPr lang="en-US" sz="2000" u="sng" dirty="0">
                          <a:solidFill>
                            <a:srgbClr val="000000"/>
                          </a:solidFill>
                          <a:latin typeface="+mn-lt"/>
                          <a:ea typeface="Graphik"/>
                          <a:cs typeface="Graphik"/>
                          <a:sym typeface="Graphik"/>
                        </a:rPr>
                        <a:t>voluntary guidelines to legislation </a:t>
                      </a:r>
                      <a:r>
                        <a:rPr lang="en-US" sz="2000" dirty="0">
                          <a:solidFill>
                            <a:srgbClr val="000000"/>
                          </a:solidFill>
                          <a:latin typeface="+mn-lt"/>
                          <a:ea typeface="Graphik"/>
                          <a:cs typeface="Graphik"/>
                          <a:sym typeface="Graphik"/>
                        </a:rPr>
                        <a:t>in time. Do not detail the content of all legislation, since we believe that if you understand the OECD guidelines, you can support companies/ hold them accountable for doing HREDD since all legislation is based on the OECD Guidelines.</a:t>
                      </a:r>
                      <a:endParaRPr lang="en-US" sz="2000" dirty="0">
                        <a:latin typeface="+mn-lt"/>
                      </a:endParaRPr>
                    </a:p>
                  </a:txBody>
                  <a:tcPr marL="109086" marR="109086" marT="109086" marB="109086">
                    <a:lnL w="28575" cap="flat" cmpd="sng" algn="ctr">
                      <a:solidFill>
                        <a:schemeClr val="accent4">
                          <a:lumMod val="40000"/>
                          <a:lumOff val="60000"/>
                        </a:schemeClr>
                      </a:solidFill>
                      <a:prstDash val="solid"/>
                      <a:round/>
                      <a:headEnd type="none" w="med" len="med"/>
                      <a:tailEnd type="none" w="med" len="med"/>
                    </a:lnL>
                    <a:lnR w="28575" cap="flat" cmpd="sng" algn="ctr">
                      <a:solidFill>
                        <a:schemeClr val="accent4">
                          <a:lumMod val="40000"/>
                          <a:lumOff val="60000"/>
                        </a:schemeClr>
                      </a:solidFill>
                      <a:prstDash val="solid"/>
                      <a:round/>
                      <a:headEnd type="none" w="med" len="med"/>
                      <a:tailEnd type="none" w="med" len="med"/>
                    </a:lnR>
                    <a:lnT w="28575" cap="flat" cmpd="sng" algn="ctr">
                      <a:solidFill>
                        <a:schemeClr val="accent4">
                          <a:lumMod val="40000"/>
                          <a:lumOff val="60000"/>
                        </a:schemeClr>
                      </a:solidFill>
                      <a:prstDash val="solid"/>
                      <a:round/>
                      <a:headEnd type="none" w="med" len="med"/>
                      <a:tailEnd type="none" w="med" len="med"/>
                    </a:lnT>
                    <a:lnB w="5682" cap="flat" cmpd="sng" algn="ctr">
                      <a:noFill/>
                      <a:prstDash val="solid"/>
                      <a:round/>
                      <a:headEnd type="none" w="med" len="med"/>
                      <a:tailEnd type="none" w="med" len="med"/>
                    </a:lnB>
                    <a:lnTlToBr w="12700" cmpd="sng">
                      <a:noFill/>
                      <a:prstDash val="solid"/>
                    </a:lnTlToBr>
                    <a:lnBlToTr w="12700" cmpd="sng">
                      <a:noFill/>
                      <a:prstDash val="solid"/>
                    </a:lnBlToTr>
                    <a:solidFill>
                      <a:srgbClr val="FDEADA">
                        <a:alpha val="60000"/>
                      </a:srgbClr>
                    </a:solidFill>
                  </a:tcPr>
                </a:tc>
                <a:tc>
                  <a:txBody>
                    <a:bodyPr/>
                    <a:lstStyle/>
                    <a:p>
                      <a:pPr algn="l">
                        <a:lnSpc>
                          <a:spcPts val="2137"/>
                        </a:lnSpc>
                        <a:defRPr/>
                      </a:pPr>
                      <a:r>
                        <a:rPr lang="en-US" sz="2000" dirty="0">
                          <a:solidFill>
                            <a:srgbClr val="000000"/>
                          </a:solidFill>
                          <a:latin typeface="+mn-lt"/>
                          <a:ea typeface="Graphik"/>
                          <a:cs typeface="Graphik"/>
                          <a:sym typeface="Graphik"/>
                        </a:rPr>
                        <a:t>Slides 25-27</a:t>
                      </a:r>
                      <a:endParaRPr lang="en-US" sz="2000" dirty="0">
                        <a:latin typeface="+mn-lt"/>
                      </a:endParaRPr>
                    </a:p>
                  </a:txBody>
                  <a:tcPr marL="109086" marR="109086" marT="109086" marB="109086">
                    <a:lnL w="28575" cap="flat" cmpd="sng" algn="ctr">
                      <a:solidFill>
                        <a:schemeClr val="accent4">
                          <a:lumMod val="40000"/>
                          <a:lumOff val="60000"/>
                        </a:schemeClr>
                      </a:solidFill>
                      <a:prstDash val="solid"/>
                      <a:round/>
                      <a:headEnd type="none" w="med" len="med"/>
                      <a:tailEnd type="none" w="med" len="med"/>
                    </a:lnL>
                    <a:lnR w="5682" cap="flat" cmpd="sng" algn="ctr">
                      <a:noFill/>
                      <a:prstDash val="solid"/>
                      <a:round/>
                      <a:headEnd type="none" w="med" len="med"/>
                      <a:tailEnd type="none" w="med" len="med"/>
                    </a:lnR>
                    <a:lnT w="28575" cap="flat" cmpd="sng" algn="ctr">
                      <a:solidFill>
                        <a:schemeClr val="accent4">
                          <a:lumMod val="40000"/>
                          <a:lumOff val="60000"/>
                        </a:schemeClr>
                      </a:solidFill>
                      <a:prstDash val="solid"/>
                      <a:round/>
                      <a:headEnd type="none" w="med" len="med"/>
                      <a:tailEnd type="none" w="med" len="med"/>
                    </a:lnT>
                    <a:lnB w="5682" cap="flat" cmpd="sng" algn="ctr">
                      <a:noFill/>
                      <a:prstDash val="solid"/>
                      <a:round/>
                      <a:headEnd type="none" w="med" len="med"/>
                      <a:tailEnd type="none" w="med" len="med"/>
                    </a:lnB>
                    <a:lnTlToBr w="12700" cmpd="sng">
                      <a:noFill/>
                      <a:prstDash val="solid"/>
                    </a:lnTlToBr>
                    <a:lnBlToTr w="12700" cmpd="sng">
                      <a:noFill/>
                      <a:prstDash val="solid"/>
                    </a:lnBlToTr>
                    <a:solidFill>
                      <a:srgbClr val="FDEADA">
                        <a:alpha val="60000"/>
                      </a:srgbClr>
                    </a:solidFill>
                  </a:tcPr>
                </a:tc>
                <a:extLst>
                  <a:ext uri="{0D108BD9-81ED-4DB2-BD59-A6C34878D82A}">
                    <a16:rowId xmlns:a16="http://schemas.microsoft.com/office/drawing/2014/main" val="10003"/>
                  </a:ext>
                </a:extLst>
              </a:tr>
            </a:tbl>
          </a:graphicData>
        </a:graphic>
      </p:graphicFrame>
      <p:pic>
        <p:nvPicPr>
          <p:cNvPr id="4" name="Afbeelding 3" descr="Afbeelding met cirkel, schermopname, Graphics, ontwerp&#10;&#10;Automatisch gegenereerde beschrijving">
            <a:extLst>
              <a:ext uri="{FF2B5EF4-FFF2-40B4-BE49-F238E27FC236}">
                <a16:creationId xmlns:a16="http://schemas.microsoft.com/office/drawing/2014/main" id="{58B87E04-4077-5C09-F345-929CB6E2F3C6}"/>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360000" y="5829300"/>
            <a:ext cx="914400" cy="838200"/>
          </a:xfrm>
          <a:prstGeom prst="ellipse">
            <a:avLst/>
          </a:prstGeom>
        </p:spPr>
      </p:pic>
      <p:pic>
        <p:nvPicPr>
          <p:cNvPr id="5" name="Afbeelding 4" descr="Afbeelding met cirkel, schermopname, Graphics, ontwerp&#10;&#10;Automatisch gegenereerde beschrijving">
            <a:extLst>
              <a:ext uri="{FF2B5EF4-FFF2-40B4-BE49-F238E27FC236}">
                <a16:creationId xmlns:a16="http://schemas.microsoft.com/office/drawing/2014/main" id="{22CE76EF-90F0-9A12-D389-8F99A0B6EA05}"/>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360000" y="3009900"/>
            <a:ext cx="914400" cy="838200"/>
          </a:xfrm>
          <a:prstGeom prst="ellipse">
            <a:avLst/>
          </a:prstGeom>
        </p:spPr>
      </p:pic>
      <p:pic>
        <p:nvPicPr>
          <p:cNvPr id="7" name="Afbeelding 6" descr="Afbeelding met cirkel, schermopname, Graphics, ontwerp&#10;&#10;Automatisch gegenereerde beschrijving">
            <a:extLst>
              <a:ext uri="{FF2B5EF4-FFF2-40B4-BE49-F238E27FC236}">
                <a16:creationId xmlns:a16="http://schemas.microsoft.com/office/drawing/2014/main" id="{4829FED9-9F72-F61F-946A-21986962F30D}"/>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360000" y="7200900"/>
            <a:ext cx="914400" cy="838200"/>
          </a:xfrm>
          <a:prstGeom prst="ellipse">
            <a:avLst/>
          </a:prstGeom>
        </p:spPr>
      </p:pic>
    </p:spTree>
    <p:extLst>
      <p:ext uri="{BB962C8B-B14F-4D97-AF65-F5344CB8AC3E}">
        <p14:creationId xmlns:p14="http://schemas.microsoft.com/office/powerpoint/2010/main" val="8424541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5">
            <a:extLst>
              <a:ext uri="{FF2B5EF4-FFF2-40B4-BE49-F238E27FC236}">
                <a16:creationId xmlns:a16="http://schemas.microsoft.com/office/drawing/2014/main" id="{208B10C9-EB89-78E1-057B-FD6BA9F900A9}"/>
              </a:ext>
            </a:extLst>
          </p:cNvPr>
          <p:cNvSpPr txBox="1"/>
          <p:nvPr/>
        </p:nvSpPr>
        <p:spPr>
          <a:xfrm>
            <a:off x="0" y="360000"/>
            <a:ext cx="18288000" cy="1092479"/>
          </a:xfrm>
          <a:prstGeom prst="rect">
            <a:avLst/>
          </a:prstGeom>
        </p:spPr>
        <p:txBody>
          <a:bodyPr wrap="square" lIns="0" tIns="0" rIns="0" bIns="0" rtlCol="0" anchor="t">
            <a:spAutoFit/>
          </a:bodyPr>
          <a:lstStyle/>
          <a:p>
            <a:pPr algn="ctr">
              <a:lnSpc>
                <a:spcPts val="9722"/>
              </a:lnSpc>
            </a:pPr>
            <a:r>
              <a:rPr lang="en-US" sz="6000" b="1" dirty="0">
                <a:solidFill>
                  <a:srgbClr val="FFFFFF"/>
                </a:solidFill>
                <a:latin typeface="Verdana" panose="020B0604030504040204" pitchFamily="34" charset="0"/>
                <a:ea typeface="Verdana" panose="020B0604030504040204" pitchFamily="34" charset="0"/>
                <a:cs typeface="Verdana" panose="020B0604030504040204" pitchFamily="34" charset="0"/>
                <a:sym typeface="Graphik Bold"/>
              </a:rPr>
              <a:t>Lesson plan </a:t>
            </a:r>
            <a:r>
              <a:rPr lang="en-US" sz="6000" b="1" dirty="0">
                <a:solidFill>
                  <a:srgbClr val="FBBC43"/>
                </a:solidFill>
                <a:latin typeface="Verdana" panose="020B0604030504040204" pitchFamily="34" charset="0"/>
                <a:ea typeface="Verdana" panose="020B0604030504040204" pitchFamily="34" charset="0"/>
                <a:cs typeface="Verdana" panose="020B0604030504040204" pitchFamily="34" charset="0"/>
                <a:sym typeface="Graphik Bold"/>
              </a:rPr>
              <a:t>(2/3) </a:t>
            </a:r>
          </a:p>
        </p:txBody>
      </p:sp>
      <p:graphicFrame>
        <p:nvGraphicFramePr>
          <p:cNvPr id="3" name="Table 6">
            <a:extLst>
              <a:ext uri="{FF2B5EF4-FFF2-40B4-BE49-F238E27FC236}">
                <a16:creationId xmlns:a16="http://schemas.microsoft.com/office/drawing/2014/main" id="{0A4882B5-3DCE-CCF3-EDDA-11FF2DD60A97}"/>
              </a:ext>
            </a:extLst>
          </p:cNvPr>
          <p:cNvGraphicFramePr>
            <a:graphicFrameLocks noGrp="1"/>
          </p:cNvGraphicFramePr>
          <p:nvPr>
            <p:extLst>
              <p:ext uri="{D42A27DB-BD31-4B8C-83A1-F6EECF244321}">
                <p14:modId xmlns:p14="http://schemas.microsoft.com/office/powerpoint/2010/main" val="2352338132"/>
              </p:ext>
            </p:extLst>
          </p:nvPr>
        </p:nvGraphicFramePr>
        <p:xfrm>
          <a:off x="1440000" y="2520000"/>
          <a:ext cx="15095401" cy="6673502"/>
        </p:xfrm>
        <a:graphic>
          <a:graphicData uri="http://schemas.openxmlformats.org/drawingml/2006/table">
            <a:tbl>
              <a:tblPr/>
              <a:tblGrid>
                <a:gridCol w="1288765">
                  <a:extLst>
                    <a:ext uri="{9D8B030D-6E8A-4147-A177-3AD203B41FA5}">
                      <a16:colId xmlns:a16="http://schemas.microsoft.com/office/drawing/2014/main" val="20000"/>
                    </a:ext>
                  </a:extLst>
                </a:gridCol>
                <a:gridCol w="10008810">
                  <a:extLst>
                    <a:ext uri="{9D8B030D-6E8A-4147-A177-3AD203B41FA5}">
                      <a16:colId xmlns:a16="http://schemas.microsoft.com/office/drawing/2014/main" val="20001"/>
                    </a:ext>
                  </a:extLst>
                </a:gridCol>
                <a:gridCol w="3797826">
                  <a:extLst>
                    <a:ext uri="{9D8B030D-6E8A-4147-A177-3AD203B41FA5}">
                      <a16:colId xmlns:a16="http://schemas.microsoft.com/office/drawing/2014/main" val="20002"/>
                    </a:ext>
                  </a:extLst>
                </a:gridCol>
              </a:tblGrid>
              <a:tr h="515825">
                <a:tc>
                  <a:txBody>
                    <a:bodyPr/>
                    <a:lstStyle/>
                    <a:p>
                      <a:pPr algn="l">
                        <a:lnSpc>
                          <a:spcPts val="2377"/>
                        </a:lnSpc>
                        <a:defRPr/>
                      </a:pPr>
                      <a:r>
                        <a:rPr lang="en-US" sz="2400" b="1">
                          <a:solidFill>
                            <a:srgbClr val="000000"/>
                          </a:solidFill>
                          <a:latin typeface="+mn-lt"/>
                          <a:ea typeface="Graphik Bold"/>
                          <a:cs typeface="Graphik Bold"/>
                          <a:sym typeface="Graphik Bold"/>
                        </a:rPr>
                        <a:t>Time</a:t>
                      </a:r>
                      <a:endParaRPr lang="en-US" sz="2400" b="1">
                        <a:latin typeface="+mn-lt"/>
                      </a:endParaRPr>
                    </a:p>
                  </a:txBody>
                  <a:tcPr marL="109086" marR="109086" marT="109086" marB="109086" anchor="ctr">
                    <a:lnL w="28575" cap="flat" cmpd="sng" algn="ctr">
                      <a:no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a:txBody>
                    <a:bodyPr/>
                    <a:lstStyle/>
                    <a:p>
                      <a:pPr algn="l">
                        <a:lnSpc>
                          <a:spcPts val="2137"/>
                        </a:lnSpc>
                        <a:defRPr/>
                      </a:pPr>
                      <a:r>
                        <a:rPr lang="en-US" sz="2400" b="1" dirty="0">
                          <a:solidFill>
                            <a:srgbClr val="000000"/>
                          </a:solidFill>
                          <a:latin typeface="+mn-lt"/>
                          <a:ea typeface="Graphik Bold"/>
                          <a:cs typeface="Graphik Bold"/>
                          <a:sym typeface="Graphik Bold"/>
                        </a:rPr>
                        <a:t>Lesson plan and didactics</a:t>
                      </a:r>
                      <a:endParaRPr lang="en-US" sz="2400" b="1" dirty="0">
                        <a:latin typeface="+mn-lt"/>
                      </a:endParaRPr>
                    </a:p>
                  </a:txBody>
                  <a:tcPr marL="109086" marR="109086" marT="109086" marB="109086"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a:txBody>
                    <a:bodyPr/>
                    <a:lstStyle/>
                    <a:p>
                      <a:pPr algn="l">
                        <a:lnSpc>
                          <a:spcPts val="2137"/>
                        </a:lnSpc>
                        <a:defRPr/>
                      </a:pPr>
                      <a:r>
                        <a:rPr lang="en-US" sz="2400" b="1" dirty="0">
                          <a:solidFill>
                            <a:srgbClr val="000000"/>
                          </a:solidFill>
                          <a:latin typeface="+mn-lt"/>
                          <a:ea typeface="Graphik Bold"/>
                          <a:cs typeface="Graphik Bold"/>
                          <a:sym typeface="Graphik Bold"/>
                        </a:rPr>
                        <a:t>Materials</a:t>
                      </a:r>
                      <a:endParaRPr lang="en-US" sz="2400" b="1" dirty="0">
                        <a:latin typeface="+mn-lt"/>
                      </a:endParaRPr>
                    </a:p>
                  </a:txBody>
                  <a:tcPr marL="109086" marR="109086" marT="109086" marB="109086" anchor="b">
                    <a:lnL w="28575" cap="flat" cmpd="sng" algn="ctr">
                      <a:solidFill>
                        <a:schemeClr val="bg1"/>
                      </a:solid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extLst>
                  <a:ext uri="{0D108BD9-81ED-4DB2-BD59-A6C34878D82A}">
                    <a16:rowId xmlns:a16="http://schemas.microsoft.com/office/drawing/2014/main" val="10000"/>
                  </a:ext>
                </a:extLst>
              </a:tr>
              <a:tr h="830073">
                <a:tc>
                  <a:txBody>
                    <a:bodyPr/>
                    <a:lstStyle/>
                    <a:p>
                      <a:pPr algn="l">
                        <a:lnSpc>
                          <a:spcPts val="2137"/>
                        </a:lnSpc>
                        <a:defRPr/>
                      </a:pPr>
                      <a:r>
                        <a:rPr lang="en-US" sz="2000">
                          <a:solidFill>
                            <a:srgbClr val="000000"/>
                          </a:solidFill>
                          <a:latin typeface="+mn-lt"/>
                          <a:ea typeface="Graphik"/>
                          <a:cs typeface="Graphik"/>
                          <a:sym typeface="Graphik"/>
                        </a:rPr>
                        <a:t>20 min</a:t>
                      </a:r>
                      <a:endParaRPr lang="en-US" sz="2000">
                        <a:latin typeface="+mn-lt"/>
                      </a:endParaRPr>
                    </a:p>
                  </a:txBody>
                  <a:tcPr marL="109086" marR="109086" marT="109086" marB="109086">
                    <a:lnL w="28575" cap="flat" cmpd="sng" algn="ctr">
                      <a:noFill/>
                      <a:prstDash val="solid"/>
                      <a:round/>
                      <a:headEnd type="none" w="med" len="med"/>
                      <a:tailEnd type="none" w="med" len="med"/>
                    </a:lnL>
                    <a:lnR w="28575" cap="flat" cmpd="sng" algn="ctr">
                      <a:solidFill>
                        <a:schemeClr val="accent4">
                          <a:lumMod val="40000"/>
                          <a:lumOff val="60000"/>
                        </a:schemeClr>
                      </a:solid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accent4">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FDEADA">
                        <a:alpha val="60000"/>
                      </a:srgbClr>
                    </a:solidFill>
                  </a:tcPr>
                </a:tc>
                <a:tc>
                  <a:txBody>
                    <a:bodyPr/>
                    <a:lstStyle/>
                    <a:p>
                      <a:pPr algn="l">
                        <a:lnSpc>
                          <a:spcPts val="2137"/>
                        </a:lnSpc>
                        <a:defRPr/>
                      </a:pPr>
                      <a:r>
                        <a:rPr lang="en-US" sz="2000" dirty="0">
                          <a:solidFill>
                            <a:srgbClr val="000000"/>
                          </a:solidFill>
                          <a:latin typeface="+mn-lt"/>
                          <a:ea typeface="Graphik Bold"/>
                          <a:cs typeface="Graphik Bold"/>
                          <a:sym typeface="Graphik Bold"/>
                        </a:rPr>
                        <a:t>Role of trade unions: </a:t>
                      </a:r>
                      <a:r>
                        <a:rPr lang="en-US" sz="2000" dirty="0">
                          <a:solidFill>
                            <a:srgbClr val="000000"/>
                          </a:solidFill>
                          <a:latin typeface="+mn-lt"/>
                          <a:ea typeface="Graphik"/>
                          <a:cs typeface="Graphik"/>
                          <a:sym typeface="Graphik"/>
                        </a:rPr>
                        <a:t>Share in general </a:t>
                      </a:r>
                      <a:r>
                        <a:rPr lang="en-US" sz="2000" u="sng" dirty="0">
                          <a:solidFill>
                            <a:srgbClr val="000000"/>
                          </a:solidFill>
                          <a:latin typeface="+mn-lt"/>
                          <a:ea typeface="Graphik"/>
                          <a:cs typeface="Graphik"/>
                          <a:sym typeface="Graphik"/>
                        </a:rPr>
                        <a:t>the role of stakeholders and the trade unions </a:t>
                      </a:r>
                      <a:r>
                        <a:rPr lang="en-US" sz="2000" dirty="0">
                          <a:solidFill>
                            <a:srgbClr val="000000"/>
                          </a:solidFill>
                          <a:latin typeface="+mn-lt"/>
                          <a:ea typeface="Graphik"/>
                          <a:cs typeface="Graphik"/>
                          <a:sym typeface="Graphik"/>
                        </a:rPr>
                        <a:t>in HREDD. </a:t>
                      </a:r>
                      <a:endParaRPr lang="en-US" sz="2000" dirty="0">
                        <a:latin typeface="+mn-lt"/>
                      </a:endParaRPr>
                    </a:p>
                  </a:txBody>
                  <a:tcPr marL="109086" marR="109086" marT="109086" marB="109086">
                    <a:lnL w="28575" cap="flat" cmpd="sng" algn="ctr">
                      <a:solidFill>
                        <a:schemeClr val="accent4">
                          <a:lumMod val="40000"/>
                          <a:lumOff val="60000"/>
                        </a:schemeClr>
                      </a:solidFill>
                      <a:prstDash val="solid"/>
                      <a:round/>
                      <a:headEnd type="none" w="med" len="med"/>
                      <a:tailEnd type="none" w="med" len="med"/>
                    </a:lnL>
                    <a:lnR w="28575" cap="flat" cmpd="sng" algn="ctr">
                      <a:solidFill>
                        <a:schemeClr val="accent4">
                          <a:lumMod val="40000"/>
                          <a:lumOff val="60000"/>
                        </a:schemeClr>
                      </a:solid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accent4">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FDEADA">
                        <a:alpha val="60000"/>
                      </a:srgbClr>
                    </a:solidFill>
                  </a:tcPr>
                </a:tc>
                <a:tc>
                  <a:txBody>
                    <a:bodyPr/>
                    <a:lstStyle/>
                    <a:p>
                      <a:pPr algn="l">
                        <a:lnSpc>
                          <a:spcPts val="2137"/>
                        </a:lnSpc>
                        <a:defRPr/>
                      </a:pPr>
                      <a:r>
                        <a:rPr lang="en-US" sz="2000" dirty="0">
                          <a:solidFill>
                            <a:srgbClr val="000000"/>
                          </a:solidFill>
                          <a:latin typeface="+mn-lt"/>
                          <a:ea typeface="Graphik"/>
                          <a:cs typeface="Graphik"/>
                          <a:sym typeface="Graphik"/>
                        </a:rPr>
                        <a:t>Slides 28-32</a:t>
                      </a:r>
                      <a:endParaRPr lang="en-US" sz="2000" dirty="0">
                        <a:latin typeface="+mn-lt"/>
                      </a:endParaRPr>
                    </a:p>
                  </a:txBody>
                  <a:tcPr marL="109086" marR="109086" marT="109086" marB="109086">
                    <a:lnL w="28575" cap="flat" cmpd="sng" algn="ctr">
                      <a:solidFill>
                        <a:schemeClr val="accent4">
                          <a:lumMod val="40000"/>
                          <a:lumOff val="60000"/>
                        </a:schemeClr>
                      </a:solid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accent4">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FDEADA">
                        <a:alpha val="60000"/>
                      </a:srgbClr>
                    </a:solidFill>
                  </a:tcPr>
                </a:tc>
                <a:extLst>
                  <a:ext uri="{0D108BD9-81ED-4DB2-BD59-A6C34878D82A}">
                    <a16:rowId xmlns:a16="http://schemas.microsoft.com/office/drawing/2014/main" val="10001"/>
                  </a:ext>
                </a:extLst>
              </a:tr>
              <a:tr h="1613514">
                <a:tc>
                  <a:txBody>
                    <a:bodyPr/>
                    <a:lstStyle/>
                    <a:p>
                      <a:pPr algn="l">
                        <a:lnSpc>
                          <a:spcPts val="2137"/>
                        </a:lnSpc>
                        <a:defRPr/>
                      </a:pPr>
                      <a:r>
                        <a:rPr lang="en-US" sz="2000">
                          <a:solidFill>
                            <a:srgbClr val="000000"/>
                          </a:solidFill>
                          <a:latin typeface="+mn-lt"/>
                          <a:ea typeface="Graphik"/>
                          <a:cs typeface="Graphik"/>
                          <a:sym typeface="Graphik"/>
                        </a:rPr>
                        <a:t>15 min</a:t>
                      </a:r>
                      <a:endParaRPr lang="en-US" sz="2000">
                        <a:latin typeface="+mn-lt"/>
                      </a:endParaRPr>
                    </a:p>
                  </a:txBody>
                  <a:tcPr marL="109086" marR="109086" marT="109086" marB="109086">
                    <a:lnL w="28575" cap="flat" cmpd="sng" algn="ctr">
                      <a:noFill/>
                      <a:prstDash val="solid"/>
                      <a:round/>
                      <a:headEnd type="none" w="med" len="med"/>
                      <a:tailEnd type="none" w="med" len="med"/>
                    </a:lnL>
                    <a:lnR w="28575" cap="flat" cmpd="sng" algn="ctr">
                      <a:solidFill>
                        <a:schemeClr val="accent4">
                          <a:lumMod val="40000"/>
                          <a:lumOff val="60000"/>
                        </a:schemeClr>
                      </a:solidFill>
                      <a:prstDash val="solid"/>
                      <a:round/>
                      <a:headEnd type="none" w="med" len="med"/>
                      <a:tailEnd type="none" w="med" len="med"/>
                    </a:lnR>
                    <a:lnT w="28575" cap="flat" cmpd="sng" algn="ctr">
                      <a:solidFill>
                        <a:schemeClr val="accent4">
                          <a:lumMod val="40000"/>
                          <a:lumOff val="60000"/>
                        </a:schemeClr>
                      </a:solidFill>
                      <a:prstDash val="solid"/>
                      <a:round/>
                      <a:headEnd type="none" w="med" len="med"/>
                      <a:tailEnd type="none" w="med" len="med"/>
                    </a:lnT>
                    <a:lnB w="28575" cap="flat" cmpd="sng" algn="ctr">
                      <a:solidFill>
                        <a:schemeClr val="accent4">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ts val="2137"/>
                        </a:lnSpc>
                        <a:defRPr/>
                      </a:pPr>
                      <a:r>
                        <a:rPr lang="en-US" sz="2000" dirty="0">
                          <a:solidFill>
                            <a:srgbClr val="000000"/>
                          </a:solidFill>
                          <a:latin typeface="+mn-lt"/>
                          <a:ea typeface="Graphik Bold"/>
                          <a:cs typeface="Graphik Bold"/>
                          <a:sym typeface="Graphik Bold"/>
                        </a:rPr>
                        <a:t>Importance of HREDD in your country:</a:t>
                      </a:r>
                      <a:r>
                        <a:rPr lang="en-US" sz="2000" dirty="0">
                          <a:solidFill>
                            <a:srgbClr val="000000"/>
                          </a:solidFill>
                          <a:latin typeface="+mn-lt"/>
                          <a:ea typeface="Graphik"/>
                          <a:cs typeface="Graphik"/>
                          <a:sym typeface="Graphik"/>
                        </a:rPr>
                        <a:t> After discussion of the general theory on HREDD and the role of the trade unions in this process, it is important to end this theoretical part of the training with a </a:t>
                      </a:r>
                      <a:r>
                        <a:rPr lang="en-US" sz="2000" u="sng" dirty="0">
                          <a:solidFill>
                            <a:srgbClr val="000000"/>
                          </a:solidFill>
                          <a:latin typeface="+mn-lt"/>
                          <a:ea typeface="Graphik"/>
                          <a:cs typeface="Graphik"/>
                          <a:sym typeface="Graphik"/>
                        </a:rPr>
                        <a:t>country (or region) specific overview</a:t>
                      </a:r>
                      <a:r>
                        <a:rPr lang="en-US" sz="2000" dirty="0">
                          <a:solidFill>
                            <a:srgbClr val="000000"/>
                          </a:solidFill>
                          <a:latin typeface="+mn-lt"/>
                          <a:ea typeface="Graphik"/>
                          <a:cs typeface="Graphik"/>
                          <a:sym typeface="Graphik"/>
                        </a:rPr>
                        <a:t>. This should be prepared by the country experts / trainers who have expert knowledge on the process in their country. </a:t>
                      </a:r>
                      <a:endParaRPr lang="en-US" sz="2000" dirty="0">
                        <a:latin typeface="+mn-lt"/>
                      </a:endParaRPr>
                    </a:p>
                  </a:txBody>
                  <a:tcPr marL="109086" marR="109086" marT="109086" marB="109086">
                    <a:lnL w="28575" cap="flat" cmpd="sng" algn="ctr">
                      <a:solidFill>
                        <a:schemeClr val="accent4">
                          <a:lumMod val="40000"/>
                          <a:lumOff val="60000"/>
                        </a:schemeClr>
                      </a:solidFill>
                      <a:prstDash val="solid"/>
                      <a:round/>
                      <a:headEnd type="none" w="med" len="med"/>
                      <a:tailEnd type="none" w="med" len="med"/>
                    </a:lnL>
                    <a:lnR w="28575" cap="flat" cmpd="sng" algn="ctr">
                      <a:solidFill>
                        <a:schemeClr val="accent4">
                          <a:lumMod val="40000"/>
                          <a:lumOff val="60000"/>
                        </a:schemeClr>
                      </a:solidFill>
                      <a:prstDash val="solid"/>
                      <a:round/>
                      <a:headEnd type="none" w="med" len="med"/>
                      <a:tailEnd type="none" w="med" len="med"/>
                    </a:lnR>
                    <a:lnT w="28575" cap="flat" cmpd="sng" algn="ctr">
                      <a:solidFill>
                        <a:schemeClr val="accent4">
                          <a:lumMod val="40000"/>
                          <a:lumOff val="60000"/>
                        </a:schemeClr>
                      </a:solidFill>
                      <a:prstDash val="solid"/>
                      <a:round/>
                      <a:headEnd type="none" w="med" len="med"/>
                      <a:tailEnd type="none" w="med" len="med"/>
                    </a:lnT>
                    <a:lnB w="28575" cap="flat" cmpd="sng" algn="ctr">
                      <a:solidFill>
                        <a:schemeClr val="accent4">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ts val="2137"/>
                        </a:lnSpc>
                        <a:defRPr/>
                      </a:pPr>
                      <a:r>
                        <a:rPr lang="en-US" sz="2000" dirty="0">
                          <a:solidFill>
                            <a:srgbClr val="000000"/>
                          </a:solidFill>
                          <a:latin typeface="+mn-lt"/>
                          <a:ea typeface="Graphik"/>
                          <a:cs typeface="Graphik"/>
                          <a:sym typeface="Graphik"/>
                        </a:rPr>
                        <a:t>Slide 33</a:t>
                      </a:r>
                      <a:endParaRPr lang="en-US" sz="2000" dirty="0">
                        <a:latin typeface="+mn-lt"/>
                      </a:endParaRPr>
                    </a:p>
                  </a:txBody>
                  <a:tcPr marL="109086" marR="109086" marT="109086" marB="109086">
                    <a:lnL w="28575" cap="flat" cmpd="sng" algn="ctr">
                      <a:solidFill>
                        <a:schemeClr val="accent4">
                          <a:lumMod val="40000"/>
                          <a:lumOff val="60000"/>
                        </a:schemeClr>
                      </a:solid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accent4">
                          <a:lumMod val="40000"/>
                          <a:lumOff val="60000"/>
                        </a:schemeClr>
                      </a:solidFill>
                      <a:prstDash val="solid"/>
                      <a:round/>
                      <a:headEnd type="none" w="med" len="med"/>
                      <a:tailEnd type="none" w="med" len="med"/>
                    </a:lnT>
                    <a:lnB w="28575" cap="flat" cmpd="sng" algn="ctr">
                      <a:solidFill>
                        <a:schemeClr val="accent4">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extLst>
                  <a:ext uri="{0D108BD9-81ED-4DB2-BD59-A6C34878D82A}">
                    <a16:rowId xmlns:a16="http://schemas.microsoft.com/office/drawing/2014/main" val="10002"/>
                  </a:ext>
                </a:extLst>
              </a:tr>
              <a:tr h="3702688">
                <a:tc>
                  <a:txBody>
                    <a:bodyPr/>
                    <a:lstStyle/>
                    <a:p>
                      <a:pPr algn="l">
                        <a:lnSpc>
                          <a:spcPts val="2137"/>
                        </a:lnSpc>
                        <a:defRPr/>
                      </a:pPr>
                      <a:r>
                        <a:rPr lang="en-US" sz="2000">
                          <a:solidFill>
                            <a:srgbClr val="000000"/>
                          </a:solidFill>
                          <a:latin typeface="+mn-lt"/>
                          <a:ea typeface="Graphik"/>
                          <a:cs typeface="Graphik"/>
                          <a:sym typeface="Graphik"/>
                        </a:rPr>
                        <a:t>30 min</a:t>
                      </a:r>
                      <a:endParaRPr lang="en-US" sz="2000">
                        <a:latin typeface="+mn-lt"/>
                      </a:endParaRPr>
                    </a:p>
                  </a:txBody>
                  <a:tcPr marL="109086" marR="109086" marT="109086" marB="109086">
                    <a:lnL w="28575" cap="flat" cmpd="sng" algn="ctr">
                      <a:noFill/>
                      <a:prstDash val="solid"/>
                      <a:round/>
                      <a:headEnd type="none" w="med" len="med"/>
                      <a:tailEnd type="none" w="med" len="med"/>
                    </a:lnL>
                    <a:lnR w="28575" cap="flat" cmpd="sng" algn="ctr">
                      <a:solidFill>
                        <a:schemeClr val="accent4">
                          <a:lumMod val="40000"/>
                          <a:lumOff val="60000"/>
                        </a:schemeClr>
                      </a:solidFill>
                      <a:prstDash val="solid"/>
                      <a:round/>
                      <a:headEnd type="none" w="med" len="med"/>
                      <a:tailEnd type="none" w="med" len="med"/>
                    </a:lnR>
                    <a:lnT w="28575" cap="flat" cmpd="sng" algn="ctr">
                      <a:solidFill>
                        <a:schemeClr val="accent4">
                          <a:lumMod val="40000"/>
                          <a:lumOff val="60000"/>
                        </a:schemeClr>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rgbClr val="FDEADA">
                        <a:alpha val="60000"/>
                      </a:srgbClr>
                    </a:solidFill>
                  </a:tcPr>
                </a:tc>
                <a:tc>
                  <a:txBody>
                    <a:bodyPr/>
                    <a:lstStyle/>
                    <a:p>
                      <a:pPr algn="l">
                        <a:lnSpc>
                          <a:spcPts val="2137"/>
                        </a:lnSpc>
                        <a:defRPr/>
                      </a:pPr>
                      <a:r>
                        <a:rPr lang="en-US" sz="2000" dirty="0">
                          <a:solidFill>
                            <a:srgbClr val="000000"/>
                          </a:solidFill>
                          <a:latin typeface="+mn-lt"/>
                          <a:ea typeface="Graphik Bold"/>
                          <a:cs typeface="Graphik Bold"/>
                          <a:sym typeface="Graphik Bold"/>
                        </a:rPr>
                        <a:t>Conversation: Importance of HREDD in your country</a:t>
                      </a:r>
                      <a:r>
                        <a:rPr lang="en-US" sz="2000" dirty="0">
                          <a:solidFill>
                            <a:srgbClr val="000000"/>
                          </a:solidFill>
                          <a:latin typeface="+mn-lt"/>
                          <a:ea typeface="Graphik"/>
                          <a:cs typeface="Graphik"/>
                          <a:sym typeface="Graphik"/>
                        </a:rPr>
                        <a:t>: Make </a:t>
                      </a:r>
                      <a:r>
                        <a:rPr lang="en-US" sz="2000" u="sng" dirty="0">
                          <a:solidFill>
                            <a:srgbClr val="000000"/>
                          </a:solidFill>
                          <a:latin typeface="+mn-lt"/>
                          <a:ea typeface="Graphik"/>
                          <a:cs typeface="Graphik"/>
                          <a:sym typeface="Graphik"/>
                        </a:rPr>
                        <a:t>max. 4 groups</a:t>
                      </a:r>
                      <a:r>
                        <a:rPr lang="en-US" sz="2000" dirty="0">
                          <a:solidFill>
                            <a:srgbClr val="000000"/>
                          </a:solidFill>
                          <a:latin typeface="+mn-lt"/>
                          <a:ea typeface="Graphik"/>
                          <a:cs typeface="Graphik"/>
                          <a:sym typeface="Graphik"/>
                        </a:rPr>
                        <a:t>. If there is a certain degree of trust between the different groups, try to mix the groups. Ask each group to make a </a:t>
                      </a:r>
                      <a:r>
                        <a:rPr lang="en-US" sz="2000" u="sng" dirty="0">
                          <a:solidFill>
                            <a:srgbClr val="000000"/>
                          </a:solidFill>
                          <a:latin typeface="+mn-lt"/>
                          <a:ea typeface="Graphik"/>
                          <a:cs typeface="Graphik"/>
                          <a:sym typeface="Graphik"/>
                        </a:rPr>
                        <a:t>SWOT analysis</a:t>
                      </a:r>
                      <a:r>
                        <a:rPr lang="en-US" sz="2000" dirty="0">
                          <a:solidFill>
                            <a:srgbClr val="000000"/>
                          </a:solidFill>
                          <a:latin typeface="+mn-lt"/>
                          <a:ea typeface="Graphik"/>
                          <a:cs typeface="Graphik"/>
                          <a:sym typeface="Graphik"/>
                        </a:rPr>
                        <a:t>. This will help all stakeholders, and hopefully also your government, to develop the right strategy to become HREDD ready.</a:t>
                      </a:r>
                      <a:endParaRPr lang="en-US" sz="2000" dirty="0">
                        <a:latin typeface="+mn-lt"/>
                      </a:endParaRPr>
                    </a:p>
                  </a:txBody>
                  <a:tcPr marL="109086" marR="109086" marT="109086" marB="109086">
                    <a:lnL w="28575" cap="flat" cmpd="sng" algn="ctr">
                      <a:solidFill>
                        <a:schemeClr val="accent4">
                          <a:lumMod val="40000"/>
                          <a:lumOff val="60000"/>
                        </a:schemeClr>
                      </a:solidFill>
                      <a:prstDash val="solid"/>
                      <a:round/>
                      <a:headEnd type="none" w="med" len="med"/>
                      <a:tailEnd type="none" w="med" len="med"/>
                    </a:lnL>
                    <a:lnR w="28575" cap="flat" cmpd="sng" algn="ctr">
                      <a:solidFill>
                        <a:schemeClr val="accent4">
                          <a:lumMod val="40000"/>
                          <a:lumOff val="60000"/>
                        </a:schemeClr>
                      </a:solidFill>
                      <a:prstDash val="solid"/>
                      <a:round/>
                      <a:headEnd type="none" w="med" len="med"/>
                      <a:tailEnd type="none" w="med" len="med"/>
                    </a:lnR>
                    <a:lnT w="28575" cap="flat" cmpd="sng" algn="ctr">
                      <a:solidFill>
                        <a:schemeClr val="accent4">
                          <a:lumMod val="40000"/>
                          <a:lumOff val="60000"/>
                        </a:schemeClr>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rgbClr val="FDEADA">
                        <a:alpha val="60000"/>
                      </a:srgbClr>
                    </a:solidFill>
                  </a:tcPr>
                </a:tc>
                <a:tc>
                  <a:txBody>
                    <a:bodyPr/>
                    <a:lstStyle/>
                    <a:p>
                      <a:pPr algn="l">
                        <a:lnSpc>
                          <a:spcPts val="2137"/>
                        </a:lnSpc>
                        <a:defRPr/>
                      </a:pPr>
                      <a:r>
                        <a:rPr lang="en-US" sz="2000" dirty="0">
                          <a:solidFill>
                            <a:srgbClr val="000000"/>
                          </a:solidFill>
                          <a:latin typeface="+mn-lt"/>
                          <a:ea typeface="Graphik"/>
                          <a:cs typeface="Graphik"/>
                          <a:sym typeface="Graphik"/>
                        </a:rPr>
                        <a:t>Slide 34</a:t>
                      </a:r>
                      <a:endParaRPr lang="en-US" sz="2000" dirty="0">
                        <a:latin typeface="+mn-lt"/>
                      </a:endParaRPr>
                    </a:p>
                    <a:p>
                      <a:pPr marL="384629" lvl="1" indent="-192314" algn="l">
                        <a:lnSpc>
                          <a:spcPts val="2137"/>
                        </a:lnSpc>
                        <a:buFont typeface="Arial"/>
                        <a:buChar char="•"/>
                      </a:pPr>
                      <a:r>
                        <a:rPr lang="en-US" sz="2000" dirty="0">
                          <a:solidFill>
                            <a:srgbClr val="000000"/>
                          </a:solidFill>
                          <a:latin typeface="+mn-lt"/>
                          <a:ea typeface="Graphik"/>
                          <a:cs typeface="Graphik"/>
                          <a:sym typeface="Graphik"/>
                        </a:rPr>
                        <a:t>A place to work for each of the groups (can be in the same room or in break out rooms)</a:t>
                      </a:r>
                    </a:p>
                    <a:p>
                      <a:pPr marL="384629" lvl="1" indent="-192314" algn="l">
                        <a:lnSpc>
                          <a:spcPts val="2137"/>
                        </a:lnSpc>
                        <a:buFont typeface="Arial"/>
                        <a:buChar char="•"/>
                      </a:pPr>
                      <a:r>
                        <a:rPr lang="en-US" sz="2000" dirty="0">
                          <a:solidFill>
                            <a:srgbClr val="000000"/>
                          </a:solidFill>
                          <a:latin typeface="+mn-lt"/>
                          <a:ea typeface="Graphik"/>
                          <a:cs typeface="Graphik"/>
                          <a:sym typeface="Graphik"/>
                        </a:rPr>
                        <a:t>A flip chart per group</a:t>
                      </a:r>
                    </a:p>
                    <a:p>
                      <a:pPr marL="384629" lvl="1" indent="-192314" algn="l">
                        <a:lnSpc>
                          <a:spcPts val="2137"/>
                        </a:lnSpc>
                        <a:buFont typeface="Arial"/>
                        <a:buChar char="•"/>
                      </a:pPr>
                      <a:r>
                        <a:rPr lang="en-US" sz="2000" dirty="0">
                          <a:solidFill>
                            <a:srgbClr val="000000"/>
                          </a:solidFill>
                          <a:latin typeface="+mn-lt"/>
                          <a:ea typeface="Graphik"/>
                          <a:cs typeface="Graphik"/>
                          <a:sym typeface="Graphik"/>
                        </a:rPr>
                        <a:t>Markers in different colors</a:t>
                      </a:r>
                    </a:p>
                    <a:p>
                      <a:pPr marL="384629" lvl="1" indent="-192314" algn="l">
                        <a:lnSpc>
                          <a:spcPts val="2137"/>
                        </a:lnSpc>
                        <a:buFont typeface="Arial"/>
                        <a:buChar char="•"/>
                      </a:pPr>
                      <a:r>
                        <a:rPr lang="en-US" sz="2000" dirty="0">
                          <a:solidFill>
                            <a:srgbClr val="000000"/>
                          </a:solidFill>
                          <a:latin typeface="+mn-lt"/>
                          <a:ea typeface="Graphik"/>
                          <a:cs typeface="Graphik"/>
                          <a:sym typeface="Graphik"/>
                        </a:rPr>
                        <a:t>Masking tape to hang the flip chart with the SWOT analysis on the wall</a:t>
                      </a:r>
                    </a:p>
                    <a:p>
                      <a:pPr marL="384629" lvl="1" indent="-192314" algn="l">
                        <a:lnSpc>
                          <a:spcPts val="2137"/>
                        </a:lnSpc>
                        <a:buFont typeface="Arial"/>
                        <a:buChar char="•"/>
                      </a:pPr>
                      <a:r>
                        <a:rPr lang="en-US" sz="2000" dirty="0">
                          <a:solidFill>
                            <a:srgbClr val="000000"/>
                          </a:solidFill>
                          <a:latin typeface="+mn-lt"/>
                          <a:ea typeface="Graphik"/>
                          <a:cs typeface="Graphik"/>
                          <a:sym typeface="Graphik"/>
                        </a:rPr>
                        <a:t>Post-its in four colors might be helpful: one color for each quadrant.</a:t>
                      </a:r>
                    </a:p>
                  </a:txBody>
                  <a:tcPr marL="109086" marR="109086" marT="109086" marB="109086">
                    <a:lnL w="28575" cap="flat" cmpd="sng" algn="ctr">
                      <a:solidFill>
                        <a:schemeClr val="accent4">
                          <a:lumMod val="40000"/>
                          <a:lumOff val="60000"/>
                        </a:schemeClr>
                      </a:solid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accent4">
                          <a:lumMod val="40000"/>
                          <a:lumOff val="60000"/>
                        </a:schemeClr>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rgbClr val="FDEADA">
                        <a:alpha val="60000"/>
                      </a:srgbClr>
                    </a:solidFill>
                  </a:tcPr>
                </a:tc>
                <a:extLst>
                  <a:ext uri="{0D108BD9-81ED-4DB2-BD59-A6C34878D82A}">
                    <a16:rowId xmlns:a16="http://schemas.microsoft.com/office/drawing/2014/main" val="10003"/>
                  </a:ext>
                </a:extLst>
              </a:tr>
            </a:tbl>
          </a:graphicData>
        </a:graphic>
      </p:graphicFrame>
      <p:pic>
        <p:nvPicPr>
          <p:cNvPr id="4" name="Afbeelding 3" descr="Afbeelding met cirkel, schermopname, Graphics, ontwerp&#10;&#10;Automatisch gegenereerde beschrijving">
            <a:extLst>
              <a:ext uri="{FF2B5EF4-FFF2-40B4-BE49-F238E27FC236}">
                <a16:creationId xmlns:a16="http://schemas.microsoft.com/office/drawing/2014/main" id="{5618CD27-EF26-05D0-AD9A-AE461B69C9EB}"/>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360000" y="5448300"/>
            <a:ext cx="914400" cy="838200"/>
          </a:xfrm>
          <a:prstGeom prst="ellipse">
            <a:avLst/>
          </a:prstGeom>
        </p:spPr>
      </p:pic>
      <p:pic>
        <p:nvPicPr>
          <p:cNvPr id="5" name="Afbeelding 4" descr="Afbeelding met cirkel, schermopname, Graphics, ontwerp&#10;&#10;Automatisch gegenereerde beschrijving">
            <a:extLst>
              <a:ext uri="{FF2B5EF4-FFF2-40B4-BE49-F238E27FC236}">
                <a16:creationId xmlns:a16="http://schemas.microsoft.com/office/drawing/2014/main" id="{01D52800-978C-BE7A-4D7B-8BCC5CA3C685}"/>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360000" y="3924300"/>
            <a:ext cx="914400" cy="838200"/>
          </a:xfrm>
          <a:prstGeom prst="ellipse">
            <a:avLst/>
          </a:prstGeom>
        </p:spPr>
      </p:pic>
      <p:pic>
        <p:nvPicPr>
          <p:cNvPr id="6" name="Afbeelding 5" descr="Afbeelding met cirkel, schermopname, Graphics, ontwerp&#10;&#10;Automatisch gegenereerde beschrijving">
            <a:extLst>
              <a:ext uri="{FF2B5EF4-FFF2-40B4-BE49-F238E27FC236}">
                <a16:creationId xmlns:a16="http://schemas.microsoft.com/office/drawing/2014/main" id="{16504501-C5F6-E03B-29AA-F1E142F9F3BE}"/>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360000" y="2857500"/>
            <a:ext cx="914400" cy="838200"/>
          </a:xfrm>
          <a:prstGeom prst="ellipse">
            <a:avLst/>
          </a:prstGeom>
        </p:spPr>
      </p:pic>
    </p:spTree>
    <p:extLst>
      <p:ext uri="{BB962C8B-B14F-4D97-AF65-F5344CB8AC3E}">
        <p14:creationId xmlns:p14="http://schemas.microsoft.com/office/powerpoint/2010/main" val="19891357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6">
            <a:extLst>
              <a:ext uri="{FF2B5EF4-FFF2-40B4-BE49-F238E27FC236}">
                <a16:creationId xmlns:a16="http://schemas.microsoft.com/office/drawing/2014/main" id="{18E5A3C0-4ED4-10BA-651D-ACDB5273BBAE}"/>
              </a:ext>
            </a:extLst>
          </p:cNvPr>
          <p:cNvGraphicFramePr>
            <a:graphicFrameLocks noGrp="1"/>
          </p:cNvGraphicFramePr>
          <p:nvPr>
            <p:extLst>
              <p:ext uri="{D42A27DB-BD31-4B8C-83A1-F6EECF244321}">
                <p14:modId xmlns:p14="http://schemas.microsoft.com/office/powerpoint/2010/main" val="613472314"/>
              </p:ext>
            </p:extLst>
          </p:nvPr>
        </p:nvGraphicFramePr>
        <p:xfrm>
          <a:off x="1440000" y="2520000"/>
          <a:ext cx="11971200" cy="5021265"/>
        </p:xfrm>
        <a:graphic>
          <a:graphicData uri="http://schemas.openxmlformats.org/drawingml/2006/table">
            <a:tbl>
              <a:tblPr/>
              <a:tblGrid>
                <a:gridCol w="1058664">
                  <a:extLst>
                    <a:ext uri="{9D8B030D-6E8A-4147-A177-3AD203B41FA5}">
                      <a16:colId xmlns:a16="http://schemas.microsoft.com/office/drawing/2014/main" val="20000"/>
                    </a:ext>
                  </a:extLst>
                </a:gridCol>
                <a:gridCol w="7540269">
                  <a:extLst>
                    <a:ext uri="{9D8B030D-6E8A-4147-A177-3AD203B41FA5}">
                      <a16:colId xmlns:a16="http://schemas.microsoft.com/office/drawing/2014/main" val="20001"/>
                    </a:ext>
                  </a:extLst>
                </a:gridCol>
                <a:gridCol w="3372267">
                  <a:extLst>
                    <a:ext uri="{9D8B030D-6E8A-4147-A177-3AD203B41FA5}">
                      <a16:colId xmlns:a16="http://schemas.microsoft.com/office/drawing/2014/main" val="20002"/>
                    </a:ext>
                  </a:extLst>
                </a:gridCol>
              </a:tblGrid>
              <a:tr h="566100">
                <a:tc>
                  <a:txBody>
                    <a:bodyPr/>
                    <a:lstStyle/>
                    <a:p>
                      <a:pPr algn="l">
                        <a:lnSpc>
                          <a:spcPts val="2377"/>
                        </a:lnSpc>
                        <a:defRPr/>
                      </a:pPr>
                      <a:r>
                        <a:rPr lang="en-US" sz="2400" b="1" dirty="0">
                          <a:solidFill>
                            <a:srgbClr val="000000"/>
                          </a:solidFill>
                          <a:latin typeface="+mn-lt"/>
                          <a:ea typeface="Graphik Bold"/>
                          <a:cs typeface="Graphik Bold"/>
                          <a:sym typeface="Graphik Bold"/>
                        </a:rPr>
                        <a:t>Time</a:t>
                      </a:r>
                      <a:endParaRPr lang="en-US" sz="2400" b="1" dirty="0">
                        <a:latin typeface="+mn-lt"/>
                      </a:endParaRPr>
                    </a:p>
                  </a:txBody>
                  <a:tcPr marL="109086" marR="109086" marT="109086" marB="109086" anchor="b">
                    <a:lnL w="5682" cap="flat" cmpd="sng" algn="ctr">
                      <a:noFill/>
                      <a:prstDash val="solid"/>
                      <a:round/>
                      <a:headEnd type="none" w="med" len="med"/>
                      <a:tailEnd type="none" w="med" len="med"/>
                    </a:lnL>
                    <a:lnR w="28575" cap="flat" cmpd="sng" algn="ctr">
                      <a:solidFill>
                        <a:schemeClr val="bg1"/>
                      </a:solidFill>
                      <a:prstDash val="solid"/>
                      <a:round/>
                      <a:headEnd type="none" w="med" len="med"/>
                      <a:tailEnd type="none" w="med" len="med"/>
                    </a:lnR>
                    <a:lnT w="5682" cap="flat" cmpd="sng" algn="ctr">
                      <a:noFill/>
                      <a:prstDash val="solid"/>
                      <a:round/>
                      <a:headEnd type="none" w="med" len="med"/>
                      <a:tailEnd type="none" w="med" len="med"/>
                    </a:lnT>
                    <a:lnB w="5682"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a:txBody>
                    <a:bodyPr/>
                    <a:lstStyle/>
                    <a:p>
                      <a:pPr algn="l">
                        <a:lnSpc>
                          <a:spcPts val="2137"/>
                        </a:lnSpc>
                        <a:defRPr/>
                      </a:pPr>
                      <a:r>
                        <a:rPr lang="en-US" sz="2400" b="1" dirty="0">
                          <a:solidFill>
                            <a:srgbClr val="000000"/>
                          </a:solidFill>
                          <a:latin typeface="+mn-lt"/>
                          <a:ea typeface="Graphik Bold"/>
                          <a:cs typeface="Graphik Bold"/>
                          <a:sym typeface="Graphik Bold"/>
                        </a:rPr>
                        <a:t>Lesson plan and didactics</a:t>
                      </a:r>
                      <a:endParaRPr lang="en-US" sz="2400" b="1" dirty="0">
                        <a:latin typeface="+mn-lt"/>
                      </a:endParaRPr>
                    </a:p>
                  </a:txBody>
                  <a:tcPr marL="109086" marR="109086" marT="109086" marB="109086"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5682" cap="flat" cmpd="sng" algn="ctr">
                      <a:noFill/>
                      <a:prstDash val="solid"/>
                      <a:round/>
                      <a:headEnd type="none" w="med" len="med"/>
                      <a:tailEnd type="none" w="med" len="med"/>
                    </a:lnT>
                    <a:lnB w="5682"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a:txBody>
                    <a:bodyPr/>
                    <a:lstStyle/>
                    <a:p>
                      <a:pPr algn="l">
                        <a:lnSpc>
                          <a:spcPts val="2137"/>
                        </a:lnSpc>
                        <a:defRPr/>
                      </a:pPr>
                      <a:r>
                        <a:rPr lang="en-US" sz="2400" b="1" dirty="0">
                          <a:solidFill>
                            <a:srgbClr val="000000"/>
                          </a:solidFill>
                          <a:latin typeface="+mn-lt"/>
                          <a:ea typeface="Graphik Bold"/>
                          <a:cs typeface="Graphik Bold"/>
                          <a:sym typeface="Graphik Bold"/>
                        </a:rPr>
                        <a:t>Materials</a:t>
                      </a:r>
                      <a:endParaRPr lang="en-US" sz="2400" b="1" dirty="0">
                        <a:latin typeface="+mn-lt"/>
                      </a:endParaRPr>
                    </a:p>
                  </a:txBody>
                  <a:tcPr marL="109086" marR="109086" marT="109086" marB="109086" anchor="b">
                    <a:lnL w="28575" cap="flat" cmpd="sng" algn="ctr">
                      <a:solidFill>
                        <a:schemeClr val="bg1"/>
                      </a:solidFill>
                      <a:prstDash val="solid"/>
                      <a:round/>
                      <a:headEnd type="none" w="med" len="med"/>
                      <a:tailEnd type="none" w="med" len="med"/>
                    </a:lnL>
                    <a:lnR w="5682" cap="flat" cmpd="sng" algn="ctr">
                      <a:noFill/>
                      <a:prstDash val="solid"/>
                      <a:round/>
                      <a:headEnd type="none" w="med" len="med"/>
                      <a:tailEnd type="none" w="med" len="med"/>
                    </a:lnR>
                    <a:lnT w="5682" cap="flat" cmpd="sng" algn="ctr">
                      <a:noFill/>
                      <a:prstDash val="solid"/>
                      <a:round/>
                      <a:headEnd type="none" w="med" len="med"/>
                      <a:tailEnd type="none" w="med" len="med"/>
                    </a:lnT>
                    <a:lnB w="5682"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extLst>
                  <a:ext uri="{0D108BD9-81ED-4DB2-BD59-A6C34878D82A}">
                    <a16:rowId xmlns:a16="http://schemas.microsoft.com/office/drawing/2014/main" val="10000"/>
                  </a:ext>
                </a:extLst>
              </a:tr>
              <a:tr h="2202932">
                <a:tc>
                  <a:txBody>
                    <a:bodyPr/>
                    <a:lstStyle/>
                    <a:p>
                      <a:pPr algn="l">
                        <a:lnSpc>
                          <a:spcPts val="2137"/>
                        </a:lnSpc>
                        <a:defRPr/>
                      </a:pPr>
                      <a:r>
                        <a:rPr lang="en-US" sz="2000">
                          <a:solidFill>
                            <a:srgbClr val="000000"/>
                          </a:solidFill>
                          <a:latin typeface="+mn-lt"/>
                          <a:ea typeface="Graphik"/>
                          <a:cs typeface="Graphik"/>
                          <a:sym typeface="Graphik"/>
                        </a:rPr>
                        <a:t>30 min</a:t>
                      </a:r>
                      <a:endParaRPr lang="en-US" sz="2000">
                        <a:latin typeface="+mn-lt"/>
                      </a:endParaRPr>
                    </a:p>
                  </a:txBody>
                  <a:tcPr marL="109086" marR="109086" marT="109086" marB="109086">
                    <a:lnL w="5682" cap="flat" cmpd="sng" algn="ctr">
                      <a:noFill/>
                      <a:prstDash val="solid"/>
                      <a:round/>
                      <a:headEnd type="none" w="med" len="med"/>
                      <a:tailEnd type="none" w="med" len="med"/>
                    </a:lnL>
                    <a:lnR w="28575" cap="flat" cmpd="sng" algn="ctr">
                      <a:solidFill>
                        <a:schemeClr val="accent4">
                          <a:lumMod val="40000"/>
                          <a:lumOff val="60000"/>
                        </a:schemeClr>
                      </a:solidFill>
                      <a:prstDash val="solid"/>
                      <a:round/>
                      <a:headEnd type="none" w="med" len="med"/>
                      <a:tailEnd type="none" w="med" len="med"/>
                    </a:lnR>
                    <a:lnT w="5682" cap="flat" cmpd="sng" algn="ctr">
                      <a:noFill/>
                      <a:prstDash val="solid"/>
                      <a:round/>
                      <a:headEnd type="none" w="med" len="med"/>
                      <a:tailEnd type="none" w="med" len="med"/>
                    </a:lnT>
                    <a:lnB w="28575" cap="flat" cmpd="sng" algn="ctr">
                      <a:solidFill>
                        <a:schemeClr val="accent4">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FDEADA">
                        <a:alpha val="60000"/>
                      </a:srgbClr>
                    </a:solidFill>
                  </a:tcPr>
                </a:tc>
                <a:tc>
                  <a:txBody>
                    <a:bodyPr/>
                    <a:lstStyle/>
                    <a:p>
                      <a:pPr algn="l">
                        <a:lnSpc>
                          <a:spcPts val="2137"/>
                        </a:lnSpc>
                        <a:defRPr/>
                      </a:pPr>
                      <a:r>
                        <a:rPr lang="en-US" sz="2000" dirty="0">
                          <a:solidFill>
                            <a:srgbClr val="000000"/>
                          </a:solidFill>
                          <a:latin typeface="+mn-lt"/>
                          <a:ea typeface="Graphik Bold"/>
                          <a:cs typeface="Graphik Bold"/>
                          <a:sym typeface="Graphik Bold"/>
                        </a:rPr>
                        <a:t>Feedback from group discussions:</a:t>
                      </a:r>
                      <a:r>
                        <a:rPr lang="en-US" sz="2000" dirty="0">
                          <a:solidFill>
                            <a:srgbClr val="000000"/>
                          </a:solidFill>
                          <a:latin typeface="+mn-lt"/>
                          <a:ea typeface="Graphik"/>
                          <a:cs typeface="Graphik"/>
                          <a:sym typeface="Graphik"/>
                        </a:rPr>
                        <a:t> Discuss the group work during </a:t>
                      </a:r>
                      <a:r>
                        <a:rPr lang="en-US" sz="2000" u="sng" dirty="0">
                          <a:solidFill>
                            <a:srgbClr val="000000"/>
                          </a:solidFill>
                          <a:latin typeface="+mn-lt"/>
                          <a:ea typeface="Graphik"/>
                          <a:cs typeface="Graphik"/>
                          <a:sym typeface="Graphik"/>
                        </a:rPr>
                        <a:t>a gallery walk</a:t>
                      </a:r>
                      <a:r>
                        <a:rPr lang="en-US" sz="2000" dirty="0">
                          <a:solidFill>
                            <a:srgbClr val="000000"/>
                          </a:solidFill>
                          <a:latin typeface="+mn-lt"/>
                          <a:ea typeface="Graphik"/>
                          <a:cs typeface="Graphik"/>
                          <a:sym typeface="Graphik"/>
                        </a:rPr>
                        <a:t>. All participants should be standing and walk around with the group. That way they are more involved in the discussions and become more energetic.  Make sure to do serious </a:t>
                      </a:r>
                      <a:r>
                        <a:rPr lang="en-US" sz="2000" u="sng" dirty="0">
                          <a:solidFill>
                            <a:srgbClr val="000000"/>
                          </a:solidFill>
                          <a:latin typeface="+mn-lt"/>
                          <a:ea typeface="Graphik"/>
                          <a:cs typeface="Graphik"/>
                          <a:sym typeface="Graphik"/>
                        </a:rPr>
                        <a:t>timekeeping</a:t>
                      </a:r>
                      <a:r>
                        <a:rPr lang="en-US" sz="2000" dirty="0">
                          <a:solidFill>
                            <a:srgbClr val="000000"/>
                          </a:solidFill>
                          <a:latin typeface="+mn-lt"/>
                          <a:ea typeface="Graphik"/>
                          <a:cs typeface="Graphik"/>
                          <a:sym typeface="Graphik"/>
                        </a:rPr>
                        <a:t>. We have only 5-7 minutes per group: so a very quick presentation and then 1 or 2 comments/ questions. </a:t>
                      </a:r>
                      <a:endParaRPr lang="en-US" sz="2000" dirty="0">
                        <a:latin typeface="+mn-lt"/>
                      </a:endParaRPr>
                    </a:p>
                  </a:txBody>
                  <a:tcPr marL="109086" marR="109086" marT="109086" marB="109086">
                    <a:lnL w="28575" cap="flat" cmpd="sng" algn="ctr">
                      <a:solidFill>
                        <a:schemeClr val="accent4">
                          <a:lumMod val="40000"/>
                          <a:lumOff val="60000"/>
                        </a:schemeClr>
                      </a:solidFill>
                      <a:prstDash val="solid"/>
                      <a:round/>
                      <a:headEnd type="none" w="med" len="med"/>
                      <a:tailEnd type="none" w="med" len="med"/>
                    </a:lnL>
                    <a:lnR w="28575" cap="flat" cmpd="sng" algn="ctr">
                      <a:solidFill>
                        <a:schemeClr val="accent4">
                          <a:lumMod val="40000"/>
                          <a:lumOff val="60000"/>
                        </a:schemeClr>
                      </a:solidFill>
                      <a:prstDash val="solid"/>
                      <a:round/>
                      <a:headEnd type="none" w="med" len="med"/>
                      <a:tailEnd type="none" w="med" len="med"/>
                    </a:lnR>
                    <a:lnT w="5682" cap="flat" cmpd="sng" algn="ctr">
                      <a:noFill/>
                      <a:prstDash val="solid"/>
                      <a:round/>
                      <a:headEnd type="none" w="med" len="med"/>
                      <a:tailEnd type="none" w="med" len="med"/>
                    </a:lnT>
                    <a:lnB w="28575" cap="flat" cmpd="sng" algn="ctr">
                      <a:solidFill>
                        <a:schemeClr val="accent4">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FDEADA">
                        <a:alpha val="60000"/>
                      </a:srgbClr>
                    </a:solidFill>
                  </a:tcPr>
                </a:tc>
                <a:tc>
                  <a:txBody>
                    <a:bodyPr/>
                    <a:lstStyle/>
                    <a:p>
                      <a:pPr algn="l">
                        <a:lnSpc>
                          <a:spcPts val="2137"/>
                        </a:lnSpc>
                        <a:defRPr/>
                      </a:pPr>
                      <a:r>
                        <a:rPr lang="en-US" sz="2000" dirty="0">
                          <a:solidFill>
                            <a:srgbClr val="000000"/>
                          </a:solidFill>
                          <a:latin typeface="+mn-lt"/>
                          <a:ea typeface="Graphik"/>
                          <a:cs typeface="Graphik"/>
                          <a:sym typeface="Graphik"/>
                        </a:rPr>
                        <a:t>Slide 35</a:t>
                      </a:r>
                      <a:endParaRPr lang="en-US" sz="2000" dirty="0">
                        <a:latin typeface="+mn-lt"/>
                      </a:endParaRPr>
                    </a:p>
                  </a:txBody>
                  <a:tcPr marL="109086" marR="109086" marT="109086" marB="109086">
                    <a:lnL w="28575" cap="flat" cmpd="sng" algn="ctr">
                      <a:solidFill>
                        <a:schemeClr val="accent4">
                          <a:lumMod val="40000"/>
                          <a:lumOff val="60000"/>
                        </a:schemeClr>
                      </a:solidFill>
                      <a:prstDash val="solid"/>
                      <a:round/>
                      <a:headEnd type="none" w="med" len="med"/>
                      <a:tailEnd type="none" w="med" len="med"/>
                    </a:lnL>
                    <a:lnR w="5682" cap="flat" cmpd="sng" algn="ctr">
                      <a:noFill/>
                      <a:prstDash val="solid"/>
                      <a:round/>
                      <a:headEnd type="none" w="med" len="med"/>
                      <a:tailEnd type="none" w="med" len="med"/>
                    </a:lnR>
                    <a:lnT w="5682" cap="flat" cmpd="sng" algn="ctr">
                      <a:noFill/>
                      <a:prstDash val="solid"/>
                      <a:round/>
                      <a:headEnd type="none" w="med" len="med"/>
                      <a:tailEnd type="none" w="med" len="med"/>
                    </a:lnT>
                    <a:lnB w="28575" cap="flat" cmpd="sng" algn="ctr">
                      <a:solidFill>
                        <a:schemeClr val="accent4">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FDEADA">
                        <a:alpha val="60000"/>
                      </a:srgbClr>
                    </a:solidFill>
                  </a:tcPr>
                </a:tc>
                <a:extLst>
                  <a:ext uri="{0D108BD9-81ED-4DB2-BD59-A6C34878D82A}">
                    <a16:rowId xmlns:a16="http://schemas.microsoft.com/office/drawing/2014/main" val="10001"/>
                  </a:ext>
                </a:extLst>
              </a:tr>
              <a:tr h="2252233">
                <a:tc>
                  <a:txBody>
                    <a:bodyPr/>
                    <a:lstStyle/>
                    <a:p>
                      <a:pPr algn="l">
                        <a:lnSpc>
                          <a:spcPts val="2137"/>
                        </a:lnSpc>
                        <a:defRPr/>
                      </a:pPr>
                      <a:r>
                        <a:rPr lang="en-US" sz="2000">
                          <a:solidFill>
                            <a:srgbClr val="000000"/>
                          </a:solidFill>
                          <a:latin typeface="+mn-lt"/>
                          <a:ea typeface="Graphik"/>
                          <a:cs typeface="Graphik"/>
                          <a:sym typeface="Graphik"/>
                        </a:rPr>
                        <a:t>20 min</a:t>
                      </a:r>
                      <a:endParaRPr lang="en-US" sz="2000">
                        <a:latin typeface="+mn-lt"/>
                      </a:endParaRPr>
                    </a:p>
                  </a:txBody>
                  <a:tcPr marL="109086" marR="109086" marT="109086" marB="109086">
                    <a:lnL w="5682" cap="flat" cmpd="sng" algn="ctr">
                      <a:noFill/>
                      <a:prstDash val="solid"/>
                      <a:round/>
                      <a:headEnd type="none" w="med" len="med"/>
                      <a:tailEnd type="none" w="med" len="med"/>
                    </a:lnL>
                    <a:lnR w="28575" cap="flat" cmpd="sng" algn="ctr">
                      <a:solidFill>
                        <a:schemeClr val="accent4">
                          <a:lumMod val="40000"/>
                          <a:lumOff val="60000"/>
                        </a:schemeClr>
                      </a:solidFill>
                      <a:prstDash val="solid"/>
                      <a:round/>
                      <a:headEnd type="none" w="med" len="med"/>
                      <a:tailEnd type="none" w="med" len="med"/>
                    </a:lnR>
                    <a:lnT w="28575" cap="flat" cmpd="sng" algn="ctr">
                      <a:solidFill>
                        <a:schemeClr val="accent4">
                          <a:lumMod val="40000"/>
                          <a:lumOff val="60000"/>
                        </a:schemeClr>
                      </a:solidFill>
                      <a:prstDash val="solid"/>
                      <a:round/>
                      <a:headEnd type="none" w="med" len="med"/>
                      <a:tailEnd type="none" w="med" len="med"/>
                    </a:lnT>
                    <a:lnB w="5682"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ts val="2137"/>
                        </a:lnSpc>
                        <a:defRPr/>
                      </a:pPr>
                      <a:r>
                        <a:rPr lang="en-US" sz="2000" dirty="0">
                          <a:solidFill>
                            <a:srgbClr val="000000"/>
                          </a:solidFill>
                          <a:latin typeface="+mn-lt"/>
                          <a:ea typeface="Graphik Bold"/>
                          <a:cs typeface="Graphik Bold"/>
                          <a:sym typeface="Graphik Bold"/>
                        </a:rPr>
                        <a:t>Next steps and closure</a:t>
                      </a:r>
                      <a:r>
                        <a:rPr lang="en-US" sz="2000" dirty="0">
                          <a:solidFill>
                            <a:srgbClr val="000000"/>
                          </a:solidFill>
                          <a:latin typeface="+mn-lt"/>
                          <a:ea typeface="Graphik"/>
                          <a:cs typeface="Graphik"/>
                          <a:sym typeface="Graphik"/>
                        </a:rPr>
                        <a:t>: Before the official closure, ask the group for a moment to </a:t>
                      </a:r>
                      <a:r>
                        <a:rPr lang="en-US" sz="2000" u="sng" dirty="0">
                          <a:solidFill>
                            <a:srgbClr val="000000"/>
                          </a:solidFill>
                          <a:latin typeface="+mn-lt"/>
                          <a:ea typeface="Graphik"/>
                          <a:cs typeface="Graphik"/>
                          <a:sym typeface="Graphik"/>
                        </a:rPr>
                        <a:t>reflect</a:t>
                      </a:r>
                      <a:r>
                        <a:rPr lang="en-US" sz="2000" dirty="0">
                          <a:solidFill>
                            <a:srgbClr val="000000"/>
                          </a:solidFill>
                          <a:latin typeface="+mn-lt"/>
                          <a:ea typeface="Graphik"/>
                          <a:cs typeface="Graphik"/>
                          <a:sym typeface="Graphik"/>
                        </a:rPr>
                        <a:t> on what is needed to take the </a:t>
                      </a:r>
                      <a:r>
                        <a:rPr lang="en-US" sz="2000" u="sng" dirty="0">
                          <a:solidFill>
                            <a:srgbClr val="000000"/>
                          </a:solidFill>
                          <a:latin typeface="+mn-lt"/>
                          <a:ea typeface="Graphik"/>
                          <a:cs typeface="Graphik"/>
                          <a:sym typeface="Graphik"/>
                        </a:rPr>
                        <a:t>next steps</a:t>
                      </a:r>
                      <a:r>
                        <a:rPr lang="en-US" sz="2000" dirty="0">
                          <a:solidFill>
                            <a:srgbClr val="000000"/>
                          </a:solidFill>
                          <a:latin typeface="+mn-lt"/>
                          <a:ea typeface="Graphik"/>
                          <a:cs typeface="Graphik"/>
                          <a:sym typeface="Graphik"/>
                        </a:rPr>
                        <a:t>. Ask the participants to post their answers on the flip charts and share with them what will be done with the outcomes, but also that it is up to them to take this further. After that, thank all the participants, the hosts, supporting staff, technicians for their support.</a:t>
                      </a:r>
                      <a:endParaRPr lang="en-US" sz="2000" dirty="0">
                        <a:latin typeface="+mn-lt"/>
                      </a:endParaRPr>
                    </a:p>
                  </a:txBody>
                  <a:tcPr marL="109086" marR="109086" marT="109086" marB="109086">
                    <a:lnL w="28575" cap="flat" cmpd="sng" algn="ctr">
                      <a:solidFill>
                        <a:schemeClr val="accent4">
                          <a:lumMod val="40000"/>
                          <a:lumOff val="60000"/>
                        </a:schemeClr>
                      </a:solidFill>
                      <a:prstDash val="solid"/>
                      <a:round/>
                      <a:headEnd type="none" w="med" len="med"/>
                      <a:tailEnd type="none" w="med" len="med"/>
                    </a:lnL>
                    <a:lnR w="28575" cap="flat" cmpd="sng" algn="ctr">
                      <a:solidFill>
                        <a:schemeClr val="accent4">
                          <a:lumMod val="40000"/>
                          <a:lumOff val="60000"/>
                        </a:schemeClr>
                      </a:solidFill>
                      <a:prstDash val="solid"/>
                      <a:round/>
                      <a:headEnd type="none" w="med" len="med"/>
                      <a:tailEnd type="none" w="med" len="med"/>
                    </a:lnR>
                    <a:lnT w="28575" cap="flat" cmpd="sng" algn="ctr">
                      <a:solidFill>
                        <a:schemeClr val="accent4">
                          <a:lumMod val="40000"/>
                          <a:lumOff val="60000"/>
                        </a:schemeClr>
                      </a:solidFill>
                      <a:prstDash val="solid"/>
                      <a:round/>
                      <a:headEnd type="none" w="med" len="med"/>
                      <a:tailEnd type="none" w="med" len="med"/>
                    </a:lnT>
                    <a:lnB w="5682"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ts val="2137"/>
                        </a:lnSpc>
                        <a:defRPr/>
                      </a:pPr>
                      <a:r>
                        <a:rPr lang="en-US" sz="2000" dirty="0">
                          <a:solidFill>
                            <a:srgbClr val="000000"/>
                          </a:solidFill>
                          <a:latin typeface="+mn-lt"/>
                          <a:ea typeface="Graphik"/>
                          <a:cs typeface="Graphik"/>
                          <a:sym typeface="Graphik"/>
                        </a:rPr>
                        <a:t>Slides 36-38</a:t>
                      </a:r>
                      <a:endParaRPr lang="en-US" sz="2000" dirty="0">
                        <a:latin typeface="+mn-lt"/>
                      </a:endParaRPr>
                    </a:p>
                    <a:p>
                      <a:pPr marL="384629" lvl="1" indent="-192314" algn="l">
                        <a:lnSpc>
                          <a:spcPts val="2137"/>
                        </a:lnSpc>
                        <a:buFont typeface="Arial"/>
                        <a:buChar char="•"/>
                      </a:pPr>
                      <a:r>
                        <a:rPr lang="en-US" sz="2000" dirty="0">
                          <a:solidFill>
                            <a:srgbClr val="000000"/>
                          </a:solidFill>
                          <a:latin typeface="+mn-lt"/>
                          <a:ea typeface="Graphik"/>
                          <a:cs typeface="Graphik"/>
                          <a:sym typeface="Graphik"/>
                        </a:rPr>
                        <a:t>Two flipcharts on the wall: One flip chart is titled: needs, and one flip chart is titled next steps?</a:t>
                      </a:r>
                    </a:p>
                    <a:p>
                      <a:pPr marL="384629" lvl="1" indent="-192314" algn="l">
                        <a:lnSpc>
                          <a:spcPts val="2137"/>
                        </a:lnSpc>
                        <a:buFont typeface="Arial"/>
                        <a:buChar char="•"/>
                      </a:pPr>
                      <a:r>
                        <a:rPr lang="en-US" sz="2000" dirty="0">
                          <a:solidFill>
                            <a:srgbClr val="000000"/>
                          </a:solidFill>
                          <a:latin typeface="+mn-lt"/>
                          <a:ea typeface="Graphik"/>
                          <a:cs typeface="Graphik"/>
                          <a:sym typeface="Graphik"/>
                        </a:rPr>
                        <a:t>Post-its and pens</a:t>
                      </a:r>
                    </a:p>
                  </a:txBody>
                  <a:tcPr marL="109086" marR="109086" marT="109086" marB="109086">
                    <a:lnL w="28575" cap="flat" cmpd="sng" algn="ctr">
                      <a:solidFill>
                        <a:schemeClr val="accent4">
                          <a:lumMod val="40000"/>
                          <a:lumOff val="60000"/>
                        </a:schemeClr>
                      </a:solidFill>
                      <a:prstDash val="solid"/>
                      <a:round/>
                      <a:headEnd type="none" w="med" len="med"/>
                      <a:tailEnd type="none" w="med" len="med"/>
                    </a:lnL>
                    <a:lnR w="5682" cap="flat" cmpd="sng" algn="ctr">
                      <a:noFill/>
                      <a:prstDash val="solid"/>
                      <a:round/>
                      <a:headEnd type="none" w="med" len="med"/>
                      <a:tailEnd type="none" w="med" len="med"/>
                    </a:lnR>
                    <a:lnT w="28575" cap="flat" cmpd="sng" algn="ctr">
                      <a:solidFill>
                        <a:schemeClr val="accent4">
                          <a:lumMod val="40000"/>
                          <a:lumOff val="60000"/>
                        </a:schemeClr>
                      </a:solidFill>
                      <a:prstDash val="solid"/>
                      <a:round/>
                      <a:headEnd type="none" w="med" len="med"/>
                      <a:tailEnd type="none" w="med" len="med"/>
                    </a:lnT>
                    <a:lnB w="5682"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extLst>
                  <a:ext uri="{0D108BD9-81ED-4DB2-BD59-A6C34878D82A}">
                    <a16:rowId xmlns:a16="http://schemas.microsoft.com/office/drawing/2014/main" val="10002"/>
                  </a:ext>
                </a:extLst>
              </a:tr>
            </a:tbl>
          </a:graphicData>
        </a:graphic>
      </p:graphicFrame>
      <p:sp>
        <p:nvSpPr>
          <p:cNvPr id="3" name="TextBox 5">
            <a:extLst>
              <a:ext uri="{FF2B5EF4-FFF2-40B4-BE49-F238E27FC236}">
                <a16:creationId xmlns:a16="http://schemas.microsoft.com/office/drawing/2014/main" id="{2E80159F-FE0D-752F-0356-428E5A2757C6}"/>
              </a:ext>
            </a:extLst>
          </p:cNvPr>
          <p:cNvSpPr txBox="1"/>
          <p:nvPr/>
        </p:nvSpPr>
        <p:spPr>
          <a:xfrm>
            <a:off x="0" y="360000"/>
            <a:ext cx="18288000" cy="1101007"/>
          </a:xfrm>
          <a:prstGeom prst="rect">
            <a:avLst/>
          </a:prstGeom>
        </p:spPr>
        <p:txBody>
          <a:bodyPr wrap="square" lIns="0" tIns="0" rIns="0" bIns="0" rtlCol="0" anchor="t">
            <a:spAutoFit/>
          </a:bodyPr>
          <a:lstStyle/>
          <a:p>
            <a:pPr algn="ctr">
              <a:lnSpc>
                <a:spcPts val="9722"/>
              </a:lnSpc>
            </a:pPr>
            <a:r>
              <a:rPr lang="en-US" sz="6000" b="1" dirty="0">
                <a:solidFill>
                  <a:srgbClr val="FFFFFF"/>
                </a:solidFill>
                <a:latin typeface="Verdana" panose="020B0604030504040204" pitchFamily="34" charset="0"/>
                <a:ea typeface="Verdana" panose="020B0604030504040204" pitchFamily="34" charset="0"/>
                <a:cs typeface="Verdana" panose="020B0604030504040204" pitchFamily="34" charset="0"/>
                <a:sym typeface="Graphik Bold"/>
              </a:rPr>
              <a:t>Lesson plan </a:t>
            </a:r>
            <a:r>
              <a:rPr lang="en-US" sz="6000" b="1" dirty="0">
                <a:solidFill>
                  <a:srgbClr val="FBBC43"/>
                </a:solidFill>
                <a:latin typeface="Verdana" panose="020B0604030504040204" pitchFamily="34" charset="0"/>
                <a:ea typeface="Verdana" panose="020B0604030504040204" pitchFamily="34" charset="0"/>
                <a:cs typeface="Verdana" panose="020B0604030504040204" pitchFamily="34" charset="0"/>
                <a:sym typeface="Graphik Bold"/>
              </a:rPr>
              <a:t>(3/3) </a:t>
            </a:r>
          </a:p>
        </p:txBody>
      </p:sp>
      <p:pic>
        <p:nvPicPr>
          <p:cNvPr id="4" name="Afbeelding 3" descr="Afbeelding met cirkel, schermopname, Graphics, ontwerp&#10;&#10;Automatisch gegenereerde beschrijving">
            <a:extLst>
              <a:ext uri="{FF2B5EF4-FFF2-40B4-BE49-F238E27FC236}">
                <a16:creationId xmlns:a16="http://schemas.microsoft.com/office/drawing/2014/main" id="{89BBD72B-62AC-C282-5C2B-D5C0A5054E8E}"/>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360000" y="5448300"/>
            <a:ext cx="914400" cy="838200"/>
          </a:xfrm>
          <a:prstGeom prst="ellipse">
            <a:avLst/>
          </a:prstGeom>
        </p:spPr>
      </p:pic>
      <p:pic>
        <p:nvPicPr>
          <p:cNvPr id="6" name="Afbeelding 5" descr="Afbeelding met cirkel, schermopname, Graphics, ontwerp&#10;&#10;Automatisch gegenereerde beschrijving">
            <a:extLst>
              <a:ext uri="{FF2B5EF4-FFF2-40B4-BE49-F238E27FC236}">
                <a16:creationId xmlns:a16="http://schemas.microsoft.com/office/drawing/2014/main" id="{B7A9E66D-9493-695D-F3F4-8D20526F7B30}"/>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360000" y="3176704"/>
            <a:ext cx="914400" cy="838200"/>
          </a:xfrm>
          <a:prstGeom prst="ellipse">
            <a:avLst/>
          </a:prstGeom>
        </p:spPr>
      </p:pic>
      <p:pic>
        <p:nvPicPr>
          <p:cNvPr id="8" name="Tijdelijke aanduiding voor afbeelding 11" descr="Afbeelding met kleding, persoon, person, schoeisel&#10;&#10;Automatisch gegenereerde beschrijving">
            <a:extLst>
              <a:ext uri="{FF2B5EF4-FFF2-40B4-BE49-F238E27FC236}">
                <a16:creationId xmlns:a16="http://schemas.microsoft.com/office/drawing/2014/main" id="{2B39BDA2-B03D-241B-0136-1453607ECEB5}"/>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13421532" y="5978797"/>
            <a:ext cx="4180668" cy="4308203"/>
          </a:xfrm>
          <a:custGeom>
            <a:avLst/>
            <a:gdLst>
              <a:gd name="connsiteX0" fmla="*/ 2700000 w 4267200"/>
              <a:gd name="connsiteY0" fmla="*/ 0 h 4397375"/>
              <a:gd name="connsiteX1" fmla="*/ 4209596 w 4267200"/>
              <a:gd name="connsiteY1" fmla="*/ 461118 h 4397375"/>
              <a:gd name="connsiteX2" fmla="*/ 4267200 w 4267200"/>
              <a:gd name="connsiteY2" fmla="*/ 504193 h 4397375"/>
              <a:gd name="connsiteX3" fmla="*/ 4267200 w 4267200"/>
              <a:gd name="connsiteY3" fmla="*/ 4397375 h 4397375"/>
              <a:gd name="connsiteX4" fmla="*/ 601536 w 4267200"/>
              <a:gd name="connsiteY4" fmla="*/ 4397375 h 4397375"/>
              <a:gd name="connsiteX5" fmla="*/ 461118 w 4267200"/>
              <a:gd name="connsiteY5" fmla="*/ 4209596 h 4397375"/>
              <a:gd name="connsiteX6" fmla="*/ 0 w 4267200"/>
              <a:gd name="connsiteY6" fmla="*/ 2700000 h 4397375"/>
              <a:gd name="connsiteX7" fmla="*/ 2700000 w 4267200"/>
              <a:gd name="connsiteY7" fmla="*/ 0 h 4397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7200" h="4397375">
                <a:moveTo>
                  <a:pt x="2700000" y="0"/>
                </a:moveTo>
                <a:cubicBezTo>
                  <a:pt x="3259188" y="0"/>
                  <a:pt x="3778673" y="169992"/>
                  <a:pt x="4209596" y="461118"/>
                </a:cubicBezTo>
                <a:lnTo>
                  <a:pt x="4267200" y="504193"/>
                </a:lnTo>
                <a:lnTo>
                  <a:pt x="4267200" y="4397375"/>
                </a:lnTo>
                <a:lnTo>
                  <a:pt x="601536" y="4397375"/>
                </a:lnTo>
                <a:lnTo>
                  <a:pt x="461118" y="4209596"/>
                </a:lnTo>
                <a:cubicBezTo>
                  <a:pt x="169992" y="3778673"/>
                  <a:pt x="0" y="3259189"/>
                  <a:pt x="0" y="2700000"/>
                </a:cubicBezTo>
                <a:cubicBezTo>
                  <a:pt x="0" y="1208831"/>
                  <a:pt x="1208831" y="0"/>
                  <a:pt x="2700000" y="0"/>
                </a:cubicBezTo>
                <a:close/>
              </a:path>
            </a:pathLst>
          </a:custGeom>
        </p:spPr>
      </p:pic>
    </p:spTree>
    <p:extLst>
      <p:ext uri="{BB962C8B-B14F-4D97-AF65-F5344CB8AC3E}">
        <p14:creationId xmlns:p14="http://schemas.microsoft.com/office/powerpoint/2010/main" val="20326235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Tijdelijke aanduiding voor afbeelding 3" descr="Afbeelding met kleding, persoon, vrouw, fabriek&#10;&#10;Automatisch gegenereerde beschrijving">
            <a:extLst>
              <a:ext uri="{FF2B5EF4-FFF2-40B4-BE49-F238E27FC236}">
                <a16:creationId xmlns:a16="http://schemas.microsoft.com/office/drawing/2014/main" id="{80D3F23E-7EC3-71AE-82C3-53879B95B80E}"/>
              </a:ext>
            </a:extLst>
          </p:cNvPr>
          <p:cNvPicPr>
            <a:picLocks noChangeAspect="1"/>
          </p:cNvPicPr>
          <p:nvPr/>
        </p:nvPicPr>
        <p:blipFill>
          <a:blip r:embed="rId2" cstate="screen">
            <a:extLst>
              <a:ext uri="{28A0092B-C50C-407E-A947-70E740481C1C}">
                <a14:useLocalDpi xmlns:a14="http://schemas.microsoft.com/office/drawing/2010/main"/>
              </a:ext>
            </a:extLst>
          </a:blip>
          <a:srcRect l="-69"/>
          <a:stretch/>
        </p:blipFill>
        <p:spPr>
          <a:xfrm>
            <a:off x="-38100" y="0"/>
            <a:ext cx="18326100" cy="10222085"/>
          </a:xfrm>
          <a:prstGeom prst="round1Rect">
            <a:avLst/>
          </a:prstGeom>
        </p:spPr>
      </p:pic>
      <p:pic>
        <p:nvPicPr>
          <p:cNvPr id="3" name="Afbeelding 2" descr="Afbeelding met schermopname, paars, violet, Lila&#10;&#10;Automatisch gegenereerde beschrijving">
            <a:extLst>
              <a:ext uri="{FF2B5EF4-FFF2-40B4-BE49-F238E27FC236}">
                <a16:creationId xmlns:a16="http://schemas.microsoft.com/office/drawing/2014/main" id="{563EAF64-2E41-5853-CC02-0ED7EDA7610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8288000" cy="10287000"/>
          </a:xfrm>
          <a:prstGeom prst="rect">
            <a:avLst/>
          </a:prstGeom>
        </p:spPr>
      </p:pic>
      <p:sp>
        <p:nvSpPr>
          <p:cNvPr id="4" name="TextBox 11">
            <a:extLst>
              <a:ext uri="{FF2B5EF4-FFF2-40B4-BE49-F238E27FC236}">
                <a16:creationId xmlns:a16="http://schemas.microsoft.com/office/drawing/2014/main" id="{1C12A0A4-CE89-7B41-8DFF-83E7FA3B3B3F}"/>
              </a:ext>
            </a:extLst>
          </p:cNvPr>
          <p:cNvSpPr txBox="1"/>
          <p:nvPr/>
        </p:nvSpPr>
        <p:spPr>
          <a:xfrm>
            <a:off x="1237129" y="8953500"/>
            <a:ext cx="12511148" cy="752770"/>
          </a:xfrm>
          <a:prstGeom prst="rect">
            <a:avLst/>
          </a:prstGeom>
        </p:spPr>
        <p:txBody>
          <a:bodyPr wrap="square" lIns="0" tIns="0" rIns="0" bIns="0" rtlCol="0" anchor="t">
            <a:spAutoFit/>
          </a:bodyPr>
          <a:lstStyle/>
          <a:p>
            <a:pPr marL="0" marR="0" lvl="0" indent="0" algn="l" defTabSz="914400" rtl="0" eaLnBrk="1" fontAlgn="auto" latinLnBrk="0" hangingPunct="1">
              <a:lnSpc>
                <a:spcPts val="6512"/>
              </a:lnSpc>
              <a:spcBef>
                <a:spcPts val="0"/>
              </a:spcBef>
              <a:spcAft>
                <a:spcPts val="0"/>
              </a:spcAft>
              <a:buClrTx/>
              <a:buSzTx/>
              <a:buFontTx/>
              <a:buNone/>
              <a:tabLst/>
              <a:defRPr/>
            </a:pPr>
            <a:r>
              <a:rPr kumimoji="0" lang="en-US" sz="480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Verdana" panose="020B0604030504040204" pitchFamily="34" charset="0"/>
                <a:sym typeface="Graphik Bold"/>
              </a:rPr>
              <a:t>Training Toolkit for Trade Unions</a:t>
            </a:r>
          </a:p>
        </p:txBody>
      </p:sp>
      <p:pic>
        <p:nvPicPr>
          <p:cNvPr id="6" name="Afbeelding 5" descr="Afbeelding met Lettertype, Graphics, logo, grafische vormgeving&#10;&#10;Automatisch gegenereerde beschrijving">
            <a:extLst>
              <a:ext uri="{FF2B5EF4-FFF2-40B4-BE49-F238E27FC236}">
                <a16:creationId xmlns:a16="http://schemas.microsoft.com/office/drawing/2014/main" id="{203A5118-BBDA-7E69-F97D-EDD862B5C78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00" y="9145735"/>
            <a:ext cx="2120900" cy="368300"/>
          </a:xfrm>
          <a:prstGeom prst="rect">
            <a:avLst/>
          </a:prstGeom>
        </p:spPr>
      </p:pic>
    </p:spTree>
    <p:extLst>
      <p:ext uri="{BB962C8B-B14F-4D97-AF65-F5344CB8AC3E}">
        <p14:creationId xmlns:p14="http://schemas.microsoft.com/office/powerpoint/2010/main" val="26864630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7">
            <a:extLst>
              <a:ext uri="{FF2B5EF4-FFF2-40B4-BE49-F238E27FC236}">
                <a16:creationId xmlns:a16="http://schemas.microsoft.com/office/drawing/2014/main" id="{EE958548-754B-53EC-AFFD-7CA7C5641D90}"/>
              </a:ext>
            </a:extLst>
          </p:cNvPr>
          <p:cNvSpPr txBox="1"/>
          <p:nvPr/>
        </p:nvSpPr>
        <p:spPr>
          <a:xfrm>
            <a:off x="1440000" y="2520000"/>
            <a:ext cx="13342800" cy="6157070"/>
          </a:xfrm>
          <a:prstGeom prst="rect">
            <a:avLst/>
          </a:prstGeom>
        </p:spPr>
        <p:txBody>
          <a:bodyPr wrap="square" lIns="0" tIns="0" rIns="0" bIns="0" rtlCol="0" anchor="t">
            <a:spAutoFit/>
          </a:bodyPr>
          <a:lstStyle/>
          <a:p>
            <a:pPr marL="360000" lvl="1" indent="-360000" algn="l">
              <a:lnSpc>
                <a:spcPts val="4415"/>
              </a:lnSpc>
              <a:buClr>
                <a:srgbClr val="7030A0"/>
              </a:buClr>
              <a:buFont typeface="Arial"/>
              <a:buChar char="•"/>
            </a:pPr>
            <a:r>
              <a:rPr lang="en-US" sz="2800" spc="23" dirty="0">
                <a:ea typeface="Graphik"/>
                <a:cs typeface="Graphik"/>
                <a:sym typeface="Graphik"/>
              </a:rPr>
              <a:t>United Nations Guiding Principles on Business and Human Rights (2011)</a:t>
            </a:r>
          </a:p>
          <a:p>
            <a:pPr marL="360000" lvl="1" indent="-360000" algn="l">
              <a:lnSpc>
                <a:spcPts val="4415"/>
              </a:lnSpc>
              <a:buClr>
                <a:srgbClr val="7030A0"/>
              </a:buClr>
              <a:buFont typeface="Arial"/>
              <a:buChar char="•"/>
            </a:pPr>
            <a:r>
              <a:rPr lang="en-US" sz="2800" spc="23" dirty="0">
                <a:ea typeface="Graphik"/>
                <a:cs typeface="Graphik"/>
                <a:sym typeface="Graphik"/>
              </a:rPr>
              <a:t>OECD Guidelines for multinational enterprises (2023)</a:t>
            </a:r>
          </a:p>
          <a:p>
            <a:pPr marL="360000" lvl="1" indent="-360000" algn="l">
              <a:lnSpc>
                <a:spcPts val="4415"/>
              </a:lnSpc>
              <a:buClr>
                <a:srgbClr val="7030A0"/>
              </a:buClr>
              <a:buFont typeface="Arial"/>
              <a:buChar char="•"/>
            </a:pPr>
            <a:r>
              <a:rPr lang="en-US" sz="2800" spc="23" dirty="0">
                <a:ea typeface="Graphik"/>
                <a:cs typeface="Graphik"/>
                <a:sym typeface="Graphik"/>
              </a:rPr>
              <a:t>OECD Guidance on due diligence for responsible business conduct (2018)</a:t>
            </a:r>
          </a:p>
          <a:p>
            <a:pPr marL="360000" lvl="1" indent="-360000" algn="l">
              <a:lnSpc>
                <a:spcPts val="4415"/>
              </a:lnSpc>
              <a:buClr>
                <a:srgbClr val="7030A0"/>
              </a:buClr>
              <a:buFont typeface="Arial"/>
              <a:buChar char="•"/>
            </a:pPr>
            <a:r>
              <a:rPr lang="en-US" sz="2800" spc="23" dirty="0">
                <a:ea typeface="Graphik"/>
                <a:cs typeface="Graphik"/>
                <a:sym typeface="Graphik"/>
              </a:rPr>
              <a:t>OECD Due Diligence Guidance for responsible supply chains in the garment and footwear sector (2017)</a:t>
            </a:r>
          </a:p>
          <a:p>
            <a:pPr marL="360000" lvl="1" indent="-360000" algn="l">
              <a:lnSpc>
                <a:spcPts val="4415"/>
              </a:lnSpc>
              <a:buClr>
                <a:srgbClr val="7030A0"/>
              </a:buClr>
              <a:buFont typeface="Arial"/>
              <a:buChar char="•"/>
            </a:pPr>
            <a:r>
              <a:rPr lang="en-US" sz="2800" spc="23" dirty="0">
                <a:ea typeface="Graphik"/>
                <a:cs typeface="Graphik"/>
                <a:sym typeface="Graphik"/>
              </a:rPr>
              <a:t>Doing Business in a Responsible way (Oxfam/ Shift)</a:t>
            </a:r>
          </a:p>
          <a:p>
            <a:pPr marL="360000" lvl="1" indent="-360000" algn="l">
              <a:lnSpc>
                <a:spcPts val="4415"/>
              </a:lnSpc>
              <a:buClr>
                <a:srgbClr val="7030A0"/>
              </a:buClr>
              <a:buFont typeface="Arial"/>
              <a:buChar char="•"/>
            </a:pPr>
            <a:r>
              <a:rPr lang="en-US" sz="2800" spc="23" dirty="0">
                <a:ea typeface="Graphik"/>
                <a:cs typeface="Graphik"/>
                <a:sym typeface="Graphik"/>
              </a:rPr>
              <a:t>Responsible Business Hub Cambodia (GIZ/ </a:t>
            </a:r>
            <a:r>
              <a:rPr lang="en-US" sz="2800" spc="23" dirty="0" err="1">
                <a:ea typeface="Graphik"/>
                <a:cs typeface="Graphik"/>
                <a:sym typeface="Graphik"/>
              </a:rPr>
              <a:t>Eurocham</a:t>
            </a:r>
            <a:r>
              <a:rPr lang="en-US" sz="2800" spc="23" dirty="0">
                <a:ea typeface="Graphik"/>
                <a:cs typeface="Graphik"/>
                <a:sym typeface="Graphik"/>
              </a:rPr>
              <a:t> Cambodia 2023)</a:t>
            </a:r>
          </a:p>
          <a:p>
            <a:pPr marL="360000" lvl="1" indent="-360000" algn="l">
              <a:lnSpc>
                <a:spcPts val="4415"/>
              </a:lnSpc>
              <a:buClr>
                <a:srgbClr val="7030A0"/>
              </a:buClr>
              <a:buFont typeface="Arial"/>
              <a:buChar char="•"/>
            </a:pPr>
            <a:r>
              <a:rPr lang="en-US" sz="2800" spc="23" dirty="0">
                <a:ea typeface="Graphik"/>
                <a:cs typeface="Graphik"/>
                <a:sym typeface="Graphik"/>
              </a:rPr>
              <a:t>OCHR Guidance on National Action Plans on Business and Human Rights  (2016)</a:t>
            </a:r>
          </a:p>
          <a:p>
            <a:pPr marL="360000" lvl="1" indent="-360000" algn="l">
              <a:lnSpc>
                <a:spcPts val="4415"/>
              </a:lnSpc>
              <a:buClr>
                <a:srgbClr val="7030A0"/>
              </a:buClr>
              <a:buFont typeface="Arial"/>
              <a:buChar char="•"/>
            </a:pPr>
            <a:r>
              <a:rPr lang="en-US" sz="2800" spc="23" dirty="0">
                <a:ea typeface="Graphik"/>
                <a:cs typeface="Graphik"/>
                <a:sym typeface="Graphik"/>
              </a:rPr>
              <a:t>Factsheet SWOT Analysis</a:t>
            </a:r>
          </a:p>
          <a:p>
            <a:pPr marL="360000" lvl="1" indent="-360000" algn="l">
              <a:lnSpc>
                <a:spcPts val="4415"/>
              </a:lnSpc>
              <a:buClr>
                <a:srgbClr val="7030A0"/>
              </a:buClr>
              <a:buFont typeface="Arial"/>
              <a:buChar char="•"/>
            </a:pPr>
            <a:r>
              <a:rPr lang="en-US" sz="2800" spc="23" dirty="0">
                <a:ea typeface="Graphik"/>
                <a:cs typeface="Graphik"/>
                <a:sym typeface="Graphik"/>
              </a:rPr>
              <a:t>The Role of Trade Unions in HREDD (CNV </a:t>
            </a:r>
            <a:r>
              <a:rPr lang="en-US" sz="2800" spc="23" dirty="0" err="1">
                <a:ea typeface="Graphik"/>
                <a:cs typeface="Graphik"/>
                <a:sym typeface="Graphik"/>
              </a:rPr>
              <a:t>Internationaal</a:t>
            </a:r>
            <a:r>
              <a:rPr lang="en-US" sz="2800" spc="23" dirty="0">
                <a:ea typeface="Graphik"/>
                <a:cs typeface="Graphik"/>
                <a:sym typeface="Graphik"/>
              </a:rPr>
              <a:t>, 2024)</a:t>
            </a:r>
          </a:p>
          <a:p>
            <a:pPr marL="360000" lvl="1" indent="-360000" algn="l">
              <a:lnSpc>
                <a:spcPts val="4415"/>
              </a:lnSpc>
              <a:buClr>
                <a:srgbClr val="7030A0"/>
              </a:buClr>
              <a:buFont typeface="Arial"/>
              <a:buChar char="•"/>
            </a:pPr>
            <a:r>
              <a:rPr lang="en-US" sz="2800" spc="23" dirty="0">
                <a:ea typeface="Graphik"/>
                <a:cs typeface="Graphik"/>
                <a:sym typeface="Graphik"/>
              </a:rPr>
              <a:t>Asia Garment Hub on Due Diligence</a:t>
            </a:r>
            <a:endParaRPr lang="en-US" sz="2653" spc="23" dirty="0">
              <a:solidFill>
                <a:srgbClr val="000000"/>
              </a:solidFill>
              <a:latin typeface="Graphik"/>
              <a:ea typeface="Graphik"/>
              <a:cs typeface="Graphik"/>
              <a:sym typeface="Graphik"/>
            </a:endParaRPr>
          </a:p>
        </p:txBody>
      </p:sp>
      <p:sp>
        <p:nvSpPr>
          <p:cNvPr id="3" name="TextBox 6">
            <a:extLst>
              <a:ext uri="{FF2B5EF4-FFF2-40B4-BE49-F238E27FC236}">
                <a16:creationId xmlns:a16="http://schemas.microsoft.com/office/drawing/2014/main" id="{0ED525CF-3CD9-D57B-DF16-159C55AABD4A}"/>
              </a:ext>
            </a:extLst>
          </p:cNvPr>
          <p:cNvSpPr txBox="1"/>
          <p:nvPr/>
        </p:nvSpPr>
        <p:spPr>
          <a:xfrm>
            <a:off x="0" y="360000"/>
            <a:ext cx="18288000" cy="1101007"/>
          </a:xfrm>
          <a:prstGeom prst="rect">
            <a:avLst/>
          </a:prstGeom>
        </p:spPr>
        <p:txBody>
          <a:bodyPr wrap="square" lIns="0" tIns="0" rIns="0" bIns="0" rtlCol="0" anchor="t">
            <a:spAutoFit/>
          </a:bodyPr>
          <a:lstStyle/>
          <a:p>
            <a:pPr algn="ctr">
              <a:lnSpc>
                <a:spcPts val="9722"/>
              </a:lnSpc>
            </a:pPr>
            <a:r>
              <a:rPr lang="en-US" sz="6000" b="1" dirty="0">
                <a:solidFill>
                  <a:srgbClr val="FFC000"/>
                </a:solidFill>
                <a:latin typeface="Verdana" panose="020B0604030504040204" pitchFamily="34" charset="0"/>
                <a:ea typeface="Verdana" panose="020B0604030504040204" pitchFamily="34" charset="0"/>
                <a:cs typeface="Verdana" panose="020B0604030504040204" pitchFamily="34" charset="0"/>
                <a:sym typeface="Graphik Bold"/>
              </a:rPr>
              <a:t>Resources </a:t>
            </a:r>
            <a:r>
              <a:rPr lang="en-US" sz="6000" b="1" dirty="0">
                <a:solidFill>
                  <a:srgbClr val="FFFFFF"/>
                </a:solidFill>
                <a:latin typeface="Verdana" panose="020B0604030504040204" pitchFamily="34" charset="0"/>
                <a:ea typeface="Verdana" panose="020B0604030504040204" pitchFamily="34" charset="0"/>
                <a:cs typeface="Verdana" panose="020B0604030504040204" pitchFamily="34" charset="0"/>
                <a:sym typeface="Graphik Bold"/>
              </a:rPr>
              <a:t>for the training</a:t>
            </a:r>
          </a:p>
        </p:txBody>
      </p:sp>
    </p:spTree>
    <p:extLst>
      <p:ext uri="{BB962C8B-B14F-4D97-AF65-F5344CB8AC3E}">
        <p14:creationId xmlns:p14="http://schemas.microsoft.com/office/powerpoint/2010/main" val="19958602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84</TotalTime>
  <Words>1384</Words>
  <Application>Microsoft Macintosh PowerPoint</Application>
  <PresentationFormat>Aangepast</PresentationFormat>
  <Paragraphs>111</Paragraphs>
  <Slides>11</Slides>
  <Notes>2</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11</vt:i4>
      </vt:variant>
    </vt:vector>
  </HeadingPairs>
  <TitlesOfParts>
    <vt:vector size="16" baseType="lpstr">
      <vt:lpstr>Calibri</vt:lpstr>
      <vt:lpstr>Verdana</vt:lpstr>
      <vt:lpstr>Graphik</vt:lpstr>
      <vt:lpstr>Arial</vt:lpstr>
      <vt:lpstr>Office Theme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 Instructions national level workshop</dc:title>
  <cp:lastModifiedBy>Rick van westerop</cp:lastModifiedBy>
  <cp:revision>21</cp:revision>
  <dcterms:created xsi:type="dcterms:W3CDTF">2006-08-16T00:00:00Z</dcterms:created>
  <dcterms:modified xsi:type="dcterms:W3CDTF">2024-10-24T14:27:38Z</dcterms:modified>
  <dc:identifier>DAGEdbQdOH0</dc:identifier>
</cp:coreProperties>
</file>