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63" r:id="rId2"/>
    <p:sldId id="257" r:id="rId3"/>
    <p:sldId id="258" r:id="rId4"/>
    <p:sldId id="259" r:id="rId5"/>
    <p:sldId id="260" r:id="rId6"/>
    <p:sldId id="261" r:id="rId7"/>
    <p:sldId id="262" r:id="rId8"/>
  </p:sldIdLst>
  <p:sldSz cx="18288000" cy="10287000"/>
  <p:notesSz cx="6858000" cy="9144000"/>
  <p:embeddedFontLst>
    <p:embeddedFont>
      <p:font typeface="Graphik" panose="020B0604020202020204" charset="0"/>
      <p:regular r:id="rId9"/>
    </p:embeddedFont>
    <p:embeddedFont>
      <p:font typeface="Graphik Bold" panose="020B0803030202060203" pitchFamily="34" charset="0"/>
      <p:regular r:id="rId10"/>
      <p:bold r:id="rId11"/>
      <p:boldItalic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p:scale>
          <a:sx n="40" d="100"/>
          <a:sy n="40" d="100"/>
        </p:scale>
        <p:origin x="1526" y="5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9/3/2024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svg"/></Relationships>
</file>

<file path=ppt/slides/_rels/slide2.xml.rels><?xml version="1.0" encoding="UTF-8" standalone="yes"?>
<Relationships xmlns="http://schemas.openxmlformats.org/package/2006/relationships"><Relationship Id="rId3" Type="http://schemas.openxmlformats.org/officeDocument/2006/relationships/hyperlink" Target="https://www.oecd-ilibrary.org/finance-and-investment/oecd-guidelines-for-multinational-enterprises-on-responsible-business-conduct_81f92357-en" TargetMode="External"/><Relationship Id="rId2" Type="http://schemas.openxmlformats.org/officeDocument/2006/relationships/hyperlink" Target="https://www.ohchr.org/sites/default/files/Documents/Publications/GuidingPrinciplesBusinessHR_EN.pdf"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sp>
        <p:nvSpPr>
          <p:cNvPr id="2" name="Freeform 2"/>
          <p:cNvSpPr/>
          <p:nvPr/>
        </p:nvSpPr>
        <p:spPr>
          <a:xfrm>
            <a:off x="-51559" y="-146709"/>
            <a:ext cx="18339559" cy="9910065"/>
          </a:xfrm>
          <a:custGeom>
            <a:avLst/>
            <a:gdLst/>
            <a:ahLst/>
            <a:cxnLst/>
            <a:rect l="l" t="t" r="r" b="b"/>
            <a:pathLst>
              <a:path w="18339559" h="9910065">
                <a:moveTo>
                  <a:pt x="0" y="0"/>
                </a:moveTo>
                <a:lnTo>
                  <a:pt x="18339559" y="0"/>
                </a:lnTo>
                <a:lnTo>
                  <a:pt x="18339559" y="9910065"/>
                </a:lnTo>
                <a:lnTo>
                  <a:pt x="0" y="9910065"/>
                </a:lnTo>
                <a:lnTo>
                  <a:pt x="0" y="0"/>
                </a:lnTo>
                <a:close/>
              </a:path>
            </a:pathLst>
          </a:custGeom>
          <a:blipFill>
            <a:blip r:embed="rId2"/>
            <a:stretch>
              <a:fillRect t="-14832" b="-14832"/>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4" name="Freeform 4"/>
          <p:cNvSpPr/>
          <p:nvPr/>
        </p:nvSpPr>
        <p:spPr>
          <a:xfrm>
            <a:off x="-25780" y="2141904"/>
            <a:ext cx="18339559" cy="8344951"/>
          </a:xfrm>
          <a:custGeom>
            <a:avLst/>
            <a:gdLst/>
            <a:ahLst/>
            <a:cxnLst/>
            <a:rect l="l" t="t" r="r" b="b"/>
            <a:pathLst>
              <a:path w="18287871" h="8344951">
                <a:moveTo>
                  <a:pt x="0" y="0"/>
                </a:moveTo>
                <a:lnTo>
                  <a:pt x="18287871" y="0"/>
                </a:lnTo>
                <a:lnTo>
                  <a:pt x="18287871" y="8344951"/>
                </a:lnTo>
                <a:lnTo>
                  <a:pt x="0" y="8344951"/>
                </a:lnTo>
                <a:lnTo>
                  <a:pt x="0" y="0"/>
                </a:lnTo>
                <a:close/>
              </a:path>
            </a:pathLst>
          </a:custGeom>
          <a:blipFill>
            <a:blip r:embed="rId3">
              <a:alphaModFix amt="76000"/>
              <a:extLst>
                <a:ext uri="{96DAC541-7B7A-43D3-8B79-37D633B846F1}">
                  <asvg:svgBlip xmlns:asvg="http://schemas.microsoft.com/office/drawing/2016/SVG/main" r:embed="rId4"/>
                </a:ext>
              </a:extLst>
            </a:blip>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nvGrpSpPr>
          <p:cNvPr id="5" name="Group 5"/>
          <p:cNvGrpSpPr/>
          <p:nvPr/>
        </p:nvGrpSpPr>
        <p:grpSpPr>
          <a:xfrm>
            <a:off x="-44830" y="8904617"/>
            <a:ext cx="18339559" cy="1596525"/>
            <a:chOff x="0" y="0"/>
            <a:chExt cx="4830172" cy="360321"/>
          </a:xfrm>
        </p:grpSpPr>
        <p:sp>
          <p:nvSpPr>
            <p:cNvPr id="6" name="Freeform 6"/>
            <p:cNvSpPr/>
            <p:nvPr/>
          </p:nvSpPr>
          <p:spPr>
            <a:xfrm>
              <a:off x="0" y="0"/>
              <a:ext cx="4830172" cy="360321"/>
            </a:xfrm>
            <a:custGeom>
              <a:avLst/>
              <a:gdLst/>
              <a:ahLst/>
              <a:cxnLst/>
              <a:rect l="l" t="t" r="r" b="b"/>
              <a:pathLst>
                <a:path w="4830172" h="360321">
                  <a:moveTo>
                    <a:pt x="0" y="0"/>
                  </a:moveTo>
                  <a:lnTo>
                    <a:pt x="4830172" y="0"/>
                  </a:lnTo>
                  <a:lnTo>
                    <a:pt x="4830172" y="360321"/>
                  </a:lnTo>
                  <a:lnTo>
                    <a:pt x="0" y="360321"/>
                  </a:lnTo>
                  <a:close/>
                </a:path>
              </a:pathLst>
            </a:custGeom>
            <a:solidFill>
              <a:srgbClr val="FFFFFF"/>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7" name="TextBox 7"/>
            <p:cNvSpPr txBox="1"/>
            <p:nvPr/>
          </p:nvSpPr>
          <p:spPr>
            <a:xfrm>
              <a:off x="0" y="-66675"/>
              <a:ext cx="4830172" cy="426996"/>
            </a:xfrm>
            <a:prstGeom prst="rect">
              <a:avLst/>
            </a:prstGeom>
          </p:spPr>
          <p:txBody>
            <a:bodyPr lIns="50800" tIns="50800" rIns="50800" bIns="50800" rtlCol="0" anchor="ctr"/>
            <a:lstStyle/>
            <a:p>
              <a:pPr marL="0" marR="0" lvl="0" indent="0" algn="ctr" defTabSz="914400" rtl="0" eaLnBrk="1" fontAlgn="auto" latinLnBrk="0" hangingPunct="1">
                <a:lnSpc>
                  <a:spcPts val="2659"/>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8" name="Group 8"/>
          <p:cNvGrpSpPr/>
          <p:nvPr/>
        </p:nvGrpSpPr>
        <p:grpSpPr>
          <a:xfrm>
            <a:off x="6672328" y="8690474"/>
            <a:ext cx="11615672" cy="1824956"/>
            <a:chOff x="0" y="0"/>
            <a:chExt cx="15487563" cy="2433275"/>
          </a:xfrm>
        </p:grpSpPr>
        <p:sp>
          <p:nvSpPr>
            <p:cNvPr id="9" name="Freeform 9"/>
            <p:cNvSpPr/>
            <p:nvPr/>
          </p:nvSpPr>
          <p:spPr>
            <a:xfrm>
              <a:off x="0" y="0"/>
              <a:ext cx="10333814" cy="2433275"/>
            </a:xfrm>
            <a:custGeom>
              <a:avLst/>
              <a:gdLst/>
              <a:ahLst/>
              <a:cxnLst/>
              <a:rect l="l" t="t" r="r" b="b"/>
              <a:pathLst>
                <a:path w="10333814" h="2433275">
                  <a:moveTo>
                    <a:pt x="0" y="0"/>
                  </a:moveTo>
                  <a:lnTo>
                    <a:pt x="10333814" y="0"/>
                  </a:lnTo>
                  <a:lnTo>
                    <a:pt x="10333814" y="2433275"/>
                  </a:lnTo>
                  <a:lnTo>
                    <a:pt x="0" y="2433275"/>
                  </a:lnTo>
                  <a:lnTo>
                    <a:pt x="0" y="0"/>
                  </a:lnTo>
                  <a:close/>
                </a:path>
              </a:pathLst>
            </a:custGeom>
            <a:blipFill>
              <a:blip r:embed="rId5"/>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10"/>
            <p:cNvSpPr/>
            <p:nvPr/>
          </p:nvSpPr>
          <p:spPr>
            <a:xfrm>
              <a:off x="10590500" y="387084"/>
              <a:ext cx="4897063" cy="2046191"/>
            </a:xfrm>
            <a:custGeom>
              <a:avLst/>
              <a:gdLst/>
              <a:ahLst/>
              <a:cxnLst/>
              <a:rect l="l" t="t" r="r" b="b"/>
              <a:pathLst>
                <a:path w="4897063" h="2046191">
                  <a:moveTo>
                    <a:pt x="0" y="0"/>
                  </a:moveTo>
                  <a:lnTo>
                    <a:pt x="4897063" y="0"/>
                  </a:lnTo>
                  <a:lnTo>
                    <a:pt x="4897063" y="2046191"/>
                  </a:lnTo>
                  <a:lnTo>
                    <a:pt x="0" y="2046191"/>
                  </a:lnTo>
                  <a:lnTo>
                    <a:pt x="0" y="0"/>
                  </a:lnTo>
                  <a:close/>
                </a:path>
              </a:pathLst>
            </a:custGeom>
            <a:blipFill>
              <a:blip r:embed="rId6"/>
              <a:stretch>
                <a:fillRect/>
              </a:stretch>
            </a:blip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1" name="TextBox 11"/>
          <p:cNvSpPr txBox="1"/>
          <p:nvPr/>
        </p:nvSpPr>
        <p:spPr>
          <a:xfrm>
            <a:off x="1648356" y="5910464"/>
            <a:ext cx="16639515" cy="2903296"/>
          </a:xfrm>
          <a:prstGeom prst="rect">
            <a:avLst/>
          </a:prstGeom>
        </p:spPr>
        <p:txBody>
          <a:bodyPr lIns="0" tIns="0" rIns="0" bIns="0" rtlCol="0" anchor="t">
            <a:spAutoFit/>
          </a:bodyPr>
          <a:lstStyle/>
          <a:p>
            <a:pPr marL="0" marR="0" lvl="0" indent="0" algn="l" defTabSz="914400" rtl="0" eaLnBrk="1" fontAlgn="auto" latinLnBrk="0" hangingPunct="1">
              <a:lnSpc>
                <a:spcPts val="7412"/>
              </a:lnSpc>
              <a:spcBef>
                <a:spcPts val="0"/>
              </a:spcBef>
              <a:spcAft>
                <a:spcPts val="0"/>
              </a:spcAft>
              <a:buClrTx/>
              <a:buSzTx/>
              <a:buFontTx/>
              <a:buNone/>
              <a:tabLst/>
              <a:defRPr/>
            </a:pPr>
            <a:r>
              <a:rPr kumimoji="0" lang="en-US" sz="6390" b="1" i="0" u="none" strike="noStrike" kern="1200" cap="none" spc="0" normalizeH="0" baseline="0" noProof="0">
                <a:ln>
                  <a:noFill/>
                </a:ln>
                <a:solidFill>
                  <a:srgbClr val="FFFFFF"/>
                </a:solidFill>
                <a:effectLst/>
                <a:uLnTx/>
                <a:uFillTx/>
                <a:latin typeface="Graphik Bold"/>
                <a:ea typeface="Graphik Bold"/>
                <a:cs typeface="Graphik Bold"/>
                <a:sym typeface="Graphik Bold"/>
              </a:rPr>
              <a:t>Human Rights and Environmental Due Diligence Training Toolkit for Trade Unions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6257"/>
            <a:ext cx="17923511" cy="8370108"/>
            <a:chOff x="0" y="0"/>
            <a:chExt cx="5172175" cy="2415356"/>
          </a:xfrm>
        </p:grpSpPr>
        <p:sp>
          <p:nvSpPr>
            <p:cNvPr id="3" name="Freeform 3"/>
            <p:cNvSpPr/>
            <p:nvPr/>
          </p:nvSpPr>
          <p:spPr>
            <a:xfrm>
              <a:off x="0" y="0"/>
              <a:ext cx="5172175" cy="2415356"/>
            </a:xfrm>
            <a:custGeom>
              <a:avLst/>
              <a:gdLst/>
              <a:ahLst/>
              <a:cxnLst/>
              <a:rect l="l" t="t" r="r" b="b"/>
              <a:pathLst>
                <a:path w="5172175" h="2415356">
                  <a:moveTo>
                    <a:pt x="22029" y="0"/>
                  </a:moveTo>
                  <a:lnTo>
                    <a:pt x="5150146" y="0"/>
                  </a:lnTo>
                  <a:cubicBezTo>
                    <a:pt x="5155988" y="0"/>
                    <a:pt x="5161591" y="2321"/>
                    <a:pt x="5165722" y="6452"/>
                  </a:cubicBezTo>
                  <a:cubicBezTo>
                    <a:pt x="5169854" y="10583"/>
                    <a:pt x="5172175" y="16187"/>
                    <a:pt x="5172175" y="22029"/>
                  </a:cubicBezTo>
                  <a:lnTo>
                    <a:pt x="5172175" y="2393327"/>
                  </a:lnTo>
                  <a:cubicBezTo>
                    <a:pt x="5172175" y="2399170"/>
                    <a:pt x="5169854" y="2404773"/>
                    <a:pt x="5165722" y="2408904"/>
                  </a:cubicBezTo>
                  <a:cubicBezTo>
                    <a:pt x="5161591" y="2413035"/>
                    <a:pt x="5155988" y="2415356"/>
                    <a:pt x="5150146" y="2415356"/>
                  </a:cubicBezTo>
                  <a:lnTo>
                    <a:pt x="22029" y="2415356"/>
                  </a:lnTo>
                  <a:cubicBezTo>
                    <a:pt x="9863" y="2415356"/>
                    <a:pt x="0" y="2405493"/>
                    <a:pt x="0" y="2393327"/>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482031"/>
            </a:xfrm>
            <a:prstGeom prst="rect">
              <a:avLst/>
            </a:prstGeom>
          </p:spPr>
          <p:txBody>
            <a:bodyPr lIns="50800" tIns="50800" rIns="50800" bIns="50800" rtlCol="0" anchor="ctr"/>
            <a:lstStyle/>
            <a:p>
              <a:pPr algn="ctr">
                <a:lnSpc>
                  <a:spcPts val="2659"/>
                </a:lnSpc>
              </a:pPr>
              <a:endParaRPr/>
            </a:p>
          </p:txBody>
        </p:sp>
      </p:grpSp>
      <p:sp>
        <p:nvSpPr>
          <p:cNvPr id="5" name="TextBox 5"/>
          <p:cNvSpPr txBox="1"/>
          <p:nvPr/>
        </p:nvSpPr>
        <p:spPr>
          <a:xfrm>
            <a:off x="0" y="343518"/>
            <a:ext cx="17923511" cy="1129445"/>
          </a:xfrm>
          <a:prstGeom prst="rect">
            <a:avLst/>
          </a:prstGeom>
        </p:spPr>
        <p:txBody>
          <a:bodyPr lIns="0" tIns="0" rIns="0" bIns="0" rtlCol="0" anchor="t">
            <a:spAutoFit/>
          </a:bodyPr>
          <a:lstStyle/>
          <a:p>
            <a:pPr algn="ctr">
              <a:lnSpc>
                <a:spcPts val="8214"/>
              </a:lnSpc>
            </a:pPr>
            <a:r>
              <a:rPr lang="en-US" sz="7081" b="1">
                <a:solidFill>
                  <a:srgbClr val="FFC000"/>
                </a:solidFill>
                <a:latin typeface="Graphik Bold"/>
                <a:ea typeface="Graphik Bold"/>
                <a:cs typeface="Graphik Bold"/>
                <a:sym typeface="Graphik Bold"/>
              </a:rPr>
              <a:t>HREDD Training Toolkit </a:t>
            </a:r>
            <a:r>
              <a:rPr lang="en-US" sz="7081" b="1">
                <a:solidFill>
                  <a:srgbClr val="FFFFFF"/>
                </a:solidFill>
                <a:latin typeface="Graphik Bold"/>
                <a:ea typeface="Graphik Bold"/>
                <a:cs typeface="Graphik Bold"/>
                <a:sym typeface="Graphik Bold"/>
              </a:rPr>
              <a:t>for trade unions</a:t>
            </a:r>
          </a:p>
        </p:txBody>
      </p:sp>
      <p:sp>
        <p:nvSpPr>
          <p:cNvPr id="6" name="TextBox 6"/>
          <p:cNvSpPr txBox="1"/>
          <p:nvPr/>
        </p:nvSpPr>
        <p:spPr>
          <a:xfrm>
            <a:off x="640792" y="1914329"/>
            <a:ext cx="17282718" cy="7886192"/>
          </a:xfrm>
          <a:prstGeom prst="rect">
            <a:avLst/>
          </a:prstGeom>
        </p:spPr>
        <p:txBody>
          <a:bodyPr lIns="0" tIns="0" rIns="0" bIns="0" rtlCol="0" anchor="t">
            <a:spAutoFit/>
          </a:bodyPr>
          <a:lstStyle/>
          <a:p>
            <a:pPr algn="l">
              <a:lnSpc>
                <a:spcPts val="3625"/>
              </a:lnSpc>
            </a:pPr>
            <a:r>
              <a:rPr lang="en-US" sz="2589">
                <a:solidFill>
                  <a:srgbClr val="000000"/>
                </a:solidFill>
                <a:latin typeface="Graphik"/>
                <a:ea typeface="Graphik"/>
                <a:cs typeface="Graphik"/>
                <a:sym typeface="Graphik"/>
              </a:rPr>
              <a:t>With the increasing need for companies to stop, prevent, and/ or mitigate their negative impacts on people and planet in international value chains, the role of trade unions becomes more relevant every day. Since the endorsement of the </a:t>
            </a:r>
            <a:r>
              <a:rPr lang="en-US" sz="2589" u="sng">
                <a:solidFill>
                  <a:srgbClr val="000000"/>
                </a:solidFill>
                <a:latin typeface="Graphik"/>
                <a:ea typeface="Graphik"/>
                <a:cs typeface="Graphik"/>
                <a:sym typeface="Graphik"/>
                <a:hlinkClick r:id="rId2" tooltip="https://www.ohchr.org/sites/default/files/Documents/Publications/GuidingPrinciplesBusinessHR_EN.pdf"/>
              </a:rPr>
              <a:t>United Nation Guiding Principles on Business and Human Rights</a:t>
            </a:r>
            <a:r>
              <a:rPr lang="en-US" sz="2589">
                <a:solidFill>
                  <a:srgbClr val="000000"/>
                </a:solidFill>
                <a:latin typeface="Graphik"/>
                <a:ea typeface="Graphik"/>
                <a:cs typeface="Graphik"/>
                <a:sym typeface="Graphik"/>
              </a:rPr>
              <a:t> in 2011 and the incorporation of these guidelines in the </a:t>
            </a:r>
            <a:r>
              <a:rPr lang="en-US" sz="2589" u="sng">
                <a:solidFill>
                  <a:srgbClr val="000000"/>
                </a:solidFill>
                <a:latin typeface="Graphik"/>
                <a:ea typeface="Graphik"/>
                <a:cs typeface="Graphik"/>
                <a:sym typeface="Graphik"/>
                <a:hlinkClick r:id="rId3" tooltip="https://www.oecd-ilibrary.org/finance-and-investment/oecd-guidelines-for-multinational-enterprises-on-responsible-business-conduct_81f92357-en"/>
              </a:rPr>
              <a:t>OECD Guidelines for Multinational Enterprises</a:t>
            </a:r>
            <a:r>
              <a:rPr lang="en-US" sz="2589">
                <a:solidFill>
                  <a:srgbClr val="000000"/>
                </a:solidFill>
                <a:latin typeface="Graphik"/>
                <a:ea typeface="Graphik"/>
                <a:cs typeface="Graphik"/>
                <a:sym typeface="Graphik"/>
              </a:rPr>
              <a:t> (updated in 2023), companies worldwide are expected to do due diligence, showing their accountability in regard to human rights, including labour rights, and environmental rights throughout their entire value chain. Currently, more and more governments are introducing legislation that incorporates these guidelines, compelling companies to do Human Rights and Environmental Due Diligence (HREDD). </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a:solidFill>
                  <a:srgbClr val="000000"/>
                </a:solidFill>
                <a:latin typeface="Graphik"/>
                <a:ea typeface="Graphik"/>
                <a:cs typeface="Graphik"/>
                <a:sym typeface="Graphik"/>
              </a:rPr>
              <a:t>This offers trade unions a unique opportunity to claim their role as a key stakeholder in HREDD processes. It is crucial they and the other parties involved understand how important unions are as rightsholders in this process. Still, trade unions can only fulfill this role, if they have a profound knowledge of the due diligence process. This toolkit is therefore developed with that exact goal in mind: to have material ready specifically for trade unions to build their understanding of HREDD and the role they can play in each step of due diligence. </a:t>
            </a:r>
          </a:p>
          <a:p>
            <a:pPr algn="ctr">
              <a:lnSpc>
                <a:spcPts val="5880"/>
              </a:lnSpc>
            </a:pPr>
            <a:endParaRPr lang="en-US" sz="2589">
              <a:solidFill>
                <a:srgbClr val="000000"/>
              </a:solidFill>
              <a:latin typeface="Graphik"/>
              <a:ea typeface="Graphik"/>
              <a:cs typeface="Graphik"/>
              <a:sym typeface="Graphik"/>
            </a:endParaRPr>
          </a:p>
          <a:p>
            <a:pPr algn="ctr">
              <a:lnSpc>
                <a:spcPts val="5880"/>
              </a:lnSpc>
            </a:pPr>
            <a:endParaRPr lang="en-US" sz="2589">
              <a:solidFill>
                <a:srgbClr val="000000"/>
              </a:solidFill>
              <a:latin typeface="Graphik"/>
              <a:ea typeface="Graphik"/>
              <a:cs typeface="Graphik"/>
              <a:sym typeface="Graphik"/>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9114"/>
            <a:ext cx="17923511" cy="8480621"/>
            <a:chOff x="0" y="0"/>
            <a:chExt cx="5172175" cy="2447247"/>
          </a:xfrm>
        </p:grpSpPr>
        <p:sp>
          <p:nvSpPr>
            <p:cNvPr id="3" name="Freeform 3"/>
            <p:cNvSpPr/>
            <p:nvPr/>
          </p:nvSpPr>
          <p:spPr>
            <a:xfrm>
              <a:off x="0" y="0"/>
              <a:ext cx="5172175" cy="2447247"/>
            </a:xfrm>
            <a:custGeom>
              <a:avLst/>
              <a:gdLst/>
              <a:ahLst/>
              <a:cxnLst/>
              <a:rect l="l" t="t" r="r" b="b"/>
              <a:pathLst>
                <a:path w="5172175" h="2447247">
                  <a:moveTo>
                    <a:pt x="22029" y="0"/>
                  </a:moveTo>
                  <a:lnTo>
                    <a:pt x="5150146" y="0"/>
                  </a:lnTo>
                  <a:cubicBezTo>
                    <a:pt x="5155988" y="0"/>
                    <a:pt x="5161591" y="2321"/>
                    <a:pt x="5165722" y="6452"/>
                  </a:cubicBezTo>
                  <a:cubicBezTo>
                    <a:pt x="5169854" y="10583"/>
                    <a:pt x="5172175" y="16187"/>
                    <a:pt x="5172175" y="22029"/>
                  </a:cubicBezTo>
                  <a:lnTo>
                    <a:pt x="5172175" y="2425218"/>
                  </a:lnTo>
                  <a:cubicBezTo>
                    <a:pt x="5172175" y="2437384"/>
                    <a:pt x="5162312" y="2447247"/>
                    <a:pt x="5150146" y="2447247"/>
                  </a:cubicBezTo>
                  <a:lnTo>
                    <a:pt x="22029" y="2447247"/>
                  </a:lnTo>
                  <a:cubicBezTo>
                    <a:pt x="9863" y="2447247"/>
                    <a:pt x="0" y="2437384"/>
                    <a:pt x="0" y="2425218"/>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513922"/>
            </a:xfrm>
            <a:prstGeom prst="rect">
              <a:avLst/>
            </a:prstGeom>
          </p:spPr>
          <p:txBody>
            <a:bodyPr lIns="50800" tIns="50800" rIns="50800" bIns="50800" rtlCol="0" anchor="ctr"/>
            <a:lstStyle/>
            <a:p>
              <a:pPr marL="410209" lvl="1" indent="-205105" algn="ctr">
                <a:lnSpc>
                  <a:spcPts val="2659"/>
                </a:lnSpc>
                <a:buFont typeface="Arial"/>
                <a:buChar char="•"/>
              </a:pPr>
              <a:endParaRPr/>
            </a:p>
          </p:txBody>
        </p:sp>
      </p:grpSp>
      <p:grpSp>
        <p:nvGrpSpPr>
          <p:cNvPr id="5" name="Group 5"/>
          <p:cNvGrpSpPr/>
          <p:nvPr/>
        </p:nvGrpSpPr>
        <p:grpSpPr>
          <a:xfrm>
            <a:off x="6978691" y="5594696"/>
            <a:ext cx="5639611" cy="4314900"/>
            <a:chOff x="0" y="0"/>
            <a:chExt cx="1485330" cy="1136435"/>
          </a:xfrm>
        </p:grpSpPr>
        <p:sp>
          <p:nvSpPr>
            <p:cNvPr id="6" name="Freeform 6"/>
            <p:cNvSpPr/>
            <p:nvPr/>
          </p:nvSpPr>
          <p:spPr>
            <a:xfrm>
              <a:off x="0" y="0"/>
              <a:ext cx="1485330" cy="1136435"/>
            </a:xfrm>
            <a:custGeom>
              <a:avLst/>
              <a:gdLst/>
              <a:ahLst/>
              <a:cxnLst/>
              <a:rect l="l" t="t" r="r" b="b"/>
              <a:pathLst>
                <a:path w="1485330" h="1136435">
                  <a:moveTo>
                    <a:pt x="70012" y="0"/>
                  </a:moveTo>
                  <a:lnTo>
                    <a:pt x="1415318" y="0"/>
                  </a:lnTo>
                  <a:cubicBezTo>
                    <a:pt x="1453984" y="0"/>
                    <a:pt x="1485330" y="31345"/>
                    <a:pt x="1485330" y="70012"/>
                  </a:cubicBezTo>
                  <a:lnTo>
                    <a:pt x="1485330" y="1066423"/>
                  </a:lnTo>
                  <a:cubicBezTo>
                    <a:pt x="1485330" y="1084991"/>
                    <a:pt x="1477953" y="1102799"/>
                    <a:pt x="1464824" y="1115929"/>
                  </a:cubicBezTo>
                  <a:cubicBezTo>
                    <a:pt x="1451694" y="1129058"/>
                    <a:pt x="1433886" y="1136435"/>
                    <a:pt x="1415318" y="1136435"/>
                  </a:cubicBezTo>
                  <a:lnTo>
                    <a:pt x="70012" y="1136435"/>
                  </a:lnTo>
                  <a:cubicBezTo>
                    <a:pt x="31345" y="1136435"/>
                    <a:pt x="0" y="1105089"/>
                    <a:pt x="0" y="1066423"/>
                  </a:cubicBezTo>
                  <a:lnTo>
                    <a:pt x="0" y="70012"/>
                  </a:lnTo>
                  <a:cubicBezTo>
                    <a:pt x="0" y="51443"/>
                    <a:pt x="7376" y="33636"/>
                    <a:pt x="20506" y="20506"/>
                  </a:cubicBezTo>
                  <a:cubicBezTo>
                    <a:pt x="33636" y="7376"/>
                    <a:pt x="51443" y="0"/>
                    <a:pt x="70012" y="0"/>
                  </a:cubicBezTo>
                  <a:close/>
                </a:path>
              </a:pathLst>
            </a:custGeom>
            <a:solidFill>
              <a:srgbClr val="FFC000"/>
            </a:solidFill>
          </p:spPr>
          <p:txBody>
            <a:bodyPr/>
            <a:lstStyle/>
            <a:p>
              <a:endParaRPr lang="nl-NL"/>
            </a:p>
          </p:txBody>
        </p:sp>
        <p:sp>
          <p:nvSpPr>
            <p:cNvPr id="7" name="TextBox 7"/>
            <p:cNvSpPr txBox="1"/>
            <p:nvPr/>
          </p:nvSpPr>
          <p:spPr>
            <a:xfrm>
              <a:off x="0" y="-66675"/>
              <a:ext cx="1485330" cy="1203110"/>
            </a:xfrm>
            <a:prstGeom prst="rect">
              <a:avLst/>
            </a:prstGeom>
          </p:spPr>
          <p:txBody>
            <a:bodyPr lIns="50800" tIns="50800" rIns="50800" bIns="50800" rtlCol="0" anchor="ctr"/>
            <a:lstStyle/>
            <a:p>
              <a:pPr algn="ctr">
                <a:lnSpc>
                  <a:spcPts val="2659"/>
                </a:lnSpc>
              </a:pPr>
              <a:endParaRPr/>
            </a:p>
          </p:txBody>
        </p:sp>
      </p:grpSp>
      <p:sp>
        <p:nvSpPr>
          <p:cNvPr id="8" name="TextBox 8"/>
          <p:cNvSpPr txBox="1"/>
          <p:nvPr/>
        </p:nvSpPr>
        <p:spPr>
          <a:xfrm>
            <a:off x="7095112" y="5508971"/>
            <a:ext cx="5637179" cy="5971159"/>
          </a:xfrm>
          <a:prstGeom prst="rect">
            <a:avLst/>
          </a:prstGeom>
        </p:spPr>
        <p:txBody>
          <a:bodyPr lIns="0" tIns="0" rIns="0" bIns="0" rtlCol="0" anchor="t">
            <a:spAutoFit/>
          </a:bodyPr>
          <a:lstStyle/>
          <a:p>
            <a:pPr algn="l">
              <a:lnSpc>
                <a:spcPts val="3625"/>
              </a:lnSpc>
            </a:pPr>
            <a:endParaRPr/>
          </a:p>
          <a:p>
            <a:pPr algn="l">
              <a:lnSpc>
                <a:spcPts val="3625"/>
              </a:lnSpc>
            </a:pPr>
            <a:r>
              <a:rPr lang="en-US" sz="2589" b="1">
                <a:solidFill>
                  <a:srgbClr val="000000"/>
                </a:solidFill>
                <a:latin typeface="Graphik Bold"/>
                <a:ea typeface="Graphik Bold"/>
                <a:cs typeface="Graphik Bold"/>
                <a:sym typeface="Graphik Bold"/>
              </a:rPr>
              <a:t>Package 2: National level workshop</a:t>
            </a:r>
          </a:p>
          <a:p>
            <a:pPr algn="l">
              <a:lnSpc>
                <a:spcPts val="3625"/>
              </a:lnSpc>
            </a:pPr>
            <a:r>
              <a:rPr lang="en-US" sz="2589">
                <a:solidFill>
                  <a:srgbClr val="000000"/>
                </a:solidFill>
                <a:latin typeface="Graphik"/>
                <a:ea typeface="Graphik"/>
                <a:cs typeface="Graphik"/>
                <a:sym typeface="Graphik"/>
              </a:rPr>
              <a:t>2.1 Instructions</a:t>
            </a:r>
          </a:p>
          <a:p>
            <a:pPr algn="l">
              <a:lnSpc>
                <a:spcPts val="3625"/>
              </a:lnSpc>
            </a:pPr>
            <a:r>
              <a:rPr lang="en-US" sz="2589">
                <a:solidFill>
                  <a:srgbClr val="000000"/>
                </a:solidFill>
                <a:latin typeface="Graphik"/>
                <a:ea typeface="Graphik"/>
                <a:cs typeface="Graphik"/>
                <a:sym typeface="Graphik"/>
              </a:rPr>
              <a:t>2.2 Training material</a:t>
            </a:r>
          </a:p>
          <a:p>
            <a:pPr algn="l">
              <a:lnSpc>
                <a:spcPts val="3625"/>
              </a:lnSpc>
            </a:pPr>
            <a:r>
              <a:rPr lang="en-US" sz="2589">
                <a:solidFill>
                  <a:srgbClr val="000000"/>
                </a:solidFill>
                <a:latin typeface="Graphik"/>
                <a:ea typeface="Graphik"/>
                <a:cs typeface="Graphik"/>
                <a:sym typeface="Graphik"/>
              </a:rPr>
              <a:t>2.3 Optional handout material</a:t>
            </a:r>
          </a:p>
          <a:p>
            <a:pPr algn="l">
              <a:lnSpc>
                <a:spcPts val="3625"/>
              </a:lnSpc>
            </a:pPr>
            <a:r>
              <a:rPr lang="en-US" sz="2589">
                <a:solidFill>
                  <a:srgbClr val="000000"/>
                </a:solidFill>
                <a:latin typeface="Graphik"/>
                <a:ea typeface="Graphik"/>
                <a:cs typeface="Graphik"/>
                <a:sym typeface="Graphik"/>
              </a:rPr>
              <a:t>2.4 Cambodian case example</a:t>
            </a: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p:txBody>
      </p:sp>
      <p:grpSp>
        <p:nvGrpSpPr>
          <p:cNvPr id="9" name="Group 9"/>
          <p:cNvGrpSpPr/>
          <p:nvPr/>
        </p:nvGrpSpPr>
        <p:grpSpPr>
          <a:xfrm>
            <a:off x="280886" y="5598505"/>
            <a:ext cx="6498107" cy="4314900"/>
            <a:chOff x="0" y="0"/>
            <a:chExt cx="1711436" cy="1136435"/>
          </a:xfrm>
        </p:grpSpPr>
        <p:sp>
          <p:nvSpPr>
            <p:cNvPr id="10" name="Freeform 10"/>
            <p:cNvSpPr/>
            <p:nvPr/>
          </p:nvSpPr>
          <p:spPr>
            <a:xfrm>
              <a:off x="0" y="0"/>
              <a:ext cx="1711435" cy="1136435"/>
            </a:xfrm>
            <a:custGeom>
              <a:avLst/>
              <a:gdLst/>
              <a:ahLst/>
              <a:cxnLst/>
              <a:rect l="l" t="t" r="r" b="b"/>
              <a:pathLst>
                <a:path w="1711435" h="1136435">
                  <a:moveTo>
                    <a:pt x="60762" y="0"/>
                  </a:moveTo>
                  <a:lnTo>
                    <a:pt x="1650673" y="0"/>
                  </a:lnTo>
                  <a:cubicBezTo>
                    <a:pt x="1666789" y="0"/>
                    <a:pt x="1682244" y="6402"/>
                    <a:pt x="1693639" y="17797"/>
                  </a:cubicBezTo>
                  <a:cubicBezTo>
                    <a:pt x="1705034" y="29192"/>
                    <a:pt x="1711435" y="44647"/>
                    <a:pt x="1711435" y="60762"/>
                  </a:cubicBezTo>
                  <a:lnTo>
                    <a:pt x="1711435" y="1075673"/>
                  </a:lnTo>
                  <a:cubicBezTo>
                    <a:pt x="1711435" y="1091788"/>
                    <a:pt x="1705034" y="1107243"/>
                    <a:pt x="1693639" y="1118638"/>
                  </a:cubicBezTo>
                  <a:cubicBezTo>
                    <a:pt x="1682244" y="1130033"/>
                    <a:pt x="1666789" y="1136435"/>
                    <a:pt x="1650673" y="1136435"/>
                  </a:cubicBezTo>
                  <a:lnTo>
                    <a:pt x="60762" y="1136435"/>
                  </a:lnTo>
                  <a:cubicBezTo>
                    <a:pt x="44647" y="1136435"/>
                    <a:pt x="29192" y="1130033"/>
                    <a:pt x="17797" y="1118638"/>
                  </a:cubicBezTo>
                  <a:cubicBezTo>
                    <a:pt x="6402" y="1107243"/>
                    <a:pt x="0" y="1091788"/>
                    <a:pt x="0" y="1075673"/>
                  </a:cubicBezTo>
                  <a:lnTo>
                    <a:pt x="0" y="60762"/>
                  </a:lnTo>
                  <a:cubicBezTo>
                    <a:pt x="0" y="44647"/>
                    <a:pt x="6402" y="29192"/>
                    <a:pt x="17797" y="17797"/>
                  </a:cubicBezTo>
                  <a:cubicBezTo>
                    <a:pt x="29192" y="6402"/>
                    <a:pt x="44647" y="0"/>
                    <a:pt x="60762" y="0"/>
                  </a:cubicBezTo>
                  <a:close/>
                </a:path>
              </a:pathLst>
            </a:custGeom>
            <a:solidFill>
              <a:srgbClr val="FFC000"/>
            </a:solidFill>
          </p:spPr>
          <p:txBody>
            <a:bodyPr/>
            <a:lstStyle/>
            <a:p>
              <a:endParaRPr lang="nl-NL"/>
            </a:p>
          </p:txBody>
        </p:sp>
        <p:sp>
          <p:nvSpPr>
            <p:cNvPr id="11" name="TextBox 11"/>
            <p:cNvSpPr txBox="1"/>
            <p:nvPr/>
          </p:nvSpPr>
          <p:spPr>
            <a:xfrm>
              <a:off x="0" y="-66675"/>
              <a:ext cx="1711436" cy="1203110"/>
            </a:xfrm>
            <a:prstGeom prst="rect">
              <a:avLst/>
            </a:prstGeom>
          </p:spPr>
          <p:txBody>
            <a:bodyPr lIns="50800" tIns="50800" rIns="50800" bIns="50800" rtlCol="0" anchor="ctr"/>
            <a:lstStyle/>
            <a:p>
              <a:pPr algn="ctr">
                <a:lnSpc>
                  <a:spcPts val="2659"/>
                </a:lnSpc>
              </a:pPr>
              <a:endParaRPr/>
            </a:p>
          </p:txBody>
        </p:sp>
      </p:grpSp>
      <p:grpSp>
        <p:nvGrpSpPr>
          <p:cNvPr id="12" name="Group 12"/>
          <p:cNvGrpSpPr/>
          <p:nvPr/>
        </p:nvGrpSpPr>
        <p:grpSpPr>
          <a:xfrm>
            <a:off x="12732290" y="5594696"/>
            <a:ext cx="5154578" cy="4314900"/>
            <a:chOff x="0" y="0"/>
            <a:chExt cx="1357584" cy="1136435"/>
          </a:xfrm>
        </p:grpSpPr>
        <p:sp>
          <p:nvSpPr>
            <p:cNvPr id="13" name="Freeform 13"/>
            <p:cNvSpPr/>
            <p:nvPr/>
          </p:nvSpPr>
          <p:spPr>
            <a:xfrm>
              <a:off x="0" y="0"/>
              <a:ext cx="1357584" cy="1136435"/>
            </a:xfrm>
            <a:custGeom>
              <a:avLst/>
              <a:gdLst/>
              <a:ahLst/>
              <a:cxnLst/>
              <a:rect l="l" t="t" r="r" b="b"/>
              <a:pathLst>
                <a:path w="1357584" h="1136435">
                  <a:moveTo>
                    <a:pt x="76599" y="0"/>
                  </a:moveTo>
                  <a:lnTo>
                    <a:pt x="1280985" y="0"/>
                  </a:lnTo>
                  <a:cubicBezTo>
                    <a:pt x="1323290" y="0"/>
                    <a:pt x="1357584" y="34295"/>
                    <a:pt x="1357584" y="76599"/>
                  </a:cubicBezTo>
                  <a:lnTo>
                    <a:pt x="1357584" y="1059835"/>
                  </a:lnTo>
                  <a:cubicBezTo>
                    <a:pt x="1357584" y="1080150"/>
                    <a:pt x="1349514" y="1099634"/>
                    <a:pt x="1335149" y="1113999"/>
                  </a:cubicBezTo>
                  <a:cubicBezTo>
                    <a:pt x="1320784" y="1128364"/>
                    <a:pt x="1301300" y="1136435"/>
                    <a:pt x="1280985" y="1136435"/>
                  </a:cubicBezTo>
                  <a:lnTo>
                    <a:pt x="76599" y="1136435"/>
                  </a:lnTo>
                  <a:cubicBezTo>
                    <a:pt x="34295" y="1136435"/>
                    <a:pt x="0" y="1102140"/>
                    <a:pt x="0" y="1059835"/>
                  </a:cubicBezTo>
                  <a:lnTo>
                    <a:pt x="0" y="76599"/>
                  </a:lnTo>
                  <a:cubicBezTo>
                    <a:pt x="0" y="34295"/>
                    <a:pt x="34295" y="0"/>
                    <a:pt x="76599" y="0"/>
                  </a:cubicBezTo>
                  <a:close/>
                </a:path>
              </a:pathLst>
            </a:custGeom>
            <a:solidFill>
              <a:srgbClr val="FFC000"/>
            </a:solidFill>
          </p:spPr>
          <p:txBody>
            <a:bodyPr/>
            <a:lstStyle/>
            <a:p>
              <a:endParaRPr lang="nl-NL"/>
            </a:p>
          </p:txBody>
        </p:sp>
        <p:sp>
          <p:nvSpPr>
            <p:cNvPr id="14" name="TextBox 14"/>
            <p:cNvSpPr txBox="1"/>
            <p:nvPr/>
          </p:nvSpPr>
          <p:spPr>
            <a:xfrm>
              <a:off x="0" y="-66675"/>
              <a:ext cx="1357584" cy="1203110"/>
            </a:xfrm>
            <a:prstGeom prst="rect">
              <a:avLst/>
            </a:prstGeom>
          </p:spPr>
          <p:txBody>
            <a:bodyPr lIns="50800" tIns="50800" rIns="50800" bIns="50800" rtlCol="0" anchor="ctr"/>
            <a:lstStyle/>
            <a:p>
              <a:pPr algn="ctr">
                <a:lnSpc>
                  <a:spcPts val="2659"/>
                </a:lnSpc>
              </a:pPr>
              <a:endParaRPr/>
            </a:p>
          </p:txBody>
        </p:sp>
      </p:grpSp>
      <p:sp>
        <p:nvSpPr>
          <p:cNvPr id="15" name="TextBox 15"/>
          <p:cNvSpPr txBox="1"/>
          <p:nvPr/>
        </p:nvSpPr>
        <p:spPr>
          <a:xfrm>
            <a:off x="469360" y="187008"/>
            <a:ext cx="14530752" cy="1332263"/>
          </a:xfrm>
          <a:prstGeom prst="rect">
            <a:avLst/>
          </a:prstGeom>
        </p:spPr>
        <p:txBody>
          <a:bodyPr lIns="0" tIns="0" rIns="0" bIns="0" rtlCol="0" anchor="t">
            <a:spAutoFit/>
          </a:bodyPr>
          <a:lstStyle/>
          <a:p>
            <a:pPr algn="l">
              <a:lnSpc>
                <a:spcPts val="9722"/>
              </a:lnSpc>
            </a:pPr>
            <a:r>
              <a:rPr lang="en-US" sz="8381" b="1">
                <a:solidFill>
                  <a:srgbClr val="FFC000"/>
                </a:solidFill>
                <a:latin typeface="Graphik Bold"/>
                <a:ea typeface="Graphik Bold"/>
                <a:cs typeface="Graphik Bold"/>
                <a:sym typeface="Graphik Bold"/>
              </a:rPr>
              <a:t>Content</a:t>
            </a:r>
            <a:r>
              <a:rPr lang="en-US" sz="8381" b="1">
                <a:solidFill>
                  <a:srgbClr val="FFFFFF"/>
                </a:solidFill>
                <a:latin typeface="Graphik Bold"/>
                <a:ea typeface="Graphik Bold"/>
                <a:cs typeface="Graphik Bold"/>
                <a:sym typeface="Graphik Bold"/>
              </a:rPr>
              <a:t> of the toolkit</a:t>
            </a:r>
          </a:p>
        </p:txBody>
      </p:sp>
      <p:sp>
        <p:nvSpPr>
          <p:cNvPr id="16" name="TextBox 16"/>
          <p:cNvSpPr txBox="1"/>
          <p:nvPr/>
        </p:nvSpPr>
        <p:spPr>
          <a:xfrm>
            <a:off x="469360" y="5512780"/>
            <a:ext cx="6309633" cy="5967349"/>
          </a:xfrm>
          <a:prstGeom prst="rect">
            <a:avLst/>
          </a:prstGeom>
        </p:spPr>
        <p:txBody>
          <a:bodyPr lIns="0" tIns="0" rIns="0" bIns="0" rtlCol="0" anchor="t">
            <a:spAutoFit/>
          </a:bodyPr>
          <a:lstStyle/>
          <a:p>
            <a:pPr algn="l">
              <a:lnSpc>
                <a:spcPts val="3625"/>
              </a:lnSpc>
            </a:pPr>
            <a:endParaRPr/>
          </a:p>
          <a:p>
            <a:pPr algn="l">
              <a:lnSpc>
                <a:spcPts val="3625"/>
              </a:lnSpc>
            </a:pPr>
            <a:r>
              <a:rPr lang="en-US" sz="2589" b="1">
                <a:solidFill>
                  <a:srgbClr val="000000"/>
                </a:solidFill>
                <a:latin typeface="Graphik Bold"/>
                <a:ea typeface="Graphik Bold"/>
                <a:cs typeface="Graphik Bold"/>
                <a:sym typeface="Graphik Bold"/>
              </a:rPr>
              <a:t>Package 1: Intensive HREDD training</a:t>
            </a:r>
          </a:p>
          <a:p>
            <a:pPr algn="just">
              <a:lnSpc>
                <a:spcPts val="3625"/>
              </a:lnSpc>
            </a:pPr>
            <a:r>
              <a:rPr lang="en-US" sz="2589">
                <a:solidFill>
                  <a:srgbClr val="000000"/>
                </a:solidFill>
                <a:latin typeface="Graphik"/>
                <a:ea typeface="Graphik"/>
                <a:cs typeface="Graphik"/>
                <a:sym typeface="Graphik"/>
              </a:rPr>
              <a:t>1.1 Instructions</a:t>
            </a:r>
          </a:p>
          <a:p>
            <a:pPr algn="just">
              <a:lnSpc>
                <a:spcPts val="3625"/>
              </a:lnSpc>
            </a:pPr>
            <a:r>
              <a:rPr lang="en-US" sz="2589">
                <a:solidFill>
                  <a:srgbClr val="000000"/>
                </a:solidFill>
                <a:latin typeface="Graphik"/>
                <a:ea typeface="Graphik"/>
                <a:cs typeface="Graphik"/>
                <a:sym typeface="Graphik"/>
              </a:rPr>
              <a:t>1.2 Training material</a:t>
            </a:r>
          </a:p>
          <a:p>
            <a:pPr algn="just">
              <a:lnSpc>
                <a:spcPts val="3625"/>
              </a:lnSpc>
            </a:pPr>
            <a:r>
              <a:rPr lang="en-US" sz="2589">
                <a:solidFill>
                  <a:srgbClr val="000000"/>
                </a:solidFill>
                <a:latin typeface="Graphik"/>
                <a:ea typeface="Graphik"/>
                <a:cs typeface="Graphik"/>
                <a:sym typeface="Graphik"/>
              </a:rPr>
              <a:t>1.3 Optional handout material</a:t>
            </a:r>
          </a:p>
          <a:p>
            <a:pPr algn="just">
              <a:lnSpc>
                <a:spcPts val="3625"/>
              </a:lnSpc>
            </a:pPr>
            <a:r>
              <a:rPr lang="en-US" sz="2589">
                <a:solidFill>
                  <a:srgbClr val="000000"/>
                </a:solidFill>
                <a:latin typeface="Graphik"/>
                <a:ea typeface="Graphik"/>
                <a:cs typeface="Graphik"/>
                <a:sym typeface="Graphik"/>
              </a:rPr>
              <a:t>1.4 Cambodian case example</a:t>
            </a:r>
          </a:p>
          <a:p>
            <a:pPr algn="just">
              <a:lnSpc>
                <a:spcPts val="3625"/>
              </a:lnSpc>
            </a:pPr>
            <a:r>
              <a:rPr lang="en-US" sz="2589">
                <a:solidFill>
                  <a:srgbClr val="000000"/>
                </a:solidFill>
                <a:latin typeface="Graphik"/>
                <a:ea typeface="Graphik"/>
                <a:cs typeface="Graphik"/>
                <a:sym typeface="Graphik"/>
              </a:rPr>
              <a:t>1.5 Good practice example</a:t>
            </a:r>
          </a:p>
          <a:p>
            <a:pPr algn="just">
              <a:lnSpc>
                <a:spcPts val="3625"/>
              </a:lnSpc>
            </a:pPr>
            <a:r>
              <a:rPr lang="en-US" sz="2589">
                <a:solidFill>
                  <a:srgbClr val="000000"/>
                </a:solidFill>
                <a:latin typeface="Graphik"/>
                <a:ea typeface="Graphik"/>
                <a:cs typeface="Graphik"/>
                <a:sym typeface="Graphik"/>
              </a:rPr>
              <a:t>1.6 Action plan template</a:t>
            </a: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p:txBody>
      </p:sp>
      <p:sp>
        <p:nvSpPr>
          <p:cNvPr id="17" name="TextBox 17"/>
          <p:cNvSpPr txBox="1"/>
          <p:nvPr/>
        </p:nvSpPr>
        <p:spPr>
          <a:xfrm>
            <a:off x="12932315" y="5508971"/>
            <a:ext cx="5057346" cy="5513959"/>
          </a:xfrm>
          <a:prstGeom prst="rect">
            <a:avLst/>
          </a:prstGeom>
        </p:spPr>
        <p:txBody>
          <a:bodyPr lIns="0" tIns="0" rIns="0" bIns="0" rtlCol="0" anchor="t">
            <a:spAutoFit/>
          </a:bodyPr>
          <a:lstStyle/>
          <a:p>
            <a:pPr algn="l">
              <a:lnSpc>
                <a:spcPts val="3625"/>
              </a:lnSpc>
            </a:pPr>
            <a:endParaRPr/>
          </a:p>
          <a:p>
            <a:pPr algn="l">
              <a:lnSpc>
                <a:spcPts val="3625"/>
              </a:lnSpc>
            </a:pPr>
            <a:r>
              <a:rPr lang="en-US" sz="2589" b="1">
                <a:solidFill>
                  <a:srgbClr val="000000"/>
                </a:solidFill>
                <a:latin typeface="Graphik Bold"/>
                <a:ea typeface="Graphik Bold"/>
                <a:cs typeface="Graphik Bold"/>
                <a:sym typeface="Graphik Bold"/>
              </a:rPr>
              <a:t>Package 3: Local level workshop</a:t>
            </a:r>
          </a:p>
          <a:p>
            <a:pPr algn="l">
              <a:lnSpc>
                <a:spcPts val="3625"/>
              </a:lnSpc>
            </a:pPr>
            <a:r>
              <a:rPr lang="en-US" sz="2589">
                <a:solidFill>
                  <a:srgbClr val="000000"/>
                </a:solidFill>
                <a:latin typeface="Graphik"/>
                <a:ea typeface="Graphik"/>
                <a:cs typeface="Graphik"/>
                <a:sym typeface="Graphik"/>
              </a:rPr>
              <a:t>3.1 Instructions</a:t>
            </a:r>
          </a:p>
          <a:p>
            <a:pPr algn="l">
              <a:lnSpc>
                <a:spcPts val="3625"/>
              </a:lnSpc>
            </a:pPr>
            <a:r>
              <a:rPr lang="en-US" sz="2589">
                <a:solidFill>
                  <a:srgbClr val="000000"/>
                </a:solidFill>
                <a:latin typeface="Graphik"/>
                <a:ea typeface="Graphik"/>
                <a:cs typeface="Graphik"/>
                <a:sym typeface="Graphik"/>
              </a:rPr>
              <a:t>3.2 Training material</a:t>
            </a:r>
          </a:p>
          <a:p>
            <a:pPr algn="l">
              <a:lnSpc>
                <a:spcPts val="3625"/>
              </a:lnSpc>
            </a:pPr>
            <a:r>
              <a:rPr lang="en-US" sz="2589">
                <a:solidFill>
                  <a:srgbClr val="000000"/>
                </a:solidFill>
                <a:latin typeface="Graphik"/>
                <a:ea typeface="Graphik"/>
                <a:cs typeface="Graphik"/>
                <a:sym typeface="Graphik"/>
              </a:rPr>
              <a:t>3.3 Optional handout material</a:t>
            </a:r>
          </a:p>
          <a:p>
            <a:pPr algn="l">
              <a:lnSpc>
                <a:spcPts val="3625"/>
              </a:lnSpc>
            </a:pPr>
            <a:r>
              <a:rPr lang="en-US" sz="2589">
                <a:solidFill>
                  <a:srgbClr val="000000"/>
                </a:solidFill>
                <a:latin typeface="Graphik"/>
                <a:ea typeface="Graphik"/>
                <a:cs typeface="Graphik"/>
                <a:sym typeface="Graphik"/>
              </a:rPr>
              <a:t>3.4 Cambodian case example</a:t>
            </a:r>
          </a:p>
          <a:p>
            <a:pPr algn="l">
              <a:lnSpc>
                <a:spcPts val="3625"/>
              </a:lnSpc>
            </a:pPr>
            <a:r>
              <a:rPr lang="en-US" sz="2589">
                <a:solidFill>
                  <a:srgbClr val="000000"/>
                </a:solidFill>
                <a:latin typeface="Graphik"/>
                <a:ea typeface="Graphik"/>
                <a:cs typeface="Graphik"/>
                <a:sym typeface="Graphik"/>
              </a:rPr>
              <a:t>3.5 Action plan template</a:t>
            </a: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a:p>
            <a:pPr algn="l">
              <a:lnSpc>
                <a:spcPts val="3625"/>
              </a:lnSpc>
            </a:pPr>
            <a:endParaRPr lang="en-US" sz="2589">
              <a:solidFill>
                <a:srgbClr val="000000"/>
              </a:solidFill>
              <a:latin typeface="Graphik"/>
              <a:ea typeface="Graphik"/>
              <a:cs typeface="Graphik"/>
              <a:sym typeface="Graphik"/>
            </a:endParaRPr>
          </a:p>
        </p:txBody>
      </p:sp>
      <p:sp>
        <p:nvSpPr>
          <p:cNvPr id="18" name="TextBox 18"/>
          <p:cNvSpPr txBox="1"/>
          <p:nvPr/>
        </p:nvSpPr>
        <p:spPr>
          <a:xfrm>
            <a:off x="486443" y="1675352"/>
            <a:ext cx="17503219" cy="3677539"/>
          </a:xfrm>
          <a:prstGeom prst="rect">
            <a:avLst/>
          </a:prstGeom>
        </p:spPr>
        <p:txBody>
          <a:bodyPr lIns="0" tIns="0" rIns="0" bIns="0" rtlCol="0" anchor="t">
            <a:spAutoFit/>
          </a:bodyPr>
          <a:lstStyle/>
          <a:p>
            <a:pPr algn="l">
              <a:lnSpc>
                <a:spcPts val="3625"/>
              </a:lnSpc>
            </a:pPr>
            <a:r>
              <a:rPr lang="en-US" sz="2589">
                <a:solidFill>
                  <a:srgbClr val="000000"/>
                </a:solidFill>
                <a:latin typeface="Graphik"/>
                <a:ea typeface="Graphik"/>
                <a:cs typeface="Graphik"/>
                <a:sym typeface="Graphik"/>
              </a:rPr>
              <a:t>The HREDD Training Toolkit for Trade Unions is split up into three different training packages to suit different training needs. This difference in training materials acknowledges the different extent to which each level of the trade unions will be involved within HREDD processes: while some trade union leaders would benefit from an in-depth and comprehensive insight into HREDD and all of the roles the trade union can play in this, other trade union members might only want to be aware of those parts of HREDD that link to their daily work.</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a:solidFill>
                  <a:srgbClr val="000000"/>
                </a:solidFill>
                <a:latin typeface="Graphik"/>
                <a:ea typeface="Graphik"/>
                <a:cs typeface="Graphik"/>
                <a:sym typeface="Graphik"/>
              </a:rPr>
              <a:t>To understand which training package is most suitable and useful for you or your organization, the main objectives, target audience, and other training details are outlined in the following pages.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9114"/>
            <a:ext cx="17923511" cy="8480621"/>
            <a:chOff x="0" y="0"/>
            <a:chExt cx="5172175" cy="2447247"/>
          </a:xfrm>
        </p:grpSpPr>
        <p:sp>
          <p:nvSpPr>
            <p:cNvPr id="3" name="Freeform 3"/>
            <p:cNvSpPr/>
            <p:nvPr/>
          </p:nvSpPr>
          <p:spPr>
            <a:xfrm>
              <a:off x="0" y="0"/>
              <a:ext cx="5172175" cy="2447247"/>
            </a:xfrm>
            <a:custGeom>
              <a:avLst/>
              <a:gdLst/>
              <a:ahLst/>
              <a:cxnLst/>
              <a:rect l="l" t="t" r="r" b="b"/>
              <a:pathLst>
                <a:path w="5172175" h="2447247">
                  <a:moveTo>
                    <a:pt x="22029" y="0"/>
                  </a:moveTo>
                  <a:lnTo>
                    <a:pt x="5150146" y="0"/>
                  </a:lnTo>
                  <a:cubicBezTo>
                    <a:pt x="5155988" y="0"/>
                    <a:pt x="5161591" y="2321"/>
                    <a:pt x="5165722" y="6452"/>
                  </a:cubicBezTo>
                  <a:cubicBezTo>
                    <a:pt x="5169854" y="10583"/>
                    <a:pt x="5172175" y="16187"/>
                    <a:pt x="5172175" y="22029"/>
                  </a:cubicBezTo>
                  <a:lnTo>
                    <a:pt x="5172175" y="2425218"/>
                  </a:lnTo>
                  <a:cubicBezTo>
                    <a:pt x="5172175" y="2437384"/>
                    <a:pt x="5162312" y="2447247"/>
                    <a:pt x="5150146" y="2447247"/>
                  </a:cubicBezTo>
                  <a:lnTo>
                    <a:pt x="22029" y="2447247"/>
                  </a:lnTo>
                  <a:cubicBezTo>
                    <a:pt x="9863" y="2447247"/>
                    <a:pt x="0" y="2437384"/>
                    <a:pt x="0" y="2425218"/>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513922"/>
            </a:xfrm>
            <a:prstGeom prst="rect">
              <a:avLst/>
            </a:prstGeom>
          </p:spPr>
          <p:txBody>
            <a:bodyPr lIns="50800" tIns="50800" rIns="50800" bIns="50800" rtlCol="0" anchor="ctr"/>
            <a:lstStyle/>
            <a:p>
              <a:pPr marL="410209" lvl="1" indent="-205105" algn="ctr">
                <a:lnSpc>
                  <a:spcPts val="2659"/>
                </a:lnSpc>
                <a:buFont typeface="Arial"/>
                <a:buChar char="•"/>
              </a:pPr>
              <a:endParaRPr/>
            </a:p>
          </p:txBody>
        </p:sp>
      </p:grpSp>
      <p:sp>
        <p:nvSpPr>
          <p:cNvPr id="5" name="TextBox 5"/>
          <p:cNvSpPr txBox="1"/>
          <p:nvPr/>
        </p:nvSpPr>
        <p:spPr>
          <a:xfrm>
            <a:off x="-370748" y="376474"/>
            <a:ext cx="18476504" cy="1247301"/>
          </a:xfrm>
          <a:prstGeom prst="rect">
            <a:avLst/>
          </a:prstGeom>
        </p:spPr>
        <p:txBody>
          <a:bodyPr lIns="0" tIns="0" rIns="0" bIns="0" rtlCol="0" anchor="t">
            <a:spAutoFit/>
          </a:bodyPr>
          <a:lstStyle/>
          <a:p>
            <a:pPr algn="ctr">
              <a:lnSpc>
                <a:spcPts val="9026"/>
              </a:lnSpc>
            </a:pPr>
            <a:r>
              <a:rPr lang="en-US" sz="7781" b="1">
                <a:solidFill>
                  <a:srgbClr val="FFC000"/>
                </a:solidFill>
                <a:latin typeface="Graphik Bold"/>
                <a:ea typeface="Graphik Bold"/>
                <a:cs typeface="Graphik Bold"/>
                <a:sym typeface="Graphik Bold"/>
              </a:rPr>
              <a:t>Intensive HREDD Training Package</a:t>
            </a:r>
          </a:p>
        </p:txBody>
      </p:sp>
      <p:sp>
        <p:nvSpPr>
          <p:cNvPr id="6" name="TextBox 6"/>
          <p:cNvSpPr txBox="1"/>
          <p:nvPr/>
        </p:nvSpPr>
        <p:spPr>
          <a:xfrm>
            <a:off x="328160" y="1770799"/>
            <a:ext cx="17522096" cy="8983472"/>
          </a:xfrm>
          <a:prstGeom prst="rect">
            <a:avLst/>
          </a:prstGeom>
        </p:spPr>
        <p:txBody>
          <a:bodyPr lIns="0" tIns="0" rIns="0" bIns="0" rtlCol="0" anchor="t">
            <a:spAutoFit/>
          </a:bodyPr>
          <a:lstStyle/>
          <a:p>
            <a:pPr algn="l">
              <a:lnSpc>
                <a:spcPts val="3625"/>
              </a:lnSpc>
            </a:pPr>
            <a:r>
              <a:rPr lang="en-US" sz="2589" b="1">
                <a:solidFill>
                  <a:srgbClr val="000000"/>
                </a:solidFill>
                <a:latin typeface="Graphik Bold"/>
                <a:ea typeface="Graphik Bold"/>
                <a:cs typeface="Graphik Bold"/>
                <a:sym typeface="Graphik Bold"/>
              </a:rPr>
              <a:t>Main objectives </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give trade unions an in-depth understanding of HREDD (in line with OECD Guidelines for multinational enterprises and the UNGPs)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give trade unions an in-depth understanding of the role trade unions in production countries can play in HREDD</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prepare trade unions on how to take an active role as a trade union in HREDD processes, including identifying human rights risks and environmental risks, helping develop strategies to mitigate these risks, helping monitor implementation of the risk mitigation plans, and supporting the effective use of grievance mechanisms</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Who is it for?</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Trade union leaders/members who will be taking an active role within their union on supporting HREDD implementation and who will preferably be responsible for disseminating the knowledge of HREDD within their union to other members as well.</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Other details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Training is designed for 10-25 people</a:t>
            </a:r>
          </a:p>
          <a:p>
            <a:pPr marL="559180" lvl="1" indent="-279590" algn="l">
              <a:lnSpc>
                <a:spcPts val="3625"/>
              </a:lnSpc>
              <a:buFont typeface="Arial"/>
              <a:buChar char="•"/>
            </a:pPr>
            <a:r>
              <a:rPr lang="en-US" sz="2589">
                <a:solidFill>
                  <a:srgbClr val="000000"/>
                </a:solidFill>
                <a:latin typeface="Graphik"/>
                <a:ea typeface="Graphik"/>
                <a:cs typeface="Graphik"/>
                <a:sym typeface="Graphik"/>
              </a:rPr>
              <a:t>Availability of the entire group for 2,5 days (or equivalent of 2,5 hours per module) is needed</a:t>
            </a:r>
          </a:p>
          <a:p>
            <a:pPr algn="ctr">
              <a:lnSpc>
                <a:spcPts val="5880"/>
              </a:lnSpc>
            </a:pPr>
            <a:endParaRPr lang="en-US" sz="2589">
              <a:solidFill>
                <a:srgbClr val="000000"/>
              </a:solidFill>
              <a:latin typeface="Graphik"/>
              <a:ea typeface="Graphik"/>
              <a:cs typeface="Graphik"/>
              <a:sym typeface="Graphik"/>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9114"/>
            <a:ext cx="17923511" cy="8480621"/>
            <a:chOff x="0" y="0"/>
            <a:chExt cx="5172175" cy="2447247"/>
          </a:xfrm>
        </p:grpSpPr>
        <p:sp>
          <p:nvSpPr>
            <p:cNvPr id="3" name="Freeform 3"/>
            <p:cNvSpPr/>
            <p:nvPr/>
          </p:nvSpPr>
          <p:spPr>
            <a:xfrm>
              <a:off x="0" y="0"/>
              <a:ext cx="5172175" cy="2447247"/>
            </a:xfrm>
            <a:custGeom>
              <a:avLst/>
              <a:gdLst/>
              <a:ahLst/>
              <a:cxnLst/>
              <a:rect l="l" t="t" r="r" b="b"/>
              <a:pathLst>
                <a:path w="5172175" h="2447247">
                  <a:moveTo>
                    <a:pt x="22029" y="0"/>
                  </a:moveTo>
                  <a:lnTo>
                    <a:pt x="5150146" y="0"/>
                  </a:lnTo>
                  <a:cubicBezTo>
                    <a:pt x="5155988" y="0"/>
                    <a:pt x="5161591" y="2321"/>
                    <a:pt x="5165722" y="6452"/>
                  </a:cubicBezTo>
                  <a:cubicBezTo>
                    <a:pt x="5169854" y="10583"/>
                    <a:pt x="5172175" y="16187"/>
                    <a:pt x="5172175" y="22029"/>
                  </a:cubicBezTo>
                  <a:lnTo>
                    <a:pt x="5172175" y="2425218"/>
                  </a:lnTo>
                  <a:cubicBezTo>
                    <a:pt x="5172175" y="2437384"/>
                    <a:pt x="5162312" y="2447247"/>
                    <a:pt x="5150146" y="2447247"/>
                  </a:cubicBezTo>
                  <a:lnTo>
                    <a:pt x="22029" y="2447247"/>
                  </a:lnTo>
                  <a:cubicBezTo>
                    <a:pt x="9863" y="2447247"/>
                    <a:pt x="0" y="2437384"/>
                    <a:pt x="0" y="2425218"/>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513922"/>
            </a:xfrm>
            <a:prstGeom prst="rect">
              <a:avLst/>
            </a:prstGeom>
          </p:spPr>
          <p:txBody>
            <a:bodyPr lIns="50800" tIns="50800" rIns="50800" bIns="50800" rtlCol="0" anchor="ctr"/>
            <a:lstStyle/>
            <a:p>
              <a:pPr marL="410209" lvl="1" indent="-205105" algn="ctr">
                <a:lnSpc>
                  <a:spcPts val="2659"/>
                </a:lnSpc>
                <a:buFont typeface="Arial"/>
                <a:buChar char="•"/>
              </a:pPr>
              <a:endParaRPr/>
            </a:p>
          </p:txBody>
        </p:sp>
      </p:grpSp>
      <p:sp>
        <p:nvSpPr>
          <p:cNvPr id="5" name="TextBox 5"/>
          <p:cNvSpPr txBox="1"/>
          <p:nvPr/>
        </p:nvSpPr>
        <p:spPr>
          <a:xfrm>
            <a:off x="-928653" y="376474"/>
            <a:ext cx="18476504" cy="1247301"/>
          </a:xfrm>
          <a:prstGeom prst="rect">
            <a:avLst/>
          </a:prstGeom>
        </p:spPr>
        <p:txBody>
          <a:bodyPr lIns="0" tIns="0" rIns="0" bIns="0" rtlCol="0" anchor="t">
            <a:spAutoFit/>
          </a:bodyPr>
          <a:lstStyle/>
          <a:p>
            <a:pPr algn="ctr">
              <a:lnSpc>
                <a:spcPts val="9026"/>
              </a:lnSpc>
            </a:pPr>
            <a:r>
              <a:rPr lang="en-US" sz="7781" b="1">
                <a:solidFill>
                  <a:srgbClr val="FFC000"/>
                </a:solidFill>
                <a:latin typeface="Graphik Bold"/>
                <a:ea typeface="Graphik Bold"/>
                <a:cs typeface="Graphik Bold"/>
                <a:sym typeface="Graphik Bold"/>
              </a:rPr>
              <a:t>National Level Training Package</a:t>
            </a:r>
          </a:p>
        </p:txBody>
      </p:sp>
      <p:sp>
        <p:nvSpPr>
          <p:cNvPr id="6" name="TextBox 6"/>
          <p:cNvSpPr txBox="1"/>
          <p:nvPr/>
        </p:nvSpPr>
        <p:spPr>
          <a:xfrm>
            <a:off x="328160" y="1770799"/>
            <a:ext cx="17522096" cy="7611872"/>
          </a:xfrm>
          <a:prstGeom prst="rect">
            <a:avLst/>
          </a:prstGeom>
        </p:spPr>
        <p:txBody>
          <a:bodyPr lIns="0" tIns="0" rIns="0" bIns="0" rtlCol="0" anchor="t">
            <a:spAutoFit/>
          </a:bodyPr>
          <a:lstStyle/>
          <a:p>
            <a:pPr algn="l">
              <a:lnSpc>
                <a:spcPts val="3625"/>
              </a:lnSpc>
            </a:pPr>
            <a:r>
              <a:rPr lang="en-US" sz="2589" b="1">
                <a:solidFill>
                  <a:srgbClr val="000000"/>
                </a:solidFill>
                <a:latin typeface="Graphik Bold"/>
                <a:ea typeface="Graphik Bold"/>
                <a:cs typeface="Graphik Bold"/>
                <a:sym typeface="Graphik Bold"/>
              </a:rPr>
              <a:t>Main objectives </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give trade union leaders a basic understanding of HREDD (in line with OECD Guidelines for multinational enterprises and the UNGPs)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give trade union leaders a basic understanding of the legislative developments around HREDD</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give trade union leaders a basic understanding of how HREDD can offer opportunities for trade union work </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Who is it for?</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Trade union leaders from confederations or federations at national level who will support HREDD implementation at a higher level by, for example, engaging in meaningful stakeholder dialogue</a:t>
            </a:r>
          </a:p>
          <a:p>
            <a:pPr marL="559180" lvl="1" indent="-279590" algn="l">
              <a:lnSpc>
                <a:spcPts val="3625"/>
              </a:lnSpc>
              <a:buFont typeface="Arial"/>
              <a:buChar char="•"/>
            </a:pPr>
            <a:r>
              <a:rPr lang="en-US" sz="2589">
                <a:solidFill>
                  <a:srgbClr val="000000"/>
                </a:solidFill>
                <a:latin typeface="Graphik"/>
                <a:ea typeface="Graphik"/>
                <a:cs typeface="Graphik"/>
                <a:sym typeface="Graphik"/>
              </a:rPr>
              <a:t>The workshop would also be suitable for a tripartite setting including other stakeholders such as employers/business associations, government actors and/or brand representatives</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Other details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Training is designed for 10-25 people</a:t>
            </a:r>
          </a:p>
          <a:p>
            <a:pPr marL="559180" lvl="1" indent="-279590" algn="l">
              <a:lnSpc>
                <a:spcPts val="3625"/>
              </a:lnSpc>
              <a:buFont typeface="Arial"/>
              <a:buChar char="•"/>
            </a:pPr>
            <a:r>
              <a:rPr lang="en-US" sz="2589">
                <a:solidFill>
                  <a:srgbClr val="000000"/>
                </a:solidFill>
                <a:latin typeface="Graphik"/>
                <a:ea typeface="Graphik"/>
                <a:cs typeface="Graphik"/>
                <a:sym typeface="Graphik"/>
              </a:rPr>
              <a:t>Availability of the entire group for a minimum of 3,5 hours is needed</a:t>
            </a:r>
          </a:p>
          <a:p>
            <a:pPr algn="ctr">
              <a:lnSpc>
                <a:spcPts val="5880"/>
              </a:lnSpc>
            </a:pPr>
            <a:endParaRPr lang="en-US" sz="2589">
              <a:solidFill>
                <a:srgbClr val="000000"/>
              </a:solidFill>
              <a:latin typeface="Graphik"/>
              <a:ea typeface="Graphik"/>
              <a:cs typeface="Graphik"/>
              <a:sym typeface="Graphik"/>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683282"/>
        </a:solidFill>
        <a:effectLst/>
      </p:bgPr>
    </p:bg>
    <p:spTree>
      <p:nvGrpSpPr>
        <p:cNvPr id="1" name=""/>
        <p:cNvGrpSpPr/>
        <p:nvPr/>
      </p:nvGrpSpPr>
      <p:grpSpPr>
        <a:xfrm>
          <a:off x="0" y="0"/>
          <a:ext cx="0" cy="0"/>
          <a:chOff x="0" y="0"/>
          <a:chExt cx="0" cy="0"/>
        </a:xfrm>
      </p:grpSpPr>
      <p:grpSp>
        <p:nvGrpSpPr>
          <p:cNvPr id="2" name="Group 2"/>
          <p:cNvGrpSpPr/>
          <p:nvPr/>
        </p:nvGrpSpPr>
        <p:grpSpPr>
          <a:xfrm>
            <a:off x="182245" y="1669114"/>
            <a:ext cx="17923511" cy="8480621"/>
            <a:chOff x="0" y="0"/>
            <a:chExt cx="5172175" cy="2447247"/>
          </a:xfrm>
        </p:grpSpPr>
        <p:sp>
          <p:nvSpPr>
            <p:cNvPr id="3" name="Freeform 3"/>
            <p:cNvSpPr/>
            <p:nvPr/>
          </p:nvSpPr>
          <p:spPr>
            <a:xfrm>
              <a:off x="0" y="0"/>
              <a:ext cx="5172175" cy="2447247"/>
            </a:xfrm>
            <a:custGeom>
              <a:avLst/>
              <a:gdLst/>
              <a:ahLst/>
              <a:cxnLst/>
              <a:rect l="l" t="t" r="r" b="b"/>
              <a:pathLst>
                <a:path w="5172175" h="2447247">
                  <a:moveTo>
                    <a:pt x="22029" y="0"/>
                  </a:moveTo>
                  <a:lnTo>
                    <a:pt x="5150146" y="0"/>
                  </a:lnTo>
                  <a:cubicBezTo>
                    <a:pt x="5155988" y="0"/>
                    <a:pt x="5161591" y="2321"/>
                    <a:pt x="5165722" y="6452"/>
                  </a:cubicBezTo>
                  <a:cubicBezTo>
                    <a:pt x="5169854" y="10583"/>
                    <a:pt x="5172175" y="16187"/>
                    <a:pt x="5172175" y="22029"/>
                  </a:cubicBezTo>
                  <a:lnTo>
                    <a:pt x="5172175" y="2425218"/>
                  </a:lnTo>
                  <a:cubicBezTo>
                    <a:pt x="5172175" y="2437384"/>
                    <a:pt x="5162312" y="2447247"/>
                    <a:pt x="5150146" y="2447247"/>
                  </a:cubicBezTo>
                  <a:lnTo>
                    <a:pt x="22029" y="2447247"/>
                  </a:lnTo>
                  <a:cubicBezTo>
                    <a:pt x="9863" y="2447247"/>
                    <a:pt x="0" y="2437384"/>
                    <a:pt x="0" y="2425218"/>
                  </a:cubicBezTo>
                  <a:lnTo>
                    <a:pt x="0" y="22029"/>
                  </a:lnTo>
                  <a:cubicBezTo>
                    <a:pt x="0" y="9863"/>
                    <a:pt x="9863" y="0"/>
                    <a:pt x="22029" y="0"/>
                  </a:cubicBezTo>
                  <a:close/>
                </a:path>
              </a:pathLst>
            </a:custGeom>
            <a:solidFill>
              <a:srgbClr val="F7F7F7"/>
            </a:solidFill>
          </p:spPr>
          <p:txBody>
            <a:bodyPr/>
            <a:lstStyle/>
            <a:p>
              <a:endParaRPr lang="nl-NL"/>
            </a:p>
          </p:txBody>
        </p:sp>
        <p:sp>
          <p:nvSpPr>
            <p:cNvPr id="4" name="TextBox 4"/>
            <p:cNvSpPr txBox="1"/>
            <p:nvPr/>
          </p:nvSpPr>
          <p:spPr>
            <a:xfrm>
              <a:off x="0" y="-66675"/>
              <a:ext cx="5172175" cy="2513922"/>
            </a:xfrm>
            <a:prstGeom prst="rect">
              <a:avLst/>
            </a:prstGeom>
          </p:spPr>
          <p:txBody>
            <a:bodyPr lIns="50800" tIns="50800" rIns="50800" bIns="50800" rtlCol="0" anchor="ctr"/>
            <a:lstStyle/>
            <a:p>
              <a:pPr marL="410209" lvl="1" indent="-205105" algn="ctr">
                <a:lnSpc>
                  <a:spcPts val="2659"/>
                </a:lnSpc>
                <a:buFont typeface="Arial"/>
                <a:buChar char="•"/>
              </a:pPr>
              <a:endParaRPr/>
            </a:p>
          </p:txBody>
        </p:sp>
      </p:grpSp>
      <p:sp>
        <p:nvSpPr>
          <p:cNvPr id="5" name="TextBox 5"/>
          <p:cNvSpPr txBox="1"/>
          <p:nvPr/>
        </p:nvSpPr>
        <p:spPr>
          <a:xfrm>
            <a:off x="-1808826" y="376474"/>
            <a:ext cx="18476504" cy="1247301"/>
          </a:xfrm>
          <a:prstGeom prst="rect">
            <a:avLst/>
          </a:prstGeom>
        </p:spPr>
        <p:txBody>
          <a:bodyPr lIns="0" tIns="0" rIns="0" bIns="0" rtlCol="0" anchor="t">
            <a:spAutoFit/>
          </a:bodyPr>
          <a:lstStyle/>
          <a:p>
            <a:pPr algn="ctr">
              <a:lnSpc>
                <a:spcPts val="9026"/>
              </a:lnSpc>
            </a:pPr>
            <a:r>
              <a:rPr lang="en-US" sz="7781" b="1">
                <a:solidFill>
                  <a:srgbClr val="FFC000"/>
                </a:solidFill>
                <a:latin typeface="Graphik Bold"/>
                <a:ea typeface="Graphik Bold"/>
                <a:cs typeface="Graphik Bold"/>
                <a:sym typeface="Graphik Bold"/>
              </a:rPr>
              <a:t>Local Level Training Package</a:t>
            </a:r>
          </a:p>
        </p:txBody>
      </p:sp>
      <p:sp>
        <p:nvSpPr>
          <p:cNvPr id="6" name="TextBox 6"/>
          <p:cNvSpPr txBox="1"/>
          <p:nvPr/>
        </p:nvSpPr>
        <p:spPr>
          <a:xfrm>
            <a:off x="328160" y="1770799"/>
            <a:ext cx="17522096" cy="7154672"/>
          </a:xfrm>
          <a:prstGeom prst="rect">
            <a:avLst/>
          </a:prstGeom>
        </p:spPr>
        <p:txBody>
          <a:bodyPr lIns="0" tIns="0" rIns="0" bIns="0" rtlCol="0" anchor="t">
            <a:spAutoFit/>
          </a:bodyPr>
          <a:lstStyle/>
          <a:p>
            <a:pPr algn="l">
              <a:lnSpc>
                <a:spcPts val="3625"/>
              </a:lnSpc>
            </a:pPr>
            <a:r>
              <a:rPr lang="en-US" sz="2589" b="1">
                <a:solidFill>
                  <a:srgbClr val="000000"/>
                </a:solidFill>
                <a:latin typeface="Graphik Bold"/>
                <a:ea typeface="Graphik Bold"/>
                <a:cs typeface="Graphik Bold"/>
                <a:sym typeface="Graphik Bold"/>
              </a:rPr>
              <a:t>Main objectives </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prepare local trade unions to participate meaningfully in the HREDD process as a way to secure decent working conditions and a living wage for workers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To be able to use and share this knowledge with union members/non-union members/workers when engaging with them on workers issues</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Who is it for?</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Trade union leaders/members at factories (that export to the EU) who will support HREDD implementation at the local level by, for example, giving input on workplace issues or monitoring the implementation of HREDD policies at the workfloor  </a:t>
            </a:r>
          </a:p>
          <a:p>
            <a:pPr algn="l">
              <a:lnSpc>
                <a:spcPts val="3625"/>
              </a:lnSpc>
            </a:pPr>
            <a:endParaRPr lang="en-US" sz="2589">
              <a:solidFill>
                <a:srgbClr val="000000"/>
              </a:solidFill>
              <a:latin typeface="Graphik"/>
              <a:ea typeface="Graphik"/>
              <a:cs typeface="Graphik"/>
              <a:sym typeface="Graphik"/>
            </a:endParaRPr>
          </a:p>
          <a:p>
            <a:pPr algn="l">
              <a:lnSpc>
                <a:spcPts val="3625"/>
              </a:lnSpc>
            </a:pPr>
            <a:r>
              <a:rPr lang="en-US" sz="2589" b="1">
                <a:solidFill>
                  <a:srgbClr val="000000"/>
                </a:solidFill>
                <a:latin typeface="Graphik Bold"/>
                <a:ea typeface="Graphik Bold"/>
                <a:cs typeface="Graphik Bold"/>
                <a:sym typeface="Graphik Bold"/>
              </a:rPr>
              <a:t>Other details</a:t>
            </a:r>
          </a:p>
          <a:p>
            <a:pPr marL="559180" lvl="1" indent="-279590" algn="l">
              <a:lnSpc>
                <a:spcPts val="3625"/>
              </a:lnSpc>
              <a:buFont typeface="Arial"/>
              <a:buChar char="•"/>
            </a:pPr>
            <a:r>
              <a:rPr lang="en-US" sz="2589">
                <a:solidFill>
                  <a:srgbClr val="000000"/>
                </a:solidFill>
                <a:latin typeface="Graphik"/>
                <a:ea typeface="Graphik"/>
                <a:cs typeface="Graphik"/>
                <a:sym typeface="Graphik"/>
              </a:rPr>
              <a:t>Training is designed for 10-25 people</a:t>
            </a:r>
          </a:p>
          <a:p>
            <a:pPr marL="559180" lvl="1" indent="-279590" algn="l">
              <a:lnSpc>
                <a:spcPts val="3625"/>
              </a:lnSpc>
              <a:buFont typeface="Arial"/>
              <a:buChar char="•"/>
            </a:pPr>
            <a:r>
              <a:rPr lang="en-US" sz="2589">
                <a:solidFill>
                  <a:srgbClr val="000000"/>
                </a:solidFill>
                <a:latin typeface="Graphik"/>
                <a:ea typeface="Graphik"/>
                <a:cs typeface="Graphik"/>
                <a:sym typeface="Graphik"/>
              </a:rPr>
              <a:t>Availability of the entire group for a minimum of 4 hours is needed</a:t>
            </a:r>
          </a:p>
          <a:p>
            <a:pPr algn="ctr">
              <a:lnSpc>
                <a:spcPts val="5880"/>
              </a:lnSpc>
            </a:pPr>
            <a:endParaRPr lang="en-US" sz="2589">
              <a:solidFill>
                <a:srgbClr val="000000"/>
              </a:solidFill>
              <a:latin typeface="Graphik"/>
              <a:ea typeface="Graphik"/>
              <a:cs typeface="Graphik"/>
              <a:sym typeface="Graphi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673282"/>
        </a:solidFill>
        <a:effectLst/>
      </p:bgPr>
    </p:bg>
    <p:spTree>
      <p:nvGrpSpPr>
        <p:cNvPr id="1" name=""/>
        <p:cNvGrpSpPr/>
        <p:nvPr/>
      </p:nvGrpSpPr>
      <p:grpSpPr>
        <a:xfrm>
          <a:off x="0" y="0"/>
          <a:ext cx="0" cy="0"/>
          <a:chOff x="0" y="0"/>
          <a:chExt cx="0" cy="0"/>
        </a:xfrm>
      </p:grpSpPr>
      <p:grpSp>
        <p:nvGrpSpPr>
          <p:cNvPr id="2" name="Group 2"/>
          <p:cNvGrpSpPr/>
          <p:nvPr/>
        </p:nvGrpSpPr>
        <p:grpSpPr>
          <a:xfrm>
            <a:off x="-717961" y="1945054"/>
            <a:ext cx="16437882" cy="8742386"/>
            <a:chOff x="0" y="0"/>
            <a:chExt cx="4743468" cy="2522784"/>
          </a:xfrm>
        </p:grpSpPr>
        <p:sp>
          <p:nvSpPr>
            <p:cNvPr id="3" name="Freeform 3"/>
            <p:cNvSpPr/>
            <p:nvPr/>
          </p:nvSpPr>
          <p:spPr>
            <a:xfrm>
              <a:off x="0" y="0"/>
              <a:ext cx="4743468" cy="2522784"/>
            </a:xfrm>
            <a:custGeom>
              <a:avLst/>
              <a:gdLst/>
              <a:ahLst/>
              <a:cxnLst/>
              <a:rect l="l" t="t" r="r" b="b"/>
              <a:pathLst>
                <a:path w="4743468" h="2522784">
                  <a:moveTo>
                    <a:pt x="24020" y="0"/>
                  </a:moveTo>
                  <a:lnTo>
                    <a:pt x="4719448" y="0"/>
                  </a:lnTo>
                  <a:cubicBezTo>
                    <a:pt x="4725819" y="0"/>
                    <a:pt x="4731928" y="2531"/>
                    <a:pt x="4736433" y="7035"/>
                  </a:cubicBezTo>
                  <a:cubicBezTo>
                    <a:pt x="4740937" y="11540"/>
                    <a:pt x="4743468" y="17649"/>
                    <a:pt x="4743468" y="24020"/>
                  </a:cubicBezTo>
                  <a:lnTo>
                    <a:pt x="4743468" y="2498764"/>
                  </a:lnTo>
                  <a:cubicBezTo>
                    <a:pt x="4743468" y="2505134"/>
                    <a:pt x="4740937" y="2511244"/>
                    <a:pt x="4736433" y="2515749"/>
                  </a:cubicBezTo>
                  <a:cubicBezTo>
                    <a:pt x="4731928" y="2520253"/>
                    <a:pt x="4725819" y="2522784"/>
                    <a:pt x="4719448" y="2522784"/>
                  </a:cubicBezTo>
                  <a:lnTo>
                    <a:pt x="24020" y="2522784"/>
                  </a:lnTo>
                  <a:cubicBezTo>
                    <a:pt x="17649" y="2522784"/>
                    <a:pt x="11540" y="2520253"/>
                    <a:pt x="7035" y="2515749"/>
                  </a:cubicBezTo>
                  <a:cubicBezTo>
                    <a:pt x="2531" y="2511244"/>
                    <a:pt x="0" y="2505134"/>
                    <a:pt x="0" y="2498764"/>
                  </a:cubicBezTo>
                  <a:lnTo>
                    <a:pt x="0" y="24020"/>
                  </a:lnTo>
                  <a:cubicBezTo>
                    <a:pt x="0" y="17649"/>
                    <a:pt x="2531" y="11540"/>
                    <a:pt x="7035" y="7035"/>
                  </a:cubicBezTo>
                  <a:cubicBezTo>
                    <a:pt x="11540" y="2531"/>
                    <a:pt x="17649" y="0"/>
                    <a:pt x="24020" y="0"/>
                  </a:cubicBezTo>
                  <a:close/>
                </a:path>
              </a:pathLst>
            </a:custGeom>
            <a:solidFill>
              <a:srgbClr val="F2EEF1"/>
            </a:solidFill>
          </p:spPr>
          <p:txBody>
            <a:bodyPr/>
            <a:lstStyle/>
            <a:p>
              <a:endParaRPr lang="nl-NL"/>
            </a:p>
          </p:txBody>
        </p:sp>
        <p:sp>
          <p:nvSpPr>
            <p:cNvPr id="4" name="TextBox 4"/>
            <p:cNvSpPr txBox="1"/>
            <p:nvPr/>
          </p:nvSpPr>
          <p:spPr>
            <a:xfrm>
              <a:off x="0" y="-66675"/>
              <a:ext cx="4743468" cy="2589459"/>
            </a:xfrm>
            <a:prstGeom prst="rect">
              <a:avLst/>
            </a:prstGeom>
          </p:spPr>
          <p:txBody>
            <a:bodyPr lIns="50800" tIns="50800" rIns="50800" bIns="50800" rtlCol="0" anchor="ctr"/>
            <a:lstStyle/>
            <a:p>
              <a:pPr algn="ctr">
                <a:lnSpc>
                  <a:spcPts val="2659"/>
                </a:lnSpc>
              </a:pPr>
              <a:endParaRPr/>
            </a:p>
          </p:txBody>
        </p:sp>
      </p:grpSp>
      <p:sp>
        <p:nvSpPr>
          <p:cNvPr id="5" name="Freeform 5"/>
          <p:cNvSpPr/>
          <p:nvPr/>
        </p:nvSpPr>
        <p:spPr>
          <a:xfrm flipV="1">
            <a:off x="11458720" y="819038"/>
            <a:ext cx="4261202" cy="1896062"/>
          </a:xfrm>
          <a:custGeom>
            <a:avLst/>
            <a:gdLst/>
            <a:ahLst/>
            <a:cxnLst/>
            <a:rect l="l" t="t" r="r" b="b"/>
            <a:pathLst>
              <a:path w="4261202" h="1896062">
                <a:moveTo>
                  <a:pt x="0" y="1896062"/>
                </a:moveTo>
                <a:lnTo>
                  <a:pt x="4261202" y="1896062"/>
                </a:lnTo>
                <a:lnTo>
                  <a:pt x="4261202" y="0"/>
                </a:lnTo>
                <a:lnTo>
                  <a:pt x="0" y="0"/>
                </a:lnTo>
                <a:lnTo>
                  <a:pt x="0" y="1896062"/>
                </a:lnTo>
                <a:close/>
              </a:path>
            </a:pathLst>
          </a:custGeom>
          <a:blipFill>
            <a:blip r:embed="rId2"/>
            <a:stretch>
              <a:fillRect l="-289292" b="-11792"/>
            </a:stretch>
          </a:blipFill>
        </p:spPr>
        <p:txBody>
          <a:bodyPr/>
          <a:lstStyle/>
          <a:p>
            <a:endParaRPr lang="nl-NL"/>
          </a:p>
        </p:txBody>
      </p:sp>
      <p:grpSp>
        <p:nvGrpSpPr>
          <p:cNvPr id="6" name="Group 6"/>
          <p:cNvGrpSpPr/>
          <p:nvPr/>
        </p:nvGrpSpPr>
        <p:grpSpPr>
          <a:xfrm>
            <a:off x="942975" y="2507883"/>
            <a:ext cx="13696871" cy="7500402"/>
            <a:chOff x="0" y="0"/>
            <a:chExt cx="4032934" cy="2208433"/>
          </a:xfrm>
        </p:grpSpPr>
        <p:sp>
          <p:nvSpPr>
            <p:cNvPr id="7" name="Freeform 7"/>
            <p:cNvSpPr/>
            <p:nvPr/>
          </p:nvSpPr>
          <p:spPr>
            <a:xfrm>
              <a:off x="0" y="0"/>
              <a:ext cx="4032934" cy="2208433"/>
            </a:xfrm>
            <a:custGeom>
              <a:avLst/>
              <a:gdLst/>
              <a:ahLst/>
              <a:cxnLst/>
              <a:rect l="l" t="t" r="r" b="b"/>
              <a:pathLst>
                <a:path w="4032934" h="2208433">
                  <a:moveTo>
                    <a:pt x="28827" y="0"/>
                  </a:moveTo>
                  <a:lnTo>
                    <a:pt x="4004107" y="0"/>
                  </a:lnTo>
                  <a:cubicBezTo>
                    <a:pt x="4020027" y="0"/>
                    <a:pt x="4032934" y="12906"/>
                    <a:pt x="4032934" y="28827"/>
                  </a:cubicBezTo>
                  <a:lnTo>
                    <a:pt x="4032934" y="2179606"/>
                  </a:lnTo>
                  <a:cubicBezTo>
                    <a:pt x="4032934" y="2195527"/>
                    <a:pt x="4020027" y="2208433"/>
                    <a:pt x="4004107" y="2208433"/>
                  </a:cubicBezTo>
                  <a:lnTo>
                    <a:pt x="28827" y="2208433"/>
                  </a:lnTo>
                  <a:cubicBezTo>
                    <a:pt x="12906" y="2208433"/>
                    <a:pt x="0" y="2195527"/>
                    <a:pt x="0" y="2179606"/>
                  </a:cubicBezTo>
                  <a:lnTo>
                    <a:pt x="0" y="28827"/>
                  </a:lnTo>
                  <a:cubicBezTo>
                    <a:pt x="0" y="12906"/>
                    <a:pt x="12906" y="0"/>
                    <a:pt x="28827" y="0"/>
                  </a:cubicBezTo>
                  <a:close/>
                </a:path>
              </a:pathLst>
            </a:custGeom>
            <a:solidFill>
              <a:srgbClr val="FFFFFF"/>
            </a:solidFill>
          </p:spPr>
          <p:txBody>
            <a:bodyPr/>
            <a:lstStyle/>
            <a:p>
              <a:endParaRPr lang="nl-NL"/>
            </a:p>
          </p:txBody>
        </p:sp>
        <p:sp>
          <p:nvSpPr>
            <p:cNvPr id="8" name="TextBox 8"/>
            <p:cNvSpPr txBox="1"/>
            <p:nvPr/>
          </p:nvSpPr>
          <p:spPr>
            <a:xfrm>
              <a:off x="0" y="-66675"/>
              <a:ext cx="4032934" cy="2275108"/>
            </a:xfrm>
            <a:prstGeom prst="rect">
              <a:avLst/>
            </a:prstGeom>
          </p:spPr>
          <p:txBody>
            <a:bodyPr lIns="50800" tIns="50800" rIns="50800" bIns="50800" rtlCol="0" anchor="ctr"/>
            <a:lstStyle/>
            <a:p>
              <a:pPr algn="ctr">
                <a:lnSpc>
                  <a:spcPts val="2659"/>
                </a:lnSpc>
              </a:pPr>
              <a:endParaRPr/>
            </a:p>
          </p:txBody>
        </p:sp>
      </p:grpSp>
      <p:sp>
        <p:nvSpPr>
          <p:cNvPr id="9" name="TextBox 9"/>
          <p:cNvSpPr txBox="1"/>
          <p:nvPr/>
        </p:nvSpPr>
        <p:spPr>
          <a:xfrm>
            <a:off x="1271625" y="2791553"/>
            <a:ext cx="13039572" cy="7495447"/>
          </a:xfrm>
          <a:prstGeom prst="rect">
            <a:avLst/>
          </a:prstGeom>
        </p:spPr>
        <p:txBody>
          <a:bodyPr lIns="0" tIns="0" rIns="0" bIns="0" rtlCol="0" anchor="t">
            <a:spAutoFit/>
          </a:bodyPr>
          <a:lstStyle/>
          <a:p>
            <a:pPr algn="l">
              <a:lnSpc>
                <a:spcPts val="3715"/>
              </a:lnSpc>
            </a:pPr>
            <a:r>
              <a:rPr lang="en-US" sz="2653">
                <a:solidFill>
                  <a:srgbClr val="000000"/>
                </a:solidFill>
                <a:latin typeface="Graphik"/>
                <a:ea typeface="Graphik"/>
                <a:cs typeface="Graphik"/>
                <a:sym typeface="Graphik"/>
              </a:rPr>
              <a:t>BHR = Business and Human Rights</a:t>
            </a:r>
          </a:p>
          <a:p>
            <a:pPr algn="l">
              <a:lnSpc>
                <a:spcPts val="3715"/>
              </a:lnSpc>
            </a:pPr>
            <a:r>
              <a:rPr lang="en-US" sz="2653">
                <a:solidFill>
                  <a:srgbClr val="000000"/>
                </a:solidFill>
                <a:latin typeface="Graphik"/>
                <a:ea typeface="Graphik"/>
                <a:cs typeface="Graphik"/>
                <a:sym typeface="Graphik"/>
              </a:rPr>
              <a:t>CBA = Collective Bargaining Agreement</a:t>
            </a:r>
          </a:p>
          <a:p>
            <a:pPr algn="l">
              <a:lnSpc>
                <a:spcPts val="3715"/>
              </a:lnSpc>
            </a:pPr>
            <a:r>
              <a:rPr lang="en-US" sz="2653">
                <a:solidFill>
                  <a:srgbClr val="000000"/>
                </a:solidFill>
                <a:latin typeface="Graphik"/>
                <a:ea typeface="Graphik"/>
                <a:cs typeface="Graphik"/>
                <a:sym typeface="Graphik"/>
              </a:rPr>
              <a:t>CSDDD = Corporate Sustainability Due Diligence Directive</a:t>
            </a:r>
          </a:p>
          <a:p>
            <a:pPr algn="l">
              <a:lnSpc>
                <a:spcPts val="3715"/>
              </a:lnSpc>
            </a:pPr>
            <a:r>
              <a:rPr lang="en-US" sz="2653">
                <a:solidFill>
                  <a:srgbClr val="000000"/>
                </a:solidFill>
                <a:latin typeface="Graphik"/>
                <a:ea typeface="Graphik"/>
                <a:cs typeface="Graphik"/>
                <a:sym typeface="Graphik"/>
              </a:rPr>
              <a:t>CSR = Corporate Social Responsibility</a:t>
            </a:r>
          </a:p>
          <a:p>
            <a:pPr algn="l">
              <a:lnSpc>
                <a:spcPts val="3715"/>
              </a:lnSpc>
            </a:pPr>
            <a:r>
              <a:rPr lang="en-US" sz="2653">
                <a:solidFill>
                  <a:srgbClr val="000000"/>
                </a:solidFill>
                <a:latin typeface="Graphik"/>
                <a:ea typeface="Graphik"/>
                <a:cs typeface="Graphik"/>
                <a:sym typeface="Graphik"/>
              </a:rPr>
              <a:t>CSRD = Corporate Sustainability Reporting Directive</a:t>
            </a:r>
          </a:p>
          <a:p>
            <a:pPr algn="l">
              <a:lnSpc>
                <a:spcPts val="3715"/>
              </a:lnSpc>
            </a:pPr>
            <a:r>
              <a:rPr lang="en-US" sz="2653">
                <a:solidFill>
                  <a:srgbClr val="000000"/>
                </a:solidFill>
                <a:latin typeface="Graphik"/>
                <a:ea typeface="Graphik"/>
                <a:cs typeface="Graphik"/>
                <a:sym typeface="Graphik"/>
              </a:rPr>
              <a:t>FoA = Freedom of Association</a:t>
            </a:r>
          </a:p>
          <a:p>
            <a:pPr algn="l">
              <a:lnSpc>
                <a:spcPts val="3715"/>
              </a:lnSpc>
            </a:pPr>
            <a:r>
              <a:rPr lang="en-US" sz="2653">
                <a:solidFill>
                  <a:srgbClr val="000000"/>
                </a:solidFill>
                <a:latin typeface="Graphik"/>
                <a:ea typeface="Graphik"/>
                <a:cs typeface="Graphik"/>
                <a:sym typeface="Graphik"/>
              </a:rPr>
              <a:t>GBV = Gender Based Violence</a:t>
            </a:r>
          </a:p>
          <a:p>
            <a:pPr algn="l">
              <a:lnSpc>
                <a:spcPts val="3715"/>
              </a:lnSpc>
            </a:pPr>
            <a:r>
              <a:rPr lang="en-US" sz="2653">
                <a:solidFill>
                  <a:srgbClr val="000000"/>
                </a:solidFill>
                <a:latin typeface="Graphik"/>
                <a:ea typeface="Graphik"/>
                <a:cs typeface="Graphik"/>
                <a:sym typeface="Graphik"/>
              </a:rPr>
              <a:t>GRDD = Gender Responsive Due Diligence</a:t>
            </a:r>
          </a:p>
          <a:p>
            <a:pPr algn="l">
              <a:lnSpc>
                <a:spcPts val="3715"/>
              </a:lnSpc>
            </a:pPr>
            <a:r>
              <a:rPr lang="en-US" sz="2653">
                <a:solidFill>
                  <a:srgbClr val="000000"/>
                </a:solidFill>
                <a:latin typeface="Graphik"/>
                <a:ea typeface="Graphik"/>
                <a:cs typeface="Graphik"/>
                <a:sym typeface="Graphik"/>
              </a:rPr>
              <a:t>HREDD = Human Rights and Environmental Due Diligence</a:t>
            </a:r>
          </a:p>
          <a:p>
            <a:pPr algn="l">
              <a:lnSpc>
                <a:spcPts val="3715"/>
              </a:lnSpc>
            </a:pPr>
            <a:r>
              <a:rPr lang="en-US" sz="2653">
                <a:solidFill>
                  <a:srgbClr val="000000"/>
                </a:solidFill>
                <a:latin typeface="Graphik"/>
                <a:ea typeface="Graphik"/>
                <a:cs typeface="Graphik"/>
                <a:sym typeface="Graphik"/>
              </a:rPr>
              <a:t>mHREDD = Mandatory Human Rights and Environmental Due Diligence</a:t>
            </a:r>
          </a:p>
          <a:p>
            <a:pPr algn="l">
              <a:lnSpc>
                <a:spcPts val="3715"/>
              </a:lnSpc>
            </a:pPr>
            <a:r>
              <a:rPr lang="en-US" sz="2653">
                <a:solidFill>
                  <a:srgbClr val="000000"/>
                </a:solidFill>
                <a:latin typeface="Graphik"/>
                <a:ea typeface="Graphik"/>
                <a:cs typeface="Graphik"/>
                <a:sym typeface="Graphik"/>
              </a:rPr>
              <a:t>NCP = National Contact Point OECD Guidelines</a:t>
            </a:r>
          </a:p>
          <a:p>
            <a:pPr algn="l">
              <a:lnSpc>
                <a:spcPts val="3715"/>
              </a:lnSpc>
            </a:pPr>
            <a:r>
              <a:rPr lang="en-US" sz="2653">
                <a:solidFill>
                  <a:srgbClr val="000000"/>
                </a:solidFill>
                <a:latin typeface="Graphik"/>
                <a:ea typeface="Graphik"/>
                <a:cs typeface="Graphik"/>
                <a:sym typeface="Graphik"/>
              </a:rPr>
              <a:t>OECD = Organisation for Economic Co-operation and Development</a:t>
            </a:r>
          </a:p>
          <a:p>
            <a:pPr algn="l">
              <a:lnSpc>
                <a:spcPts val="3715"/>
              </a:lnSpc>
            </a:pPr>
            <a:r>
              <a:rPr lang="en-US" sz="2653">
                <a:solidFill>
                  <a:srgbClr val="000000"/>
                </a:solidFill>
                <a:latin typeface="Graphik"/>
                <a:ea typeface="Graphik"/>
                <a:cs typeface="Graphik"/>
                <a:sym typeface="Graphik"/>
              </a:rPr>
              <a:t>OSH = Occupational Safety &amp; Health</a:t>
            </a:r>
          </a:p>
          <a:p>
            <a:pPr algn="l">
              <a:lnSpc>
                <a:spcPts val="3715"/>
              </a:lnSpc>
            </a:pPr>
            <a:r>
              <a:rPr lang="en-US" sz="2653">
                <a:solidFill>
                  <a:srgbClr val="000000"/>
                </a:solidFill>
                <a:latin typeface="Graphik"/>
                <a:ea typeface="Graphik"/>
                <a:cs typeface="Graphik"/>
                <a:sym typeface="Graphik"/>
              </a:rPr>
              <a:t>RBC = Responsible Business Conduct</a:t>
            </a:r>
          </a:p>
          <a:p>
            <a:pPr algn="l">
              <a:lnSpc>
                <a:spcPts val="3715"/>
              </a:lnSpc>
            </a:pPr>
            <a:r>
              <a:rPr lang="en-US" sz="2653">
                <a:solidFill>
                  <a:srgbClr val="000000"/>
                </a:solidFill>
                <a:latin typeface="Graphik"/>
                <a:ea typeface="Graphik"/>
                <a:cs typeface="Graphik"/>
                <a:sym typeface="Graphik"/>
              </a:rPr>
              <a:t>UNGPs = United Nations Guiding Principles on Business and Human Rights</a:t>
            </a:r>
          </a:p>
          <a:p>
            <a:pPr algn="l">
              <a:lnSpc>
                <a:spcPts val="3715"/>
              </a:lnSpc>
            </a:pPr>
            <a:endParaRPr lang="en-US" sz="2653">
              <a:solidFill>
                <a:srgbClr val="000000"/>
              </a:solidFill>
              <a:latin typeface="Graphik"/>
              <a:ea typeface="Graphik"/>
              <a:cs typeface="Graphik"/>
              <a:sym typeface="Graphik"/>
            </a:endParaRPr>
          </a:p>
        </p:txBody>
      </p:sp>
      <p:sp>
        <p:nvSpPr>
          <p:cNvPr id="10" name="TextBox 10"/>
          <p:cNvSpPr txBox="1"/>
          <p:nvPr/>
        </p:nvSpPr>
        <p:spPr>
          <a:xfrm>
            <a:off x="-2095912" y="612791"/>
            <a:ext cx="18230881" cy="1332263"/>
          </a:xfrm>
          <a:prstGeom prst="rect">
            <a:avLst/>
          </a:prstGeom>
        </p:spPr>
        <p:txBody>
          <a:bodyPr lIns="0" tIns="0" rIns="0" bIns="0" rtlCol="0" anchor="t">
            <a:spAutoFit/>
          </a:bodyPr>
          <a:lstStyle/>
          <a:p>
            <a:pPr algn="ctr">
              <a:lnSpc>
                <a:spcPts val="9722"/>
              </a:lnSpc>
            </a:pPr>
            <a:r>
              <a:rPr lang="en-US" sz="8381" b="1">
                <a:solidFill>
                  <a:srgbClr val="FFC000"/>
                </a:solidFill>
                <a:latin typeface="Graphik Bold"/>
                <a:ea typeface="Graphik Bold"/>
                <a:cs typeface="Graphik Bold"/>
                <a:sym typeface="Graphik Bold"/>
              </a:rPr>
              <a:t>Glossary </a:t>
            </a:r>
            <a:r>
              <a:rPr lang="en-US" sz="8381" b="1">
                <a:solidFill>
                  <a:srgbClr val="FFFFFF"/>
                </a:solidFill>
                <a:latin typeface="Graphik Bold"/>
                <a:ea typeface="Graphik Bold"/>
                <a:cs typeface="Graphik Bold"/>
                <a:sym typeface="Graphik Bold"/>
              </a:rPr>
              <a:t>for the toolkit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992</Words>
  <Application>Microsoft Office PowerPoint</Application>
  <PresentationFormat>Aangepast</PresentationFormat>
  <Paragraphs>91</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Graphik</vt:lpstr>
      <vt:lpstr>Arial</vt:lpstr>
      <vt:lpstr>Graphik Bold</vt:lpstr>
      <vt:lpstr>Calibri</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 Introduction to HREDD Toolkit</dc:title>
  <cp:lastModifiedBy>Margot Offerijns</cp:lastModifiedBy>
  <cp:revision>2</cp:revision>
  <dcterms:created xsi:type="dcterms:W3CDTF">2006-08-16T00:00:00Z</dcterms:created>
  <dcterms:modified xsi:type="dcterms:W3CDTF">2024-09-03T12:38:12Z</dcterms:modified>
  <dc:identifier>DAGN1jZmS34</dc:identifier>
</cp:coreProperties>
</file>