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277"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8288000" cy="10287000"/>
  <p:notesSz cx="6858000" cy="9144000"/>
  <p:embeddedFontLst>
    <p:embeddedFont>
      <p:font typeface="Graphik" panose="020B0604020202020204" charset="0"/>
      <p:regular r:id="rId24"/>
    </p:embeddedFont>
    <p:embeddedFont>
      <p:font typeface="Graphik Bold" panose="020B0803030202060203" pitchFamily="34" charset="0"/>
      <p:regular r:id="rId25"/>
      <p:bold r:id="rId26"/>
      <p:boldItalic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3980" autoAdjust="0"/>
  </p:normalViewPr>
  <p:slideViewPr>
    <p:cSldViewPr>
      <p:cViewPr varScale="1">
        <p:scale>
          <a:sx n="49" d="100"/>
          <a:sy n="49" d="100"/>
        </p:scale>
        <p:origin x="1022" y="3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B7268E1E-0E44-426D-905E-8AD9B19D2182}" type="datetimeFigureOut">
              <a:rPr lang="cs-CZ" smtClean="0"/>
              <a:t>03.09.2024</a:t>
            </a:fld>
            <a:endParaRPr lang="cs-CZ"/>
          </a:p>
        </p:txBody>
      </p:sp>
      <p:sp>
        <p:nvSpPr>
          <p:cNvPr id="4" name="Slide Image Placeholder 3"/>
          <p:cNvSpPr>
            <a:spLocks noGrp="1" noRot="1" noChangeAspect="1"/>
          </p:cNvSpPr>
          <p:nvPr>
            <p:ph type="sldImg" idx="2"/>
          </p:nvPr>
        </p:nvSpPr>
        <p:spPr>
          <a:xfrm>
            <a:off x="2857500" y="512763"/>
            <a:ext cx="3429000" cy="2566987"/>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fld id="{871B2431-D351-4C6E-A3CF-9DFAC0E3E050}" type="slidenum">
              <a:rPr lang="cs-CZ" smtClean="0"/>
              <a:t>‹nr.›</a:t>
            </a:fld>
            <a:endParaRPr lang="cs-CZ"/>
          </a:p>
        </p:txBody>
      </p:sp>
    </p:spTree>
    <p:extLst>
      <p:ext uri="{BB962C8B-B14F-4D97-AF65-F5344CB8AC3E}">
        <p14:creationId xmlns:p14="http://schemas.microsoft.com/office/powerpoint/2010/main" val="1798889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2290763" y="512763"/>
            <a:ext cx="4562475" cy="2566987"/>
          </a:xfrm>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871B2431-D351-4C6E-A3CF-9DFAC0E3E050}" type="slidenum">
              <a:rPr lang="cs-CZ" smtClean="0"/>
              <a:t>3</a:t>
            </a:fld>
            <a:endParaRPr lang="cs-CZ"/>
          </a:p>
        </p:txBody>
      </p:sp>
    </p:spTree>
    <p:extLst>
      <p:ext uri="{BB962C8B-B14F-4D97-AF65-F5344CB8AC3E}">
        <p14:creationId xmlns:p14="http://schemas.microsoft.com/office/powerpoint/2010/main" val="1128371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r>
              <a:rPr lang="en-US" b="1" dirty="0"/>
              <a:t>What to do: </a:t>
            </a:r>
          </a:p>
          <a:p>
            <a:r>
              <a:rPr lang="en-US" dirty="0"/>
              <a:t>It is good to share that this is an indication of the time and that you will stick to the start and finish time, and the times of the breaks, but that the other times are indicatory. Please do not forget to adjust the times to the local break/ lunch times and daily working hours! Also, it is likely that the program will have to be adjusted, since groups have their own flow. So it might be that you do not finish step 2 completely on day 1. That is ok, you can for example skip the focus group exercise, or take a less time on day 3 for step 4 &amp; 5, which is certainly possible.</a:t>
            </a:r>
          </a:p>
          <a:p>
            <a:endParaRPr lang="en-US" dirty="0"/>
          </a:p>
          <a:p>
            <a:r>
              <a:rPr lang="en-US" b="1" dirty="0"/>
              <a:t>What is needed:</a:t>
            </a:r>
          </a:p>
          <a:p>
            <a:r>
              <a:rPr lang="en-US" dirty="0"/>
              <a:t>-</a:t>
            </a:r>
          </a:p>
          <a:p>
            <a:endParaRPr lang="en-US" dirty="0"/>
          </a:p>
          <a:p>
            <a:r>
              <a:rPr lang="en-US" b="1" dirty="0"/>
              <a:t>What to share with the participants:</a:t>
            </a:r>
          </a:p>
          <a:p>
            <a:r>
              <a:rPr lang="en-US" dirty="0"/>
              <a:t>"This is just an indication of times. We will stick to the break times, start and finish times, but the other times are indicatory and are also depend on the discussions we have in the group".</a:t>
            </a:r>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r>
              <a:rPr lang="cs-CZ"/>
              <a:t>1.7.2013</a:t>
            </a:r>
          </a:p>
        </p:txBody>
      </p:sp>
      <p:sp>
        <p:nvSpPr>
          <p:cNvPr id="4" name="Slide Image Placeholder 3"/>
          <p:cNvSpPr>
            <a:spLocks noGrp="1" noRot="1" noChangeAspect="1"/>
          </p:cNvSpPr>
          <p:nvPr>
            <p:ph type="sldImg" idx="2"/>
          </p:nvPr>
        </p:nvSpPr>
        <p:spPr>
          <a:xfrm>
            <a:off x="2290763" y="512763"/>
            <a:ext cx="4562475" cy="2566987"/>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914400" y="3251200"/>
            <a:ext cx="7315200" cy="3081338"/>
          </a:xfrm>
          <a:prstGeom prst="rect">
            <a:avLst/>
          </a:prstGeom>
        </p:spPr>
        <p:txBody>
          <a:bodyPr vert="horz" lIns="91440" tIns="45720" rIns="91440" bIns="45720" rtlCol="0"/>
          <a:lstStyle/>
          <a:p>
            <a:endParaRPr lang="en-US" dirty="0"/>
          </a:p>
        </p:txBody>
      </p:sp>
      <p:sp>
        <p:nvSpPr>
          <p:cNvPr id="6" name="Footer Placeholder 5"/>
          <p:cNvSpPr>
            <a:spLocks noGrp="1"/>
          </p:cNvSpPr>
          <p:nvPr>
            <p:ph type="ftr" sz="quarter" idx="4"/>
          </p:nvPr>
        </p:nvSpPr>
        <p:spPr>
          <a:xfrm>
            <a:off x="0" y="6502400"/>
            <a:ext cx="3962400" cy="341313"/>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5180013" y="6502400"/>
            <a:ext cx="3962400" cy="341313"/>
          </a:xfrm>
          <a:prstGeom prst="rect">
            <a:avLst/>
          </a:prstGeom>
        </p:spPr>
        <p:txBody>
          <a:bodyPr vert="horz" lIns="91440" tIns="45720" rIns="91440" bIns="45720" rtlCol="0" anchor="b"/>
          <a:lstStyle>
            <a:lvl1pPr algn="r">
              <a:defRPr sz="1200"/>
            </a:lvl1pPr>
          </a:lstStyle>
          <a:p>
            <a:r>
              <a:rPr lang="cs-CZ"/>
              <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s://rbh-eurochamcambodia.com/" TargetMode="External"/><Relationship Id="rId3" Type="http://schemas.openxmlformats.org/officeDocument/2006/relationships/hyperlink" Target="https://www.ohchr.org/sites/default/files/documents/publications/guidingprinciplesbusinesshr_en.pdf" TargetMode="External"/><Relationship Id="rId7" Type="http://schemas.openxmlformats.org/officeDocument/2006/relationships/hyperlink" Target="https://www.businessrespecthumanrights.org/" TargetMode="External"/><Relationship Id="rId12" Type="http://schemas.openxmlformats.org/officeDocument/2006/relationships/hyperlink" Target="https://www.cnvinternationaal.nl/en/topical/news/new-publication-about-the-rol-of-trade-unions-in-hrdd" TargetMode="External"/><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s://www.oecd.org/industry/inv/mne/responsible-supply-chains-textile-garment-sector.htm" TargetMode="External"/><Relationship Id="rId11" Type="http://schemas.openxmlformats.org/officeDocument/2006/relationships/hyperlink" Target="https://www.cnvinternationaal.nl/_Resources/Persistent/2/8/f/b/28fb930f80c35fd3e65e2de2de9a5ba11b9124c0/2022-11-02%20-%20How%20trade%20unions%20use%20grievance%20mechanisms%20in%20the%20garment%20sector.pdf" TargetMode="External"/><Relationship Id="rId5" Type="http://schemas.openxmlformats.org/officeDocument/2006/relationships/hyperlink" Target="https://mneguidelines.oecd.org/OECD-Due-Diligence-Guidance-for-Responsible-Business-Conduct.pdf" TargetMode="External"/><Relationship Id="rId10" Type="http://schemas.openxmlformats.org/officeDocument/2006/relationships/hyperlink" Target="https://www.cnvinternationaal.nl/en/topics/field-of-work/social-dialogue" TargetMode="External"/><Relationship Id="rId4" Type="http://schemas.openxmlformats.org/officeDocument/2006/relationships/hyperlink" Target="http://mneguidelines.oecd.org/MNEguidelines/" TargetMode="External"/><Relationship Id="rId9" Type="http://schemas.openxmlformats.org/officeDocument/2006/relationships/hyperlink" Target="https://asiagarmenthub.net/themes-1/due-diligence"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opensupplyhub.org/Supply%20chain%20-%20H&amp;M%20Group%20(hmgroup.com)H&amp;M%20Group%20statement%20on%20due%20diligence%20-%20H&amp;M%20Group%20(hmgroup.com)Open%20Sourcemap" TargetMode="External"/><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hyperlink" Target="https://rn.ftc.gov/Account/BasicSearch"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51559" y="-146709"/>
            <a:ext cx="18339559" cy="9910065"/>
          </a:xfrm>
          <a:custGeom>
            <a:avLst/>
            <a:gdLst/>
            <a:ahLst/>
            <a:cxnLst/>
            <a:rect l="l" t="t" r="r" b="b"/>
            <a:pathLst>
              <a:path w="18339559" h="9910065">
                <a:moveTo>
                  <a:pt x="0" y="0"/>
                </a:moveTo>
                <a:lnTo>
                  <a:pt x="18339559" y="0"/>
                </a:lnTo>
                <a:lnTo>
                  <a:pt x="18339559" y="9910065"/>
                </a:lnTo>
                <a:lnTo>
                  <a:pt x="0" y="9910065"/>
                </a:lnTo>
                <a:lnTo>
                  <a:pt x="0" y="0"/>
                </a:lnTo>
                <a:close/>
              </a:path>
            </a:pathLst>
          </a:custGeom>
          <a:blipFill>
            <a:blip r:embed="rId2"/>
            <a:stretch>
              <a:fillRect t="-14832" b="-14832"/>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Freeform 4"/>
          <p:cNvSpPr/>
          <p:nvPr/>
        </p:nvSpPr>
        <p:spPr>
          <a:xfrm>
            <a:off x="-25780" y="2141904"/>
            <a:ext cx="18339559" cy="8344951"/>
          </a:xfrm>
          <a:custGeom>
            <a:avLst/>
            <a:gdLst/>
            <a:ahLst/>
            <a:cxnLst/>
            <a:rect l="l" t="t" r="r" b="b"/>
            <a:pathLst>
              <a:path w="18287871" h="8344951">
                <a:moveTo>
                  <a:pt x="0" y="0"/>
                </a:moveTo>
                <a:lnTo>
                  <a:pt x="18287871" y="0"/>
                </a:lnTo>
                <a:lnTo>
                  <a:pt x="18287871" y="8344951"/>
                </a:lnTo>
                <a:lnTo>
                  <a:pt x="0" y="8344951"/>
                </a:lnTo>
                <a:lnTo>
                  <a:pt x="0" y="0"/>
                </a:lnTo>
                <a:close/>
              </a:path>
            </a:pathLst>
          </a:custGeom>
          <a:blipFill>
            <a:blip r:embed="rId3">
              <a:alphaModFix amt="76000"/>
              <a:extLst>
                <a:ext uri="{96DAC541-7B7A-43D3-8B79-37D633B846F1}">
                  <asvg:svgBlip xmlns:asvg="http://schemas.microsoft.com/office/drawing/2016/SVG/main" r:embed="rId4"/>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5" name="Group 5"/>
          <p:cNvGrpSpPr/>
          <p:nvPr/>
        </p:nvGrpSpPr>
        <p:grpSpPr>
          <a:xfrm>
            <a:off x="-44830" y="8904617"/>
            <a:ext cx="18339559" cy="1596525"/>
            <a:chOff x="0" y="0"/>
            <a:chExt cx="4830172" cy="360321"/>
          </a:xfrm>
        </p:grpSpPr>
        <p:sp>
          <p:nvSpPr>
            <p:cNvPr id="6" name="Freeform 6"/>
            <p:cNvSpPr/>
            <p:nvPr/>
          </p:nvSpPr>
          <p:spPr>
            <a:xfrm>
              <a:off x="0" y="0"/>
              <a:ext cx="4830172" cy="360321"/>
            </a:xfrm>
            <a:custGeom>
              <a:avLst/>
              <a:gdLst/>
              <a:ahLst/>
              <a:cxnLst/>
              <a:rect l="l" t="t" r="r" b="b"/>
              <a:pathLst>
                <a:path w="4830172" h="360321">
                  <a:moveTo>
                    <a:pt x="0" y="0"/>
                  </a:moveTo>
                  <a:lnTo>
                    <a:pt x="4830172" y="0"/>
                  </a:lnTo>
                  <a:lnTo>
                    <a:pt x="4830172" y="360321"/>
                  </a:lnTo>
                  <a:lnTo>
                    <a:pt x="0" y="360321"/>
                  </a:lnTo>
                  <a:close/>
                </a:path>
              </a:pathLst>
            </a:custGeom>
            <a:solidFill>
              <a:srgbClr val="FFFFFF"/>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TextBox 7"/>
            <p:cNvSpPr txBox="1"/>
            <p:nvPr/>
          </p:nvSpPr>
          <p:spPr>
            <a:xfrm>
              <a:off x="0" y="-66675"/>
              <a:ext cx="4830172" cy="426996"/>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8" name="Group 8"/>
          <p:cNvGrpSpPr/>
          <p:nvPr/>
        </p:nvGrpSpPr>
        <p:grpSpPr>
          <a:xfrm>
            <a:off x="6672328" y="8690474"/>
            <a:ext cx="11615672" cy="1824956"/>
            <a:chOff x="0" y="0"/>
            <a:chExt cx="15487563" cy="2433275"/>
          </a:xfrm>
        </p:grpSpPr>
        <p:sp>
          <p:nvSpPr>
            <p:cNvPr id="9" name="Freeform 9"/>
            <p:cNvSpPr/>
            <p:nvPr/>
          </p:nvSpPr>
          <p:spPr>
            <a:xfrm>
              <a:off x="0" y="0"/>
              <a:ext cx="10333814" cy="2433275"/>
            </a:xfrm>
            <a:custGeom>
              <a:avLst/>
              <a:gdLst/>
              <a:ahLst/>
              <a:cxnLst/>
              <a:rect l="l" t="t" r="r" b="b"/>
              <a:pathLst>
                <a:path w="10333814" h="2433275">
                  <a:moveTo>
                    <a:pt x="0" y="0"/>
                  </a:moveTo>
                  <a:lnTo>
                    <a:pt x="10333814" y="0"/>
                  </a:lnTo>
                  <a:lnTo>
                    <a:pt x="10333814" y="2433275"/>
                  </a:lnTo>
                  <a:lnTo>
                    <a:pt x="0" y="2433275"/>
                  </a:lnTo>
                  <a:lnTo>
                    <a:pt x="0" y="0"/>
                  </a:lnTo>
                  <a:close/>
                </a:path>
              </a:pathLst>
            </a:custGeom>
            <a:blipFill>
              <a:blip r:embed="rId5"/>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10"/>
            <p:cNvSpPr/>
            <p:nvPr/>
          </p:nvSpPr>
          <p:spPr>
            <a:xfrm>
              <a:off x="10590500" y="387084"/>
              <a:ext cx="4897063" cy="2046191"/>
            </a:xfrm>
            <a:custGeom>
              <a:avLst/>
              <a:gdLst/>
              <a:ahLst/>
              <a:cxnLst/>
              <a:rect l="l" t="t" r="r" b="b"/>
              <a:pathLst>
                <a:path w="4897063" h="2046191">
                  <a:moveTo>
                    <a:pt x="0" y="0"/>
                  </a:moveTo>
                  <a:lnTo>
                    <a:pt x="4897063" y="0"/>
                  </a:lnTo>
                  <a:lnTo>
                    <a:pt x="4897063" y="2046191"/>
                  </a:lnTo>
                  <a:lnTo>
                    <a:pt x="0" y="2046191"/>
                  </a:lnTo>
                  <a:lnTo>
                    <a:pt x="0" y="0"/>
                  </a:lnTo>
                  <a:close/>
                </a:path>
              </a:pathLst>
            </a:custGeom>
            <a:blipFill>
              <a:blip r:embed="rId6"/>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1" name="TextBox 11"/>
          <p:cNvSpPr txBox="1"/>
          <p:nvPr/>
        </p:nvSpPr>
        <p:spPr>
          <a:xfrm>
            <a:off x="1662052" y="4957363"/>
            <a:ext cx="16639515" cy="2903296"/>
          </a:xfrm>
          <a:prstGeom prst="rect">
            <a:avLst/>
          </a:prstGeom>
        </p:spPr>
        <p:txBody>
          <a:bodyPr lIns="0" tIns="0" rIns="0" bIns="0" rtlCol="0" anchor="t">
            <a:spAutoFit/>
          </a:bodyPr>
          <a:lstStyle/>
          <a:p>
            <a:pPr marL="0" marR="0" lvl="0" indent="0" algn="l" defTabSz="914400" rtl="0" eaLnBrk="1" fontAlgn="auto" latinLnBrk="0" hangingPunct="1">
              <a:lnSpc>
                <a:spcPts val="7412"/>
              </a:lnSpc>
              <a:spcBef>
                <a:spcPts val="0"/>
              </a:spcBef>
              <a:spcAft>
                <a:spcPts val="0"/>
              </a:spcAft>
              <a:buClrTx/>
              <a:buSzTx/>
              <a:buFontTx/>
              <a:buNone/>
              <a:tabLst/>
              <a:defRPr/>
            </a:pPr>
            <a:r>
              <a:rPr kumimoji="0" lang="en-US" sz="6390" b="1" i="0" u="none" strike="noStrike" kern="1200" cap="none" spc="0" normalizeH="0" baseline="0" noProof="0" dirty="0">
                <a:ln>
                  <a:noFill/>
                </a:ln>
                <a:solidFill>
                  <a:srgbClr val="FFFFFF"/>
                </a:solidFill>
                <a:effectLst/>
                <a:uLnTx/>
                <a:uFillTx/>
                <a:latin typeface="Graphik Bold"/>
                <a:ea typeface="Graphik Bold"/>
                <a:cs typeface="Graphik Bold"/>
                <a:sym typeface="Graphik Bold"/>
              </a:rPr>
              <a:t>Human Rights and Environmental Due Diligence Training Toolkit for Trade Unions</a:t>
            </a:r>
          </a:p>
        </p:txBody>
      </p:sp>
      <p:sp>
        <p:nvSpPr>
          <p:cNvPr id="3" name="TextBox 8">
            <a:extLst>
              <a:ext uri="{FF2B5EF4-FFF2-40B4-BE49-F238E27FC236}">
                <a16:creationId xmlns:a16="http://schemas.microsoft.com/office/drawing/2014/main" id="{DA722308-DCEB-B9B8-7DF2-D4E16F524887}"/>
              </a:ext>
            </a:extLst>
          </p:cNvPr>
          <p:cNvSpPr txBox="1"/>
          <p:nvPr/>
        </p:nvSpPr>
        <p:spPr>
          <a:xfrm>
            <a:off x="1735267" y="7989919"/>
            <a:ext cx="10732584" cy="663002"/>
          </a:xfrm>
          <a:prstGeom prst="rect">
            <a:avLst/>
          </a:prstGeom>
        </p:spPr>
        <p:txBody>
          <a:bodyPr lIns="0" tIns="0" rIns="0" bIns="0" rtlCol="0" anchor="t">
            <a:spAutoFit/>
          </a:bodyPr>
          <a:lstStyle/>
          <a:p>
            <a:pPr algn="l">
              <a:lnSpc>
                <a:spcPts val="5799"/>
              </a:lnSpc>
            </a:pPr>
            <a:r>
              <a:rPr lang="en-US" sz="4142" dirty="0">
                <a:solidFill>
                  <a:srgbClr val="FFFFFF"/>
                </a:solidFill>
                <a:latin typeface="Graphik"/>
                <a:ea typeface="Graphik"/>
                <a:cs typeface="Graphik"/>
                <a:sym typeface="Graphik"/>
              </a:rPr>
              <a:t>Instructions Intensive Training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graphicFrame>
        <p:nvGraphicFramePr>
          <p:cNvPr id="5" name="Table 5"/>
          <p:cNvGraphicFramePr>
            <a:graphicFrameLocks noGrp="1"/>
          </p:cNvGraphicFramePr>
          <p:nvPr>
            <p:extLst>
              <p:ext uri="{D42A27DB-BD31-4B8C-83A1-F6EECF244321}">
                <p14:modId xmlns:p14="http://schemas.microsoft.com/office/powerpoint/2010/main" val="776938271"/>
              </p:ext>
            </p:extLst>
          </p:nvPr>
        </p:nvGraphicFramePr>
        <p:xfrm>
          <a:off x="2189204" y="2464563"/>
          <a:ext cx="14084823" cy="6793205"/>
        </p:xfrm>
        <a:graphic>
          <a:graphicData uri="http://schemas.openxmlformats.org/drawingml/2006/table">
            <a:tbl>
              <a:tblPr/>
              <a:tblGrid>
                <a:gridCol w="1203751">
                  <a:extLst>
                    <a:ext uri="{9D8B030D-6E8A-4147-A177-3AD203B41FA5}">
                      <a16:colId xmlns:a16="http://schemas.microsoft.com/office/drawing/2014/main" val="20000"/>
                    </a:ext>
                  </a:extLst>
                </a:gridCol>
                <a:gridCol w="9345426">
                  <a:extLst>
                    <a:ext uri="{9D8B030D-6E8A-4147-A177-3AD203B41FA5}">
                      <a16:colId xmlns:a16="http://schemas.microsoft.com/office/drawing/2014/main" val="20001"/>
                    </a:ext>
                  </a:extLst>
                </a:gridCol>
                <a:gridCol w="3535646">
                  <a:extLst>
                    <a:ext uri="{9D8B030D-6E8A-4147-A177-3AD203B41FA5}">
                      <a16:colId xmlns:a16="http://schemas.microsoft.com/office/drawing/2014/main" val="20002"/>
                    </a:ext>
                  </a:extLst>
                </a:gridCol>
              </a:tblGrid>
              <a:tr h="629176">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449974">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Discussion group work step 2: </a:t>
                      </a:r>
                      <a:r>
                        <a:rPr lang="en-US" sz="1781" dirty="0">
                          <a:solidFill>
                            <a:srgbClr val="000000"/>
                          </a:solidFill>
                          <a:latin typeface="Graphik"/>
                          <a:ea typeface="Graphik"/>
                          <a:cs typeface="Graphik"/>
                          <a:sym typeface="Graphik"/>
                        </a:rPr>
                        <a:t>After each round of group work, the group work is discussed together. This might take longer than expected, especially if there is a lot of discussion, so time-keeping is necessary. We use the </a:t>
                      </a:r>
                      <a:r>
                        <a:rPr lang="en-US" sz="1781" u="sng" dirty="0">
                          <a:solidFill>
                            <a:srgbClr val="000000"/>
                          </a:solidFill>
                          <a:latin typeface="Graphik"/>
                          <a:ea typeface="Graphik"/>
                          <a:cs typeface="Graphik"/>
                          <a:sym typeface="Graphik"/>
                        </a:rPr>
                        <a:t>gallery walk method </a:t>
                      </a:r>
                      <a:r>
                        <a:rPr lang="en-US" sz="1781" dirty="0">
                          <a:solidFill>
                            <a:srgbClr val="000000"/>
                          </a:solidFill>
                          <a:latin typeface="Graphik"/>
                          <a:ea typeface="Graphik"/>
                          <a:cs typeface="Graphik"/>
                          <a:sym typeface="Graphik"/>
                        </a:rPr>
                        <a:t>to discuss the group work: participants are asked to stand up and assemble around the group work, listen and walk around which forces them to participate. You start with one group, and walk to the other groups afterwards. Try to focus on two questions: what is the </a:t>
                      </a:r>
                      <a:r>
                        <a:rPr lang="en-US" sz="1781" u="sng" dirty="0">
                          <a:solidFill>
                            <a:srgbClr val="000000"/>
                          </a:solidFill>
                          <a:latin typeface="Graphik"/>
                          <a:ea typeface="Graphik"/>
                          <a:cs typeface="Graphik"/>
                          <a:sym typeface="Graphik"/>
                        </a:rPr>
                        <a:t>priority risk chosen </a:t>
                      </a:r>
                      <a:r>
                        <a:rPr lang="en-US" sz="1781" dirty="0">
                          <a:solidFill>
                            <a:srgbClr val="000000"/>
                          </a:solidFill>
                          <a:latin typeface="Graphik"/>
                          <a:ea typeface="Graphik"/>
                          <a:cs typeface="Graphik"/>
                          <a:sym typeface="Graphik"/>
                        </a:rPr>
                        <a:t>and why + was it difficult to come to this decision?</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48-49</a:t>
                      </a:r>
                      <a:endParaRPr lang="en-US" sz="1100" dirty="0"/>
                    </a:p>
                    <a:p>
                      <a:pPr algn="l">
                        <a:lnSpc>
                          <a:spcPts val="2137"/>
                        </a:lnSpc>
                      </a:pP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2716897">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Role of the trade union in step 2:</a:t>
                      </a:r>
                      <a:r>
                        <a:rPr lang="en-US" sz="1781" dirty="0">
                          <a:solidFill>
                            <a:srgbClr val="000000"/>
                          </a:solidFill>
                          <a:latin typeface="Graphik"/>
                          <a:ea typeface="Graphik"/>
                          <a:cs typeface="Graphik"/>
                          <a:sym typeface="Graphik"/>
                        </a:rPr>
                        <a:t> The discussion on the role of trade union always starts with </a:t>
                      </a:r>
                      <a:r>
                        <a:rPr lang="en-US" sz="1781" u="sng" dirty="0">
                          <a:solidFill>
                            <a:srgbClr val="000000"/>
                          </a:solidFill>
                          <a:latin typeface="Graphik"/>
                          <a:ea typeface="Graphik"/>
                          <a:cs typeface="Graphik"/>
                          <a:sym typeface="Graphik"/>
                        </a:rPr>
                        <a:t>an individual brainstorm </a:t>
                      </a:r>
                      <a:r>
                        <a:rPr lang="en-US" sz="1781" dirty="0">
                          <a:solidFill>
                            <a:srgbClr val="000000"/>
                          </a:solidFill>
                          <a:latin typeface="Graphik"/>
                          <a:ea typeface="Graphik"/>
                          <a:cs typeface="Graphik"/>
                          <a:sym typeface="Graphik"/>
                        </a:rPr>
                        <a:t>and </a:t>
                      </a:r>
                      <a:r>
                        <a:rPr lang="en-US" sz="1781" u="sng" dirty="0">
                          <a:solidFill>
                            <a:srgbClr val="000000"/>
                          </a:solidFill>
                          <a:latin typeface="Graphik"/>
                          <a:ea typeface="Graphik"/>
                          <a:cs typeface="Graphik"/>
                          <a:sym typeface="Graphik"/>
                        </a:rPr>
                        <a:t>a plenary discussion</a:t>
                      </a:r>
                      <a:r>
                        <a:rPr lang="en-US" sz="1781" dirty="0">
                          <a:solidFill>
                            <a:srgbClr val="000000"/>
                          </a:solidFill>
                          <a:latin typeface="Graphik"/>
                          <a:ea typeface="Graphik"/>
                          <a:cs typeface="Graphik"/>
                          <a:sym typeface="Graphik"/>
                        </a:rPr>
                        <a:t>. Ask the participants to first brainstorm themselves, and then together you can have a group conversation on the results of the brainstorm after summarizing the outcomes of the brainstorm with the group. After this discussion, you share the </a:t>
                      </a:r>
                      <a:r>
                        <a:rPr lang="en-US" sz="1781" u="sng" dirty="0">
                          <a:solidFill>
                            <a:srgbClr val="000000"/>
                          </a:solidFill>
                          <a:latin typeface="Graphik"/>
                          <a:ea typeface="Graphik"/>
                          <a:cs typeface="Graphik"/>
                          <a:sym typeface="Graphik"/>
                        </a:rPr>
                        <a:t>outcome</a:t>
                      </a:r>
                      <a:r>
                        <a:rPr lang="en-US" sz="1781" dirty="0">
                          <a:solidFill>
                            <a:srgbClr val="000000"/>
                          </a:solidFill>
                          <a:latin typeface="Graphik"/>
                          <a:ea typeface="Graphik"/>
                          <a:cs typeface="Graphik"/>
                          <a:sym typeface="Graphik"/>
                        </a:rPr>
                        <a:t> of the brainstorm of previous trainings and what was shared in a special paper CNV Internationaal wrote on the role of trade unions in HREDD. Check whether the outcome of the brainstorm is in line with these roles. If time is short, skip the brainstorm part and go to the roles immediately.</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50-51</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Flipchart on the wall with Step 2 written on it</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and pens</a:t>
                      </a: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997158">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Instrument for step 2: focus group</a:t>
                      </a:r>
                      <a:r>
                        <a:rPr lang="en-US" sz="1781" dirty="0">
                          <a:solidFill>
                            <a:srgbClr val="000000"/>
                          </a:solidFill>
                          <a:latin typeface="Graphik"/>
                          <a:ea typeface="Graphik"/>
                          <a:cs typeface="Graphik"/>
                          <a:sym typeface="Graphik"/>
                        </a:rPr>
                        <a:t>: Briefly share the </a:t>
                      </a:r>
                      <a:r>
                        <a:rPr lang="en-US" sz="1781" u="sng" dirty="0">
                          <a:solidFill>
                            <a:srgbClr val="000000"/>
                          </a:solidFill>
                          <a:latin typeface="Graphik"/>
                          <a:ea typeface="Graphik"/>
                          <a:cs typeface="Graphik"/>
                          <a:sym typeface="Graphik"/>
                        </a:rPr>
                        <a:t>theory</a:t>
                      </a:r>
                      <a:r>
                        <a:rPr lang="en-US" sz="1781" dirty="0">
                          <a:solidFill>
                            <a:srgbClr val="000000"/>
                          </a:solidFill>
                          <a:latin typeface="Graphik"/>
                          <a:ea typeface="Graphik"/>
                          <a:cs typeface="Graphik"/>
                          <a:sym typeface="Graphik"/>
                        </a:rPr>
                        <a:t>. Trade unions are usually well aware of this instrument already.</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52</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bl>
          </a:graphicData>
        </a:graphic>
      </p:graphicFrame>
      <p:sp>
        <p:nvSpPr>
          <p:cNvPr id="6" name="TextBox 6"/>
          <p:cNvSpPr txBox="1"/>
          <p:nvPr/>
        </p:nvSpPr>
        <p:spPr>
          <a:xfrm>
            <a:off x="3192009" y="335898"/>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1 (5/5)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28453"/>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2 (1/5) </a:t>
            </a:r>
          </a:p>
        </p:txBody>
      </p:sp>
      <p:graphicFrame>
        <p:nvGraphicFramePr>
          <p:cNvPr id="6" name="Table 6"/>
          <p:cNvGraphicFramePr>
            <a:graphicFrameLocks noGrp="1"/>
          </p:cNvGraphicFramePr>
          <p:nvPr>
            <p:extLst>
              <p:ext uri="{D42A27DB-BD31-4B8C-83A1-F6EECF244321}">
                <p14:modId xmlns:p14="http://schemas.microsoft.com/office/powerpoint/2010/main" val="3751202561"/>
              </p:ext>
            </p:extLst>
          </p:nvPr>
        </p:nvGraphicFramePr>
        <p:xfrm>
          <a:off x="2158738" y="2527353"/>
          <a:ext cx="14084824" cy="6635082"/>
        </p:xfrm>
        <a:graphic>
          <a:graphicData uri="http://schemas.openxmlformats.org/drawingml/2006/table">
            <a:tbl>
              <a:tblPr/>
              <a:tblGrid>
                <a:gridCol w="1494351">
                  <a:extLst>
                    <a:ext uri="{9D8B030D-6E8A-4147-A177-3AD203B41FA5}">
                      <a16:colId xmlns:a16="http://schemas.microsoft.com/office/drawing/2014/main" val="20000"/>
                    </a:ext>
                  </a:extLst>
                </a:gridCol>
                <a:gridCol w="8674619">
                  <a:extLst>
                    <a:ext uri="{9D8B030D-6E8A-4147-A177-3AD203B41FA5}">
                      <a16:colId xmlns:a16="http://schemas.microsoft.com/office/drawing/2014/main" val="20001"/>
                    </a:ext>
                  </a:extLst>
                </a:gridCol>
                <a:gridCol w="3915854">
                  <a:extLst>
                    <a:ext uri="{9D8B030D-6E8A-4147-A177-3AD203B41FA5}">
                      <a16:colId xmlns:a16="http://schemas.microsoft.com/office/drawing/2014/main" val="20002"/>
                    </a:ext>
                  </a:extLst>
                </a:gridCol>
              </a:tblGrid>
              <a:tr h="619656">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716951">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Recap &amp; energizer</a:t>
                      </a:r>
                      <a:r>
                        <a:rPr lang="en-US" sz="1781" dirty="0">
                          <a:solidFill>
                            <a:srgbClr val="000000"/>
                          </a:solidFill>
                          <a:latin typeface="Graphik"/>
                          <a:ea typeface="Graphik"/>
                          <a:cs typeface="Graphik"/>
                          <a:sym typeface="Graphik"/>
                        </a:rPr>
                        <a:t>: To make sure everybody is ready for a new day, to work on a good group dynamic and to start the day with a smile, it is nice to do an </a:t>
                      </a:r>
                      <a:r>
                        <a:rPr lang="en-US" sz="1781" u="sng" dirty="0">
                          <a:solidFill>
                            <a:srgbClr val="000000"/>
                          </a:solidFill>
                          <a:latin typeface="Graphik"/>
                          <a:ea typeface="Graphik"/>
                          <a:cs typeface="Graphik"/>
                          <a:sym typeface="Graphik"/>
                        </a:rPr>
                        <a:t>energizer</a:t>
                      </a:r>
                      <a:r>
                        <a:rPr lang="en-US" sz="1781" dirty="0">
                          <a:solidFill>
                            <a:srgbClr val="000000"/>
                          </a:solidFill>
                          <a:latin typeface="Graphik"/>
                          <a:ea typeface="Graphik"/>
                          <a:cs typeface="Graphik"/>
                          <a:sym typeface="Graphik"/>
                        </a:rPr>
                        <a:t>. Best is to ask one or two participants of the day before to think of an energizer themselves. Usually there are always participants who have great ideas. If not, you can always propose one yourself. Here are some suggestions: https://teambuilding.com/blog/large-group-energizers </a:t>
                      </a:r>
                      <a:endParaRPr lang="en-US" sz="1100" dirty="0"/>
                    </a:p>
                    <a:p>
                      <a:pPr algn="l">
                        <a:lnSpc>
                          <a:spcPts val="2137"/>
                        </a:lnSpc>
                      </a:pPr>
                      <a:r>
                        <a:rPr lang="en-US" sz="1781" dirty="0">
                          <a:solidFill>
                            <a:srgbClr val="000000"/>
                          </a:solidFill>
                          <a:latin typeface="Graphik"/>
                          <a:ea typeface="Graphik"/>
                          <a:cs typeface="Graphik"/>
                          <a:sym typeface="Graphik"/>
                        </a:rPr>
                        <a:t>After the energizer, start the day with a </a:t>
                      </a:r>
                      <a:r>
                        <a:rPr lang="en-US" sz="1781" u="sng" dirty="0">
                          <a:solidFill>
                            <a:srgbClr val="000000"/>
                          </a:solidFill>
                          <a:latin typeface="Graphik"/>
                          <a:ea typeface="Graphik"/>
                          <a:cs typeface="Graphik"/>
                          <a:sym typeface="Graphik"/>
                        </a:rPr>
                        <a:t>recap</a:t>
                      </a:r>
                      <a:r>
                        <a:rPr lang="en-US" sz="1781" dirty="0">
                          <a:solidFill>
                            <a:srgbClr val="000000"/>
                          </a:solidFill>
                          <a:latin typeface="Graphik"/>
                          <a:ea typeface="Graphik"/>
                          <a:cs typeface="Graphik"/>
                          <a:sym typeface="Graphik"/>
                        </a:rPr>
                        <a:t> of what participants learned: ask them to throw the ball to other participants while sharing their main take-away. After the recap, quickly go over all six steps and the program of the day.</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53-56</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Ball</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Depending on energizer, you might need additional materials</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848452">
                <a:tc>
                  <a:txBody>
                    <a:bodyPr/>
                    <a:lstStyle/>
                    <a:p>
                      <a:pPr algn="l">
                        <a:lnSpc>
                          <a:spcPts val="2137"/>
                        </a:lnSpc>
                        <a:defRPr/>
                      </a:pPr>
                      <a:r>
                        <a:rPr lang="en-US" sz="1781">
                          <a:solidFill>
                            <a:srgbClr val="000000"/>
                          </a:solidFill>
                          <a:latin typeface="Graphik"/>
                          <a:ea typeface="Graphik"/>
                          <a:cs typeface="Graphik"/>
                          <a:sym typeface="Graphik"/>
                        </a:rPr>
                        <a:t>15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step 3</a:t>
                      </a:r>
                      <a:r>
                        <a:rPr lang="en-US" sz="1781" dirty="0">
                          <a:solidFill>
                            <a:srgbClr val="000000"/>
                          </a:solidFill>
                          <a:latin typeface="Graphik"/>
                          <a:ea typeface="Graphik"/>
                          <a:cs typeface="Graphik"/>
                          <a:sym typeface="Graphik"/>
                        </a:rPr>
                        <a:t>: Continue with </a:t>
                      </a:r>
                      <a:r>
                        <a:rPr lang="en-US" sz="1781" u="sng" dirty="0">
                          <a:solidFill>
                            <a:srgbClr val="000000"/>
                          </a:solidFill>
                          <a:latin typeface="Graphik"/>
                          <a:ea typeface="Graphik"/>
                          <a:cs typeface="Graphik"/>
                          <a:sym typeface="Graphik"/>
                        </a:rPr>
                        <a:t>step 3</a:t>
                      </a:r>
                      <a:r>
                        <a:rPr lang="en-US" sz="1781" dirty="0">
                          <a:solidFill>
                            <a:srgbClr val="000000"/>
                          </a:solidFill>
                          <a:latin typeface="Graphik"/>
                          <a:ea typeface="Graphik"/>
                          <a:cs typeface="Graphik"/>
                          <a:sym typeface="Graphik"/>
                        </a:rPr>
                        <a:t>. Slide 58 can be quite complicated. Be sure to spend enough time on this chart.</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57-58</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2450023">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Exercise step 3</a:t>
                      </a:r>
                      <a:r>
                        <a:rPr lang="en-US" sz="1781" dirty="0">
                          <a:solidFill>
                            <a:srgbClr val="000000"/>
                          </a:solidFill>
                          <a:latin typeface="Graphik"/>
                          <a:ea typeface="Graphik"/>
                          <a:cs typeface="Graphik"/>
                          <a:sym typeface="Graphik"/>
                        </a:rPr>
                        <a:t>: Since this is complicated theory, this is an </a:t>
                      </a:r>
                      <a:r>
                        <a:rPr lang="en-US" sz="1781" u="sng" dirty="0">
                          <a:solidFill>
                            <a:srgbClr val="000000"/>
                          </a:solidFill>
                          <a:latin typeface="Graphik"/>
                          <a:ea typeface="Graphik"/>
                          <a:cs typeface="Graphik"/>
                          <a:sym typeface="Graphik"/>
                        </a:rPr>
                        <a:t>interactive exercise </a:t>
                      </a:r>
                      <a:r>
                        <a:rPr lang="en-US" sz="1781" dirty="0">
                          <a:solidFill>
                            <a:srgbClr val="000000"/>
                          </a:solidFill>
                          <a:latin typeface="Graphik"/>
                          <a:ea typeface="Graphik"/>
                          <a:cs typeface="Graphik"/>
                          <a:sym typeface="Graphik"/>
                        </a:rPr>
                        <a:t>to be done with the whole group together. Revisit the group work and the prioritized risks in step 2, and determine together </a:t>
                      </a:r>
                      <a:r>
                        <a:rPr lang="en-US" sz="1781" u="sng" dirty="0">
                          <a:solidFill>
                            <a:srgbClr val="000000"/>
                          </a:solidFill>
                          <a:latin typeface="Graphik"/>
                          <a:ea typeface="Graphik"/>
                          <a:cs typeface="Graphik"/>
                          <a:sym typeface="Graphik"/>
                        </a:rPr>
                        <a:t>the relationship between the risk and the brand/ company</a:t>
                      </a:r>
                      <a:r>
                        <a:rPr lang="en-US" sz="1781" dirty="0">
                          <a:solidFill>
                            <a:srgbClr val="000000"/>
                          </a:solidFill>
                          <a:latin typeface="Graphik"/>
                          <a:ea typeface="Graphik"/>
                          <a:cs typeface="Graphik"/>
                          <a:sym typeface="Graphik"/>
                        </a:rPr>
                        <a:t>. Ask the participants to also take into consideration purchasing practices and prices of the EU brand/ company. As trainer it is good to be devil’s advocate in this exercise. The group should write down the relationship on the flip chart, since this is the starting point for the group work in step 3 and 6.</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59</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marker: so each group can write down the relationship on one of their flip charts on the wall (</a:t>
                      </a:r>
                      <a:r>
                        <a:rPr lang="en-US" sz="1781" dirty="0" err="1">
                          <a:solidFill>
                            <a:srgbClr val="000000"/>
                          </a:solidFill>
                          <a:latin typeface="Graphik"/>
                          <a:ea typeface="Graphik"/>
                          <a:cs typeface="Graphik"/>
                          <a:sym typeface="Graphik"/>
                        </a:rPr>
                        <a:t>f.e</a:t>
                      </a:r>
                      <a:r>
                        <a:rPr lang="en-US" sz="1781" dirty="0">
                          <a:solidFill>
                            <a:srgbClr val="000000"/>
                          </a:solidFill>
                          <a:latin typeface="Graphik"/>
                          <a:ea typeface="Graphik"/>
                          <a:cs typeface="Graphik"/>
                          <a:sym typeface="Graphik"/>
                        </a:rPr>
                        <a:t>. on the heatmap)</a:t>
                      </a: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719159"/>
            <a:ext cx="14968370" cy="8384801"/>
            <a:chOff x="0" y="0"/>
            <a:chExt cx="4659934" cy="2610346"/>
          </a:xfrm>
        </p:grpSpPr>
        <p:sp>
          <p:nvSpPr>
            <p:cNvPr id="3" name="Freeform 3"/>
            <p:cNvSpPr/>
            <p:nvPr/>
          </p:nvSpPr>
          <p:spPr>
            <a:xfrm>
              <a:off x="0" y="0"/>
              <a:ext cx="4659934" cy="2610346"/>
            </a:xfrm>
            <a:custGeom>
              <a:avLst/>
              <a:gdLst/>
              <a:ahLst/>
              <a:cxnLst/>
              <a:rect l="l" t="t" r="r" b="b"/>
              <a:pathLst>
                <a:path w="4659934" h="2610346">
                  <a:moveTo>
                    <a:pt x="26378" y="0"/>
                  </a:moveTo>
                  <a:lnTo>
                    <a:pt x="4633556" y="0"/>
                  </a:lnTo>
                  <a:cubicBezTo>
                    <a:pt x="4640552" y="0"/>
                    <a:pt x="4647261" y="2779"/>
                    <a:pt x="4652208" y="7726"/>
                  </a:cubicBezTo>
                  <a:cubicBezTo>
                    <a:pt x="4657154" y="12673"/>
                    <a:pt x="4659934" y="19382"/>
                    <a:pt x="4659934" y="26378"/>
                  </a:cubicBezTo>
                  <a:lnTo>
                    <a:pt x="4659934" y="2583967"/>
                  </a:lnTo>
                  <a:cubicBezTo>
                    <a:pt x="4659934" y="2590963"/>
                    <a:pt x="4657154" y="2597673"/>
                    <a:pt x="4652208" y="2602620"/>
                  </a:cubicBezTo>
                  <a:cubicBezTo>
                    <a:pt x="4647261" y="2607566"/>
                    <a:pt x="4640552" y="2610346"/>
                    <a:pt x="4633556" y="2610346"/>
                  </a:cubicBezTo>
                  <a:lnTo>
                    <a:pt x="26378" y="2610346"/>
                  </a:lnTo>
                  <a:cubicBezTo>
                    <a:pt x="19382" y="2610346"/>
                    <a:pt x="12673" y="2607566"/>
                    <a:pt x="7726" y="2602620"/>
                  </a:cubicBezTo>
                  <a:cubicBezTo>
                    <a:pt x="2779" y="2597673"/>
                    <a:pt x="0" y="2590963"/>
                    <a:pt x="0" y="2583967"/>
                  </a:cubicBezTo>
                  <a:lnTo>
                    <a:pt x="0" y="26378"/>
                  </a:lnTo>
                  <a:cubicBezTo>
                    <a:pt x="0" y="19382"/>
                    <a:pt x="2779" y="12673"/>
                    <a:pt x="7726" y="7726"/>
                  </a:cubicBezTo>
                  <a:cubicBezTo>
                    <a:pt x="12673" y="2779"/>
                    <a:pt x="19382" y="0"/>
                    <a:pt x="26378" y="0"/>
                  </a:cubicBezTo>
                  <a:close/>
                </a:path>
              </a:pathLst>
            </a:custGeom>
            <a:solidFill>
              <a:srgbClr val="F2EEF1"/>
            </a:solidFill>
          </p:spPr>
          <p:txBody>
            <a:bodyPr/>
            <a:lstStyle/>
            <a:p>
              <a:endParaRPr lang="nl-NL"/>
            </a:p>
          </p:txBody>
        </p:sp>
        <p:sp>
          <p:nvSpPr>
            <p:cNvPr id="4" name="TextBox 4"/>
            <p:cNvSpPr txBox="1"/>
            <p:nvPr/>
          </p:nvSpPr>
          <p:spPr>
            <a:xfrm>
              <a:off x="0" y="-66675"/>
              <a:ext cx="4659934" cy="267702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28453"/>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2 (2/5) </a:t>
            </a:r>
          </a:p>
        </p:txBody>
      </p:sp>
      <p:graphicFrame>
        <p:nvGraphicFramePr>
          <p:cNvPr id="6" name="Table 6"/>
          <p:cNvGraphicFramePr>
            <a:graphicFrameLocks noGrp="1"/>
          </p:cNvGraphicFramePr>
          <p:nvPr>
            <p:extLst>
              <p:ext uri="{D42A27DB-BD31-4B8C-83A1-F6EECF244321}">
                <p14:modId xmlns:p14="http://schemas.microsoft.com/office/powerpoint/2010/main" val="2833207123"/>
              </p:ext>
            </p:extLst>
          </p:nvPr>
        </p:nvGraphicFramePr>
        <p:xfrm>
          <a:off x="2158738" y="1852489"/>
          <a:ext cx="14084824" cy="8046206"/>
        </p:xfrm>
        <a:graphic>
          <a:graphicData uri="http://schemas.openxmlformats.org/drawingml/2006/table">
            <a:tbl>
              <a:tblPr/>
              <a:tblGrid>
                <a:gridCol w="1494351">
                  <a:extLst>
                    <a:ext uri="{9D8B030D-6E8A-4147-A177-3AD203B41FA5}">
                      <a16:colId xmlns:a16="http://schemas.microsoft.com/office/drawing/2014/main" val="20000"/>
                    </a:ext>
                  </a:extLst>
                </a:gridCol>
                <a:gridCol w="8674619">
                  <a:extLst>
                    <a:ext uri="{9D8B030D-6E8A-4147-A177-3AD203B41FA5}">
                      <a16:colId xmlns:a16="http://schemas.microsoft.com/office/drawing/2014/main" val="20001"/>
                    </a:ext>
                  </a:extLst>
                </a:gridCol>
                <a:gridCol w="3915854">
                  <a:extLst>
                    <a:ext uri="{9D8B030D-6E8A-4147-A177-3AD203B41FA5}">
                      <a16:colId xmlns:a16="http://schemas.microsoft.com/office/drawing/2014/main" val="20002"/>
                    </a:ext>
                  </a:extLst>
                </a:gridCol>
              </a:tblGrid>
              <a:tr h="619562">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647039">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step 3 continued: </a:t>
                      </a:r>
                      <a:r>
                        <a:rPr lang="en-US" sz="1781" dirty="0">
                          <a:solidFill>
                            <a:srgbClr val="000000"/>
                          </a:solidFill>
                          <a:latin typeface="Graphik"/>
                          <a:ea typeface="Graphik"/>
                          <a:cs typeface="Graphik"/>
                          <a:sym typeface="Graphik"/>
                        </a:rPr>
                        <a:t>Please keep theory </a:t>
                      </a:r>
                      <a:r>
                        <a:rPr lang="en-US" sz="1781" u="sng" dirty="0">
                          <a:solidFill>
                            <a:srgbClr val="000000"/>
                          </a:solidFill>
                          <a:latin typeface="Graphik"/>
                          <a:ea typeface="Graphik"/>
                          <a:cs typeface="Graphik"/>
                          <a:sym typeface="Graphik"/>
                        </a:rPr>
                        <a:t>short</a:t>
                      </a:r>
                      <a:r>
                        <a:rPr lang="en-US" sz="1781" dirty="0">
                          <a:solidFill>
                            <a:srgbClr val="000000"/>
                          </a:solidFill>
                          <a:latin typeface="Graphik"/>
                          <a:ea typeface="Graphik"/>
                          <a:cs typeface="Graphik"/>
                          <a:sym typeface="Graphik"/>
                        </a:rPr>
                        <a:t>.</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60-62</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2459186">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Role of trade union in step 3</a:t>
                      </a:r>
                      <a:r>
                        <a:rPr lang="en-US" sz="1781" dirty="0">
                          <a:solidFill>
                            <a:srgbClr val="000000"/>
                          </a:solidFill>
                          <a:latin typeface="Graphik"/>
                          <a:ea typeface="Graphik"/>
                          <a:cs typeface="Graphik"/>
                          <a:sym typeface="Graphik"/>
                        </a:rPr>
                        <a:t>: The discussion on the role of trade union always starts with an </a:t>
                      </a:r>
                      <a:r>
                        <a:rPr lang="en-US" sz="1781" u="sng" dirty="0">
                          <a:solidFill>
                            <a:srgbClr val="000000"/>
                          </a:solidFill>
                          <a:latin typeface="Graphik"/>
                          <a:ea typeface="Graphik"/>
                          <a:cs typeface="Graphik"/>
                          <a:sym typeface="Graphik"/>
                        </a:rPr>
                        <a:t>individual brainstorm and a plenary discussion</a:t>
                      </a:r>
                      <a:r>
                        <a:rPr lang="en-US" sz="1781" dirty="0">
                          <a:solidFill>
                            <a:srgbClr val="000000"/>
                          </a:solidFill>
                          <a:latin typeface="Graphik"/>
                          <a:ea typeface="Graphik"/>
                          <a:cs typeface="Graphik"/>
                          <a:sym typeface="Graphik"/>
                        </a:rPr>
                        <a:t>. Ask the participants to first brainstorm themselves, and then together you can have a group conversation on the results of the brainstorm after summarizing the outcomes of the brainstorm with the group. After this discussion, you share the </a:t>
                      </a:r>
                      <a:r>
                        <a:rPr lang="en-US" sz="1781" u="sng" dirty="0">
                          <a:solidFill>
                            <a:srgbClr val="000000"/>
                          </a:solidFill>
                          <a:latin typeface="Graphik"/>
                          <a:ea typeface="Graphik"/>
                          <a:cs typeface="Graphik"/>
                          <a:sym typeface="Graphik"/>
                        </a:rPr>
                        <a:t>outcome</a:t>
                      </a:r>
                      <a:r>
                        <a:rPr lang="en-US" sz="1781" dirty="0">
                          <a:solidFill>
                            <a:srgbClr val="000000"/>
                          </a:solidFill>
                          <a:latin typeface="Graphik"/>
                          <a:ea typeface="Graphik"/>
                          <a:cs typeface="Graphik"/>
                          <a:sym typeface="Graphik"/>
                        </a:rPr>
                        <a:t> of the brainstorm of previous trainings and what was shared in a special paper CNV Internationaal wrote on the role of trade unions in HREDD. Check whether the outcome of the brainstorm is in line with these roles.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11363"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11363"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63-64</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Flipchart on the wall with Step 3 written on it</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and pens</a:t>
                      </a: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11363"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4320419">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Group work step 3</a:t>
                      </a:r>
                      <a:r>
                        <a:rPr lang="en-US" sz="1781" dirty="0">
                          <a:solidFill>
                            <a:srgbClr val="000000"/>
                          </a:solidFill>
                          <a:latin typeface="Graphik"/>
                          <a:ea typeface="Graphik"/>
                          <a:cs typeface="Graphik"/>
                          <a:sym typeface="Graphik"/>
                        </a:rPr>
                        <a:t>: Participants will now be asked to do the </a:t>
                      </a:r>
                      <a:r>
                        <a:rPr lang="en-US" sz="1781" u="sng" dirty="0">
                          <a:solidFill>
                            <a:srgbClr val="000000"/>
                          </a:solidFill>
                          <a:latin typeface="Graphik"/>
                          <a:ea typeface="Graphik"/>
                          <a:cs typeface="Graphik"/>
                          <a:sym typeface="Graphik"/>
                        </a:rPr>
                        <a:t>third group exercise building </a:t>
                      </a:r>
                      <a:r>
                        <a:rPr lang="en-US" sz="1781" dirty="0">
                          <a:solidFill>
                            <a:srgbClr val="000000"/>
                          </a:solidFill>
                          <a:latin typeface="Graphik"/>
                          <a:ea typeface="Graphik"/>
                          <a:cs typeface="Graphik"/>
                          <a:sym typeface="Graphik"/>
                        </a:rPr>
                        <a:t>on the first two. But now they need to do the group work as trade union. They need to take the prioritized impact and </a:t>
                      </a:r>
                      <a:r>
                        <a:rPr lang="en-US" sz="1781" u="sng" dirty="0">
                          <a:solidFill>
                            <a:srgbClr val="000000"/>
                          </a:solidFill>
                          <a:latin typeface="Graphik"/>
                          <a:ea typeface="Graphik"/>
                          <a:cs typeface="Graphik"/>
                          <a:sym typeface="Graphik"/>
                        </a:rPr>
                        <a:t>develop an action plan</a:t>
                      </a:r>
                      <a:r>
                        <a:rPr lang="en-US" sz="1781" dirty="0">
                          <a:solidFill>
                            <a:srgbClr val="000000"/>
                          </a:solidFill>
                          <a:latin typeface="Graphik"/>
                          <a:ea typeface="Graphik"/>
                          <a:cs typeface="Graphik"/>
                          <a:sym typeface="Graphik"/>
                        </a:rPr>
                        <a:t> on how to cease, mitigate, prevent the adverse impact. They could decide to develop an action plan at sector level, if the adverse impact prioritized is commonly found in the sector. It is important here to challenge the participants to </a:t>
                      </a:r>
                      <a:r>
                        <a:rPr lang="en-US" sz="1781" u="sng" dirty="0">
                          <a:solidFill>
                            <a:srgbClr val="000000"/>
                          </a:solidFill>
                          <a:latin typeface="Graphik"/>
                          <a:ea typeface="Graphik"/>
                          <a:cs typeface="Graphik"/>
                          <a:sym typeface="Graphik"/>
                        </a:rPr>
                        <a:t>make use of the European company </a:t>
                      </a:r>
                      <a:r>
                        <a:rPr lang="en-US" sz="1781" dirty="0">
                          <a:solidFill>
                            <a:srgbClr val="000000"/>
                          </a:solidFill>
                          <a:latin typeface="Graphik"/>
                          <a:ea typeface="Graphik"/>
                          <a:cs typeface="Graphik"/>
                          <a:sym typeface="Graphik"/>
                        </a:rPr>
                        <a:t>in the value chain that is obliged to do due diligence. Can they develop actions keeping this in mind? And could they develop actions together with others like trade unions at national/ international level? Participants often find it difficult to develop their own format for an action plan. They are strongly advised to used the </a:t>
                      </a:r>
                      <a:r>
                        <a:rPr lang="en-US" sz="1781" u="sng" dirty="0">
                          <a:solidFill>
                            <a:srgbClr val="000000"/>
                          </a:solidFill>
                          <a:latin typeface="Graphik"/>
                          <a:ea typeface="Graphik"/>
                          <a:cs typeface="Graphik"/>
                          <a:sym typeface="Graphik"/>
                        </a:rPr>
                        <a:t>suggested format</a:t>
                      </a:r>
                      <a:r>
                        <a:rPr lang="en-US" sz="1781" dirty="0">
                          <a:solidFill>
                            <a:srgbClr val="000000"/>
                          </a:solidFill>
                          <a:latin typeface="Graphik"/>
                          <a:ea typeface="Graphik"/>
                          <a:cs typeface="Graphik"/>
                          <a:sym typeface="Graphik"/>
                        </a:rPr>
                        <a:t>. Make sure they keep the final column empty as you will need it for the Tracking exercise later on the day.</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11363"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65-66</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place to work for each of the groups (can be in the same room or in break out rooms)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flip chart per group</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Markers in different colors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Masking tape to hang the flip chart on the wall</a:t>
                      </a: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28453"/>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2 (3/5) </a:t>
            </a:r>
          </a:p>
        </p:txBody>
      </p:sp>
      <p:graphicFrame>
        <p:nvGraphicFramePr>
          <p:cNvPr id="6" name="Table 6"/>
          <p:cNvGraphicFramePr>
            <a:graphicFrameLocks noGrp="1"/>
          </p:cNvGraphicFramePr>
          <p:nvPr>
            <p:extLst>
              <p:ext uri="{D42A27DB-BD31-4B8C-83A1-F6EECF244321}">
                <p14:modId xmlns:p14="http://schemas.microsoft.com/office/powerpoint/2010/main" val="2250228857"/>
              </p:ext>
            </p:extLst>
          </p:nvPr>
        </p:nvGraphicFramePr>
        <p:xfrm>
          <a:off x="2158738" y="2165867"/>
          <a:ext cx="14084824" cy="6644607"/>
        </p:xfrm>
        <a:graphic>
          <a:graphicData uri="http://schemas.openxmlformats.org/drawingml/2006/table">
            <a:tbl>
              <a:tblPr/>
              <a:tblGrid>
                <a:gridCol w="1494351">
                  <a:extLst>
                    <a:ext uri="{9D8B030D-6E8A-4147-A177-3AD203B41FA5}">
                      <a16:colId xmlns:a16="http://schemas.microsoft.com/office/drawing/2014/main" val="20000"/>
                    </a:ext>
                  </a:extLst>
                </a:gridCol>
                <a:gridCol w="8674619">
                  <a:extLst>
                    <a:ext uri="{9D8B030D-6E8A-4147-A177-3AD203B41FA5}">
                      <a16:colId xmlns:a16="http://schemas.microsoft.com/office/drawing/2014/main" val="20001"/>
                    </a:ext>
                  </a:extLst>
                </a:gridCol>
                <a:gridCol w="3915854">
                  <a:extLst>
                    <a:ext uri="{9D8B030D-6E8A-4147-A177-3AD203B41FA5}">
                      <a16:colId xmlns:a16="http://schemas.microsoft.com/office/drawing/2014/main" val="20002"/>
                    </a:ext>
                  </a:extLst>
                </a:gridCol>
              </a:tblGrid>
              <a:tr h="619655">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3527266">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Discussion group work step 3:</a:t>
                      </a:r>
                      <a:r>
                        <a:rPr lang="en-US" sz="1781" dirty="0">
                          <a:solidFill>
                            <a:srgbClr val="000000"/>
                          </a:solidFill>
                          <a:latin typeface="Graphik"/>
                          <a:ea typeface="Graphik"/>
                          <a:cs typeface="Graphik"/>
                          <a:sym typeface="Graphik"/>
                        </a:rPr>
                        <a:t> When discussing this work, we use a variation on the regular gallery work, a </a:t>
                      </a:r>
                      <a:r>
                        <a:rPr lang="en-US" sz="1781" u="sng" dirty="0">
                          <a:solidFill>
                            <a:srgbClr val="000000"/>
                          </a:solidFill>
                          <a:latin typeface="Graphik"/>
                          <a:ea typeface="Graphik"/>
                          <a:cs typeface="Graphik"/>
                          <a:sym typeface="Graphik"/>
                        </a:rPr>
                        <a:t>rotating gallery walk</a:t>
                      </a:r>
                      <a:r>
                        <a:rPr lang="en-US" sz="1781" dirty="0">
                          <a:solidFill>
                            <a:srgbClr val="000000"/>
                          </a:solidFill>
                          <a:latin typeface="Graphik"/>
                          <a:ea typeface="Graphik"/>
                          <a:cs typeface="Graphik"/>
                          <a:sym typeface="Graphik"/>
                        </a:rPr>
                        <a:t>. When there are four groups you just switch between two groups, so: group 1 and 2 will first discuss the work of group 2 and then continue to discuss the work of group 2, while group 3 and 4 first discuss the work of group 3 and then continue to the work of group 4. With three groups, you let three groups rotate twice, so group 1 starts discussing work of group 2, group 2 starts discussing work of group 3, and group 3 starts discussing work of group 1. After 10 min you rotate, and group 1 will discuss groupwork of group 3, group 2 the work of group 1 and group 3 the work of group 2. Then you finish. You need to adopt the slide according to number of groups! You need </a:t>
                      </a:r>
                      <a:r>
                        <a:rPr lang="en-US" sz="1781" u="sng" dirty="0">
                          <a:solidFill>
                            <a:srgbClr val="000000"/>
                          </a:solidFill>
                          <a:latin typeface="Graphik"/>
                          <a:ea typeface="Graphik"/>
                          <a:cs typeface="Graphik"/>
                          <a:sym typeface="Graphik"/>
                        </a:rPr>
                        <a:t>two facilitators.</a:t>
                      </a:r>
                      <a:endParaRPr lang="en-US" sz="1100" u="sng" dirty="0"/>
                    </a:p>
                  </a:txBody>
                  <a:tcPr marL="109086" marR="109086" marT="109086" marB="109086" anchor="ctr">
                    <a:lnL w="5682" cap="flat" cmpd="sng" algn="ctr">
                      <a:solidFill>
                        <a:srgbClr val="000000"/>
                      </a:solidFill>
                      <a:prstDash val="solid"/>
                      <a:round/>
                      <a:headEnd type="none" w="med" len="med"/>
                      <a:tailEnd type="none" w="med" len="med"/>
                    </a:lnL>
                    <a:lnR w="11363"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11363" cap="flat" cmpd="sng" algn="ctr">
                      <a:solidFill>
                        <a:srgbClr val="000000"/>
                      </a:solidFill>
                      <a:prstDash val="solid"/>
                      <a:round/>
                      <a:headEnd type="none" w="med" len="med"/>
                      <a:tailEnd type="none" w="med" len="med"/>
                    </a:lnB>
                  </a:tcPr>
                </a:tc>
                <a:tc>
                  <a:txBody>
                    <a:bodyPr/>
                    <a:lstStyle/>
                    <a:p>
                      <a:pPr algn="l">
                        <a:lnSpc>
                          <a:spcPts val="2137"/>
                        </a:lnSpc>
                        <a:defRPr/>
                      </a:pPr>
                      <a:r>
                        <a:rPr lang="en-US" sz="1781" dirty="0">
                          <a:solidFill>
                            <a:srgbClr val="000000"/>
                          </a:solidFill>
                          <a:latin typeface="Graphik"/>
                          <a:ea typeface="Graphik"/>
                          <a:cs typeface="Graphik"/>
                          <a:sym typeface="Graphik"/>
                        </a:rPr>
                        <a:t>Slides 67-68</a:t>
                      </a:r>
                      <a:endParaRPr lang="en-US" sz="1100" dirty="0"/>
                    </a:p>
                  </a:txBody>
                  <a:tcPr marL="109086" marR="109086" marT="109086" marB="109086" anchor="ctr">
                    <a:lnL w="11363"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1382307">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Instrument for step 3: social dialogue:</a:t>
                      </a:r>
                      <a:r>
                        <a:rPr lang="en-US" sz="1781" dirty="0">
                          <a:solidFill>
                            <a:srgbClr val="000000"/>
                          </a:solidFill>
                          <a:latin typeface="Graphik"/>
                          <a:ea typeface="Graphik"/>
                          <a:cs typeface="Graphik"/>
                          <a:sym typeface="Graphik"/>
                        </a:rPr>
                        <a:t> Please use your </a:t>
                      </a:r>
                      <a:r>
                        <a:rPr lang="en-US" sz="1781" u="sng" dirty="0">
                          <a:solidFill>
                            <a:srgbClr val="000000"/>
                          </a:solidFill>
                          <a:latin typeface="Graphik"/>
                          <a:ea typeface="Graphik"/>
                          <a:cs typeface="Graphik"/>
                          <a:sym typeface="Graphik"/>
                        </a:rPr>
                        <a:t>own experience </a:t>
                      </a:r>
                      <a:r>
                        <a:rPr lang="en-US" sz="1781" dirty="0">
                          <a:solidFill>
                            <a:srgbClr val="000000"/>
                          </a:solidFill>
                          <a:latin typeface="Graphik"/>
                          <a:ea typeface="Graphik"/>
                          <a:cs typeface="Graphik"/>
                          <a:sym typeface="Graphik"/>
                        </a:rPr>
                        <a:t>here as a trade union to develop this slide: explain the </a:t>
                      </a:r>
                      <a:r>
                        <a:rPr lang="en-US" sz="1781" u="sng" dirty="0">
                          <a:solidFill>
                            <a:srgbClr val="000000"/>
                          </a:solidFill>
                          <a:latin typeface="Graphik"/>
                          <a:ea typeface="Graphik"/>
                          <a:cs typeface="Graphik"/>
                          <a:sym typeface="Graphik"/>
                        </a:rPr>
                        <a:t>importance of social dialogue </a:t>
                      </a:r>
                      <a:r>
                        <a:rPr lang="en-US" sz="1781" dirty="0">
                          <a:solidFill>
                            <a:srgbClr val="000000"/>
                          </a:solidFill>
                          <a:latin typeface="Graphik"/>
                          <a:ea typeface="Graphik"/>
                          <a:cs typeface="Graphik"/>
                          <a:sym typeface="Graphik"/>
                        </a:rPr>
                        <a:t>and provide one or two examples of how you have been involved in social dialogue. Make it </a:t>
                      </a:r>
                      <a:r>
                        <a:rPr lang="en-US" sz="1781" u="sng" dirty="0">
                          <a:solidFill>
                            <a:srgbClr val="000000"/>
                          </a:solidFill>
                          <a:latin typeface="Graphik"/>
                          <a:ea typeface="Graphik"/>
                          <a:cs typeface="Graphik"/>
                          <a:sym typeface="Graphik"/>
                        </a:rPr>
                        <a:t>context specific.</a:t>
                      </a:r>
                      <a:endParaRPr lang="en-US" sz="1100" u="sng"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11363"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69</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1115379">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step 6:</a:t>
                      </a:r>
                      <a:r>
                        <a:rPr lang="en-US" sz="1781" dirty="0">
                          <a:solidFill>
                            <a:srgbClr val="000000"/>
                          </a:solidFill>
                          <a:latin typeface="Graphik"/>
                          <a:ea typeface="Graphik"/>
                          <a:cs typeface="Graphik"/>
                          <a:sym typeface="Graphik"/>
                        </a:rPr>
                        <a:t> We continue with </a:t>
                      </a:r>
                      <a:r>
                        <a:rPr lang="en-US" sz="1781" u="sng" dirty="0">
                          <a:solidFill>
                            <a:srgbClr val="000000"/>
                          </a:solidFill>
                          <a:latin typeface="Graphik"/>
                          <a:ea typeface="Graphik"/>
                          <a:cs typeface="Graphik"/>
                          <a:sym typeface="Graphik"/>
                        </a:rPr>
                        <a:t>step 6</a:t>
                      </a:r>
                      <a:r>
                        <a:rPr lang="en-US" sz="1781" dirty="0">
                          <a:solidFill>
                            <a:srgbClr val="000000"/>
                          </a:solidFill>
                          <a:latin typeface="Graphik"/>
                          <a:ea typeface="Graphik"/>
                          <a:cs typeface="Graphik"/>
                          <a:sym typeface="Graphik"/>
                        </a:rPr>
                        <a:t>. Compared to other steps, you need more time here for the theory, especially because of slide 74 which is quite complex.</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70-74</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28453"/>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2 (4/5) </a:t>
            </a:r>
          </a:p>
        </p:txBody>
      </p:sp>
      <p:graphicFrame>
        <p:nvGraphicFramePr>
          <p:cNvPr id="6" name="Table 6"/>
          <p:cNvGraphicFramePr>
            <a:graphicFrameLocks noGrp="1"/>
          </p:cNvGraphicFramePr>
          <p:nvPr>
            <p:extLst>
              <p:ext uri="{D42A27DB-BD31-4B8C-83A1-F6EECF244321}">
                <p14:modId xmlns:p14="http://schemas.microsoft.com/office/powerpoint/2010/main" val="4055114361"/>
              </p:ext>
            </p:extLst>
          </p:nvPr>
        </p:nvGraphicFramePr>
        <p:xfrm>
          <a:off x="2158738" y="2486098"/>
          <a:ext cx="14084824" cy="6152446"/>
        </p:xfrm>
        <a:graphic>
          <a:graphicData uri="http://schemas.openxmlformats.org/drawingml/2006/table">
            <a:tbl>
              <a:tblPr/>
              <a:tblGrid>
                <a:gridCol w="1494351">
                  <a:extLst>
                    <a:ext uri="{9D8B030D-6E8A-4147-A177-3AD203B41FA5}">
                      <a16:colId xmlns:a16="http://schemas.microsoft.com/office/drawing/2014/main" val="20000"/>
                    </a:ext>
                  </a:extLst>
                </a:gridCol>
                <a:gridCol w="8674619">
                  <a:extLst>
                    <a:ext uri="{9D8B030D-6E8A-4147-A177-3AD203B41FA5}">
                      <a16:colId xmlns:a16="http://schemas.microsoft.com/office/drawing/2014/main" val="20001"/>
                    </a:ext>
                  </a:extLst>
                </a:gridCol>
                <a:gridCol w="3915854">
                  <a:extLst>
                    <a:ext uri="{9D8B030D-6E8A-4147-A177-3AD203B41FA5}">
                      <a16:colId xmlns:a16="http://schemas.microsoft.com/office/drawing/2014/main" val="20002"/>
                    </a:ext>
                  </a:extLst>
                </a:gridCol>
              </a:tblGrid>
              <a:tr h="619697">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450188">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Role of the trade union in step 6</a:t>
                      </a:r>
                      <a:r>
                        <a:rPr lang="en-US" sz="1781" dirty="0">
                          <a:solidFill>
                            <a:srgbClr val="000000"/>
                          </a:solidFill>
                          <a:latin typeface="Graphik"/>
                          <a:ea typeface="Graphik"/>
                          <a:cs typeface="Graphik"/>
                          <a:sym typeface="Graphik"/>
                        </a:rPr>
                        <a:t>: The discussion on the role of trade union always starts with </a:t>
                      </a:r>
                      <a:r>
                        <a:rPr lang="en-US" sz="1781" u="sng" dirty="0">
                          <a:solidFill>
                            <a:srgbClr val="000000"/>
                          </a:solidFill>
                          <a:latin typeface="Graphik"/>
                          <a:ea typeface="Graphik"/>
                          <a:cs typeface="Graphik"/>
                          <a:sym typeface="Graphik"/>
                        </a:rPr>
                        <a:t>an individual brainstorm </a:t>
                      </a:r>
                      <a:r>
                        <a:rPr lang="en-US" sz="1781" dirty="0">
                          <a:solidFill>
                            <a:srgbClr val="000000"/>
                          </a:solidFill>
                          <a:latin typeface="Graphik"/>
                          <a:ea typeface="Graphik"/>
                          <a:cs typeface="Graphik"/>
                          <a:sym typeface="Graphik"/>
                        </a:rPr>
                        <a:t>and a </a:t>
                      </a:r>
                      <a:r>
                        <a:rPr lang="en-US" sz="1781" u="sng" dirty="0">
                          <a:solidFill>
                            <a:srgbClr val="000000"/>
                          </a:solidFill>
                          <a:latin typeface="Graphik"/>
                          <a:ea typeface="Graphik"/>
                          <a:cs typeface="Graphik"/>
                          <a:sym typeface="Graphik"/>
                        </a:rPr>
                        <a:t>plenary discussion</a:t>
                      </a:r>
                      <a:r>
                        <a:rPr lang="en-US" sz="1781" dirty="0">
                          <a:solidFill>
                            <a:srgbClr val="000000"/>
                          </a:solidFill>
                          <a:latin typeface="Graphik"/>
                          <a:ea typeface="Graphik"/>
                          <a:cs typeface="Graphik"/>
                          <a:sym typeface="Graphik"/>
                        </a:rPr>
                        <a:t>. Ask the participants to first brainstorm themselves, and then together you can have a group conversation on the results of the brainstorm after summarizing the outcomes of the brainstorm with the group. After this discussion, you share the </a:t>
                      </a:r>
                      <a:r>
                        <a:rPr lang="en-US" sz="1781" u="sng" dirty="0">
                          <a:solidFill>
                            <a:srgbClr val="000000"/>
                          </a:solidFill>
                          <a:latin typeface="Graphik"/>
                          <a:ea typeface="Graphik"/>
                          <a:cs typeface="Graphik"/>
                          <a:sym typeface="Graphik"/>
                        </a:rPr>
                        <a:t>outcome</a:t>
                      </a:r>
                      <a:r>
                        <a:rPr lang="en-US" sz="1781" dirty="0">
                          <a:solidFill>
                            <a:srgbClr val="000000"/>
                          </a:solidFill>
                          <a:latin typeface="Graphik"/>
                          <a:ea typeface="Graphik"/>
                          <a:cs typeface="Graphik"/>
                          <a:sym typeface="Graphik"/>
                        </a:rPr>
                        <a:t> of the brainstorm of previous trainings and what was shared in a special paper CNV Internationaal wrote on the role of trade unions in HREDD. Check whether the outcome of the brainstorm is in line with these roles.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76</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Flipchart on the wall with Step 6 written on it</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and pens</a:t>
                      </a: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1382402">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Group work step 6:</a:t>
                      </a:r>
                      <a:r>
                        <a:rPr lang="en-US" sz="1781" dirty="0">
                          <a:solidFill>
                            <a:srgbClr val="000000"/>
                          </a:solidFill>
                          <a:latin typeface="Graphik"/>
                          <a:ea typeface="Graphik"/>
                          <a:cs typeface="Graphik"/>
                          <a:sym typeface="Graphik"/>
                        </a:rPr>
                        <a:t>  It is good to become a bit more concrete on </a:t>
                      </a:r>
                      <a:r>
                        <a:rPr lang="en-US" sz="1781" u="sng" dirty="0">
                          <a:solidFill>
                            <a:srgbClr val="000000"/>
                          </a:solidFill>
                          <a:latin typeface="Graphik"/>
                          <a:ea typeface="Graphik"/>
                          <a:cs typeface="Graphik"/>
                          <a:sym typeface="Graphik"/>
                        </a:rPr>
                        <a:t>grievance mechanisms</a:t>
                      </a:r>
                      <a:r>
                        <a:rPr lang="en-US" sz="1781" dirty="0">
                          <a:solidFill>
                            <a:srgbClr val="000000"/>
                          </a:solidFill>
                          <a:latin typeface="Graphik"/>
                          <a:ea typeface="Graphik"/>
                          <a:cs typeface="Graphik"/>
                          <a:sym typeface="Graphik"/>
                        </a:rPr>
                        <a:t>. In this slide we ask participants first to </a:t>
                      </a:r>
                      <a:r>
                        <a:rPr lang="en-US" sz="1781" u="sng" dirty="0">
                          <a:solidFill>
                            <a:srgbClr val="000000"/>
                          </a:solidFill>
                          <a:latin typeface="Graphik"/>
                          <a:ea typeface="Graphik"/>
                          <a:cs typeface="Graphik"/>
                          <a:sym typeface="Graphik"/>
                        </a:rPr>
                        <a:t>brainstorm</a:t>
                      </a:r>
                      <a:r>
                        <a:rPr lang="en-US" sz="1781" dirty="0">
                          <a:solidFill>
                            <a:srgbClr val="000000"/>
                          </a:solidFill>
                          <a:latin typeface="Graphik"/>
                          <a:ea typeface="Graphik"/>
                          <a:cs typeface="Graphik"/>
                          <a:sym typeface="Graphik"/>
                        </a:rPr>
                        <a:t> together for a couple of minutes (10 max.) and then have a </a:t>
                      </a:r>
                      <a:r>
                        <a:rPr lang="en-US" sz="1781" u="sng" dirty="0">
                          <a:solidFill>
                            <a:srgbClr val="000000"/>
                          </a:solidFill>
                          <a:latin typeface="Graphik"/>
                          <a:ea typeface="Graphik"/>
                          <a:cs typeface="Graphik"/>
                          <a:sym typeface="Graphik"/>
                        </a:rPr>
                        <a:t>plenary discussion</a:t>
                      </a:r>
                      <a:r>
                        <a:rPr lang="en-US" sz="1781" u="none" dirty="0">
                          <a:solidFill>
                            <a:srgbClr val="000000"/>
                          </a:solidFill>
                          <a:latin typeface="Graphik"/>
                          <a:ea typeface="Graphik"/>
                          <a:cs typeface="Graphik"/>
                          <a:sym typeface="Graphik"/>
                        </a:rPr>
                        <a:t> on what</a:t>
                      </a:r>
                      <a:r>
                        <a:rPr lang="en-US" sz="1781" dirty="0">
                          <a:solidFill>
                            <a:srgbClr val="000000"/>
                          </a:solidFill>
                          <a:latin typeface="Graphik"/>
                          <a:ea typeface="Graphik"/>
                          <a:cs typeface="Graphik"/>
                          <a:sym typeface="Graphik"/>
                        </a:rPr>
                        <a:t> they have discussed. </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77</a:t>
                      </a:r>
                      <a:endParaRPr lang="en-US" sz="1100" dirty="0"/>
                    </a:p>
                    <a:p>
                      <a:pPr marL="285750" indent="-285750" algn="l">
                        <a:lnSpc>
                          <a:spcPts val="2137"/>
                        </a:lnSpc>
                        <a:buFont typeface="Arial" panose="020B0604020202020204" pitchFamily="34" charset="0"/>
                        <a:buChar char="•"/>
                      </a:pPr>
                      <a:r>
                        <a:rPr lang="en-US" sz="1781" dirty="0">
                          <a:solidFill>
                            <a:srgbClr val="000000"/>
                          </a:solidFill>
                          <a:latin typeface="Graphik"/>
                          <a:ea typeface="Graphik"/>
                          <a:cs typeface="Graphik"/>
                          <a:sym typeface="Graphik"/>
                        </a:rPr>
                        <a:t>Paper and pen</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851650">
                <a:tc>
                  <a:txBody>
                    <a:bodyPr/>
                    <a:lstStyle/>
                    <a:p>
                      <a:pPr algn="l">
                        <a:lnSpc>
                          <a:spcPts val="2137"/>
                        </a:lnSpc>
                        <a:defRPr/>
                      </a:pPr>
                      <a:r>
                        <a:rPr lang="en-US" sz="1781">
                          <a:solidFill>
                            <a:srgbClr val="000000"/>
                          </a:solidFill>
                          <a:latin typeface="Graphik"/>
                          <a:ea typeface="Graphik"/>
                          <a:cs typeface="Graphik"/>
                          <a:sym typeface="Graphik"/>
                        </a:rPr>
                        <a:t>15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Instrument for step 6</a:t>
                      </a:r>
                      <a:r>
                        <a:rPr lang="en-US" sz="1781" dirty="0">
                          <a:solidFill>
                            <a:srgbClr val="000000"/>
                          </a:solidFill>
                          <a:latin typeface="Graphik"/>
                          <a:ea typeface="Graphik"/>
                          <a:cs typeface="Graphik"/>
                          <a:sym typeface="Graphik"/>
                        </a:rPr>
                        <a:t>: </a:t>
                      </a:r>
                      <a:r>
                        <a:rPr lang="en-US" sz="1781" dirty="0">
                          <a:solidFill>
                            <a:srgbClr val="000000"/>
                          </a:solidFill>
                          <a:latin typeface="Graphik Bold"/>
                          <a:ea typeface="Graphik Bold"/>
                          <a:cs typeface="Graphik Bold"/>
                          <a:sym typeface="Graphik Bold"/>
                        </a:rPr>
                        <a:t>Grievance Mechanisms:</a:t>
                      </a:r>
                      <a:r>
                        <a:rPr lang="en-US" sz="1781" dirty="0">
                          <a:solidFill>
                            <a:srgbClr val="000000"/>
                          </a:solidFill>
                          <a:latin typeface="Graphik"/>
                          <a:ea typeface="Graphik"/>
                          <a:cs typeface="Graphik"/>
                          <a:sym typeface="Graphik"/>
                        </a:rPr>
                        <a:t> Be brief on these slides, which mainly share </a:t>
                      </a:r>
                      <a:r>
                        <a:rPr lang="en-US" sz="1781" u="sng" dirty="0">
                          <a:solidFill>
                            <a:srgbClr val="000000"/>
                          </a:solidFill>
                          <a:latin typeface="Graphik"/>
                          <a:ea typeface="Graphik"/>
                          <a:cs typeface="Graphik"/>
                          <a:sym typeface="Graphik"/>
                        </a:rPr>
                        <a:t>outcomes of research done by CNV Internationaal.</a:t>
                      </a:r>
                      <a:endParaRPr lang="en-US" sz="1100" u="sng"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78-82</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r h="848509">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for step 1</a:t>
                      </a:r>
                      <a:r>
                        <a:rPr lang="en-US" sz="1781" dirty="0">
                          <a:solidFill>
                            <a:srgbClr val="000000"/>
                          </a:solidFill>
                          <a:latin typeface="Graphik"/>
                          <a:ea typeface="Graphik"/>
                          <a:cs typeface="Graphik"/>
                          <a:sym typeface="Graphik"/>
                        </a:rPr>
                        <a:t>: Be </a:t>
                      </a:r>
                      <a:r>
                        <a:rPr lang="en-US" sz="1781" u="sng" dirty="0">
                          <a:solidFill>
                            <a:srgbClr val="000000"/>
                          </a:solidFill>
                          <a:latin typeface="Graphik"/>
                          <a:ea typeface="Graphik"/>
                          <a:cs typeface="Graphik"/>
                          <a:sym typeface="Graphik"/>
                        </a:rPr>
                        <a:t>brief</a:t>
                      </a:r>
                      <a:r>
                        <a:rPr lang="en-US" sz="1781" dirty="0">
                          <a:solidFill>
                            <a:srgbClr val="000000"/>
                          </a:solidFill>
                          <a:latin typeface="Graphik"/>
                          <a:ea typeface="Graphik"/>
                          <a:cs typeface="Graphik"/>
                          <a:sym typeface="Graphik"/>
                        </a:rPr>
                        <a:t>: the role of the trade union is not very extensive in this step.</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83-85</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28453"/>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2 (5/5) </a:t>
            </a:r>
          </a:p>
        </p:txBody>
      </p:sp>
      <p:graphicFrame>
        <p:nvGraphicFramePr>
          <p:cNvPr id="6" name="Table 6"/>
          <p:cNvGraphicFramePr>
            <a:graphicFrameLocks noGrp="1"/>
          </p:cNvGraphicFramePr>
          <p:nvPr>
            <p:extLst>
              <p:ext uri="{D42A27DB-BD31-4B8C-83A1-F6EECF244321}">
                <p14:modId xmlns:p14="http://schemas.microsoft.com/office/powerpoint/2010/main" val="2959728333"/>
              </p:ext>
            </p:extLst>
          </p:nvPr>
        </p:nvGraphicFramePr>
        <p:xfrm>
          <a:off x="2101588" y="2098728"/>
          <a:ext cx="14084824" cy="7492332"/>
        </p:xfrm>
        <a:graphic>
          <a:graphicData uri="http://schemas.openxmlformats.org/drawingml/2006/table">
            <a:tbl>
              <a:tblPr/>
              <a:tblGrid>
                <a:gridCol w="1494351">
                  <a:extLst>
                    <a:ext uri="{9D8B030D-6E8A-4147-A177-3AD203B41FA5}">
                      <a16:colId xmlns:a16="http://schemas.microsoft.com/office/drawing/2014/main" val="20000"/>
                    </a:ext>
                  </a:extLst>
                </a:gridCol>
                <a:gridCol w="8674619">
                  <a:extLst>
                    <a:ext uri="{9D8B030D-6E8A-4147-A177-3AD203B41FA5}">
                      <a16:colId xmlns:a16="http://schemas.microsoft.com/office/drawing/2014/main" val="20001"/>
                    </a:ext>
                  </a:extLst>
                </a:gridCol>
                <a:gridCol w="3915854">
                  <a:extLst>
                    <a:ext uri="{9D8B030D-6E8A-4147-A177-3AD203B41FA5}">
                      <a16:colId xmlns:a16="http://schemas.microsoft.com/office/drawing/2014/main" val="20002"/>
                    </a:ext>
                  </a:extLst>
                </a:gridCol>
              </a:tblGrid>
              <a:tr h="629127">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449783">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Role of the trade union in step 1:</a:t>
                      </a:r>
                      <a:r>
                        <a:rPr lang="en-US" sz="1781" dirty="0">
                          <a:solidFill>
                            <a:srgbClr val="000000"/>
                          </a:solidFill>
                          <a:latin typeface="Graphik"/>
                          <a:ea typeface="Graphik"/>
                          <a:cs typeface="Graphik"/>
                          <a:sym typeface="Graphik"/>
                        </a:rPr>
                        <a:t> The discussion on the role of trade union always starts with an </a:t>
                      </a:r>
                      <a:r>
                        <a:rPr lang="en-US" sz="1781" u="sng" dirty="0">
                          <a:solidFill>
                            <a:srgbClr val="000000"/>
                          </a:solidFill>
                          <a:latin typeface="Graphik"/>
                          <a:ea typeface="Graphik"/>
                          <a:cs typeface="Graphik"/>
                          <a:sym typeface="Graphik"/>
                        </a:rPr>
                        <a:t>individual brainstorm and a plenary discussion</a:t>
                      </a:r>
                      <a:r>
                        <a:rPr lang="en-US" sz="1781" dirty="0">
                          <a:solidFill>
                            <a:srgbClr val="000000"/>
                          </a:solidFill>
                          <a:latin typeface="Graphik"/>
                          <a:ea typeface="Graphik"/>
                          <a:cs typeface="Graphik"/>
                          <a:sym typeface="Graphik"/>
                        </a:rPr>
                        <a:t>. Ask the participants to first brainstorm themselves, and then together you can have a group conversation on the results of the brainstorm after summarizing the outcomes of the brainstorm with the group. After this discussion, you share the </a:t>
                      </a:r>
                      <a:r>
                        <a:rPr lang="en-US" sz="1781" u="sng" dirty="0">
                          <a:solidFill>
                            <a:srgbClr val="000000"/>
                          </a:solidFill>
                          <a:latin typeface="Graphik"/>
                          <a:ea typeface="Graphik"/>
                          <a:cs typeface="Graphik"/>
                          <a:sym typeface="Graphik"/>
                        </a:rPr>
                        <a:t>outcome</a:t>
                      </a:r>
                      <a:r>
                        <a:rPr lang="en-US" sz="1781" dirty="0">
                          <a:solidFill>
                            <a:srgbClr val="000000"/>
                          </a:solidFill>
                          <a:latin typeface="Graphik"/>
                          <a:ea typeface="Graphik"/>
                          <a:cs typeface="Graphik"/>
                          <a:sym typeface="Graphik"/>
                        </a:rPr>
                        <a:t> of the brainstorm of previous trainings and what was shared in a special paper CNV Internationaal wrote on the role of trade unions in HREDD. Check whether the outcome of the brainstorm is in line with these roles.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86-87</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Flipchart on the wall with Step 1 written on it</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and pens</a:t>
                      </a: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581466">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step 4:</a:t>
                      </a:r>
                      <a:r>
                        <a:rPr lang="en-US" sz="1781" dirty="0">
                          <a:solidFill>
                            <a:srgbClr val="000000"/>
                          </a:solidFill>
                          <a:latin typeface="Graphik"/>
                          <a:ea typeface="Graphik"/>
                          <a:cs typeface="Graphik"/>
                          <a:sym typeface="Graphik"/>
                        </a:rPr>
                        <a:t> Continue with </a:t>
                      </a:r>
                      <a:r>
                        <a:rPr lang="en-US" sz="1781" u="sng" dirty="0">
                          <a:solidFill>
                            <a:srgbClr val="000000"/>
                          </a:solidFill>
                          <a:latin typeface="Graphik"/>
                          <a:ea typeface="Graphik"/>
                          <a:cs typeface="Graphik"/>
                          <a:sym typeface="Graphik"/>
                        </a:rPr>
                        <a:t>step 4</a:t>
                      </a:r>
                      <a:r>
                        <a:rPr lang="en-US" sz="1781" dirty="0">
                          <a:solidFill>
                            <a:srgbClr val="000000"/>
                          </a:solidFill>
                          <a:latin typeface="Graphik"/>
                          <a:ea typeface="Graphik"/>
                          <a:cs typeface="Graphik"/>
                          <a:sym typeface="Graphik"/>
                        </a:rPr>
                        <a:t>. Please keep the theory very short!</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88-89</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1649076">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Group work step 4</a:t>
                      </a:r>
                      <a:r>
                        <a:rPr lang="en-US" sz="1781" dirty="0">
                          <a:solidFill>
                            <a:srgbClr val="000000"/>
                          </a:solidFill>
                          <a:latin typeface="Graphik"/>
                          <a:ea typeface="Graphik"/>
                          <a:cs typeface="Graphik"/>
                          <a:sym typeface="Graphik"/>
                        </a:rPr>
                        <a:t>: Return to the action plan previously developed, and ask participants to </a:t>
                      </a:r>
                      <a:r>
                        <a:rPr lang="en-US" sz="1781" u="sng" dirty="0">
                          <a:solidFill>
                            <a:srgbClr val="000000"/>
                          </a:solidFill>
                          <a:latin typeface="Graphik"/>
                          <a:ea typeface="Graphik"/>
                          <a:cs typeface="Graphik"/>
                          <a:sym typeface="Graphik"/>
                        </a:rPr>
                        <a:t>add qualitative and quantitative indicators </a:t>
                      </a:r>
                      <a:r>
                        <a:rPr lang="en-US" sz="1781" dirty="0">
                          <a:solidFill>
                            <a:srgbClr val="000000"/>
                          </a:solidFill>
                          <a:latin typeface="Graphik"/>
                          <a:ea typeface="Graphik"/>
                          <a:cs typeface="Graphik"/>
                          <a:sym typeface="Graphik"/>
                        </a:rPr>
                        <a:t>for their own action plan, like companies are supposed to do for their action plans.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90</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place to work for the groups </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flip chart per group</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Markers in different colors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Masking tape </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r h="2182880">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Discussion group work step 4:</a:t>
                      </a:r>
                      <a:r>
                        <a:rPr lang="en-US" sz="1781" dirty="0">
                          <a:solidFill>
                            <a:srgbClr val="000000"/>
                          </a:solidFill>
                          <a:latin typeface="Graphik"/>
                          <a:ea typeface="Graphik"/>
                          <a:cs typeface="Graphik"/>
                          <a:sym typeface="Graphik"/>
                        </a:rPr>
                        <a:t> After each round of group work, the group work is discussed together. Use the </a:t>
                      </a:r>
                      <a:r>
                        <a:rPr lang="en-US" sz="1781" u="sng" dirty="0">
                          <a:solidFill>
                            <a:srgbClr val="000000"/>
                          </a:solidFill>
                          <a:latin typeface="Graphik"/>
                          <a:ea typeface="Graphik"/>
                          <a:cs typeface="Graphik"/>
                          <a:sym typeface="Graphik"/>
                        </a:rPr>
                        <a:t>gallery walk method </a:t>
                      </a:r>
                      <a:r>
                        <a:rPr lang="en-US" sz="1781" dirty="0">
                          <a:solidFill>
                            <a:srgbClr val="000000"/>
                          </a:solidFill>
                          <a:latin typeface="Graphik"/>
                          <a:ea typeface="Graphik"/>
                          <a:cs typeface="Graphik"/>
                          <a:sym typeface="Graphik"/>
                        </a:rPr>
                        <a:t>to discuss the group work: participants are asked to stand up and assemble around the group work, listen and walk around which forces them to participate. Start with one group, and walk to the other groups afterwards. Make sure to check whether both </a:t>
                      </a:r>
                      <a:r>
                        <a:rPr lang="en-US" sz="1781" u="sng" dirty="0">
                          <a:solidFill>
                            <a:srgbClr val="000000"/>
                          </a:solidFill>
                          <a:latin typeface="Graphik"/>
                          <a:ea typeface="Graphik"/>
                          <a:cs typeface="Graphik"/>
                          <a:sym typeface="Graphik"/>
                        </a:rPr>
                        <a:t>qualitative and quantitative indicators </a:t>
                      </a:r>
                      <a:r>
                        <a:rPr lang="en-US" sz="1781" dirty="0">
                          <a:solidFill>
                            <a:srgbClr val="000000"/>
                          </a:solidFill>
                          <a:latin typeface="Graphik"/>
                          <a:ea typeface="Graphik"/>
                          <a:cs typeface="Graphik"/>
                          <a:sym typeface="Graphik"/>
                        </a:rPr>
                        <a:t>are formulated, and that participants understand the difference.</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91-92</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3 (1/3) </a:t>
            </a:r>
          </a:p>
        </p:txBody>
      </p:sp>
      <p:graphicFrame>
        <p:nvGraphicFramePr>
          <p:cNvPr id="6" name="Table 6"/>
          <p:cNvGraphicFramePr>
            <a:graphicFrameLocks noGrp="1"/>
          </p:cNvGraphicFramePr>
          <p:nvPr>
            <p:extLst>
              <p:ext uri="{D42A27DB-BD31-4B8C-83A1-F6EECF244321}">
                <p14:modId xmlns:p14="http://schemas.microsoft.com/office/powerpoint/2010/main" val="2113908207"/>
              </p:ext>
            </p:extLst>
          </p:nvPr>
        </p:nvGraphicFramePr>
        <p:xfrm>
          <a:off x="2158738" y="2136821"/>
          <a:ext cx="14084824" cy="7435181"/>
        </p:xfrm>
        <a:graphic>
          <a:graphicData uri="http://schemas.openxmlformats.org/drawingml/2006/table">
            <a:tbl>
              <a:tblPr/>
              <a:tblGrid>
                <a:gridCol w="1445012">
                  <a:extLst>
                    <a:ext uri="{9D8B030D-6E8A-4147-A177-3AD203B41FA5}">
                      <a16:colId xmlns:a16="http://schemas.microsoft.com/office/drawing/2014/main" val="20000"/>
                    </a:ext>
                  </a:extLst>
                </a:gridCol>
                <a:gridCol w="8670094">
                  <a:extLst>
                    <a:ext uri="{9D8B030D-6E8A-4147-A177-3AD203B41FA5}">
                      <a16:colId xmlns:a16="http://schemas.microsoft.com/office/drawing/2014/main" val="20001"/>
                    </a:ext>
                  </a:extLst>
                </a:gridCol>
                <a:gridCol w="3969718">
                  <a:extLst>
                    <a:ext uri="{9D8B030D-6E8A-4147-A177-3AD203B41FA5}">
                      <a16:colId xmlns:a16="http://schemas.microsoft.com/office/drawing/2014/main" val="20002"/>
                    </a:ext>
                  </a:extLst>
                </a:gridCol>
              </a:tblGrid>
              <a:tr h="619598">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716701">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Recap &amp; energizer</a:t>
                      </a:r>
                      <a:r>
                        <a:rPr lang="en-US" sz="1781" dirty="0">
                          <a:solidFill>
                            <a:srgbClr val="000000"/>
                          </a:solidFill>
                          <a:latin typeface="Graphik"/>
                          <a:ea typeface="Graphik"/>
                          <a:cs typeface="Graphik"/>
                          <a:sym typeface="Graphik"/>
                        </a:rPr>
                        <a:t>: To make sure everybody is ready for a new day, to work on a good group dynamic and to start the day with a smile, it is nice to do an </a:t>
                      </a:r>
                      <a:r>
                        <a:rPr lang="en-US" sz="1781" u="sng" dirty="0">
                          <a:solidFill>
                            <a:srgbClr val="000000"/>
                          </a:solidFill>
                          <a:latin typeface="Graphik"/>
                          <a:ea typeface="Graphik"/>
                          <a:cs typeface="Graphik"/>
                          <a:sym typeface="Graphik"/>
                        </a:rPr>
                        <a:t>energizer</a:t>
                      </a:r>
                      <a:r>
                        <a:rPr lang="en-US" sz="1781" dirty="0">
                          <a:solidFill>
                            <a:srgbClr val="000000"/>
                          </a:solidFill>
                          <a:latin typeface="Graphik"/>
                          <a:ea typeface="Graphik"/>
                          <a:cs typeface="Graphik"/>
                          <a:sym typeface="Graphik"/>
                        </a:rPr>
                        <a:t>. Best is to ask one or two participants of the day before to actually think of an energizer. Usually there are always participants who have great ideas. If not, you can always propose one yourself. Here are some suggestions: https://teambuilding.com/blog/large-group-energizers </a:t>
                      </a:r>
                      <a:endParaRPr lang="en-US" sz="1100" dirty="0"/>
                    </a:p>
                    <a:p>
                      <a:pPr algn="l">
                        <a:lnSpc>
                          <a:spcPts val="2137"/>
                        </a:lnSpc>
                      </a:pPr>
                      <a:r>
                        <a:rPr lang="en-US" sz="1781" dirty="0">
                          <a:solidFill>
                            <a:srgbClr val="000000"/>
                          </a:solidFill>
                          <a:latin typeface="Graphik"/>
                          <a:ea typeface="Graphik"/>
                          <a:cs typeface="Graphik"/>
                          <a:sym typeface="Graphik"/>
                        </a:rPr>
                        <a:t>After the energizer, start the day with a </a:t>
                      </a:r>
                      <a:r>
                        <a:rPr lang="en-US" sz="1781" u="sng" dirty="0">
                          <a:solidFill>
                            <a:srgbClr val="000000"/>
                          </a:solidFill>
                          <a:latin typeface="Graphik"/>
                          <a:ea typeface="Graphik"/>
                          <a:cs typeface="Graphik"/>
                          <a:sym typeface="Graphik"/>
                        </a:rPr>
                        <a:t>recap</a:t>
                      </a:r>
                      <a:r>
                        <a:rPr lang="en-US" sz="1781" dirty="0">
                          <a:solidFill>
                            <a:srgbClr val="000000"/>
                          </a:solidFill>
                          <a:latin typeface="Graphik"/>
                          <a:ea typeface="Graphik"/>
                          <a:cs typeface="Graphik"/>
                          <a:sym typeface="Graphik"/>
                        </a:rPr>
                        <a:t> of what participants learned: ask them to throw the ball to other participants while sharing their main take-away. After the recap, quickly go over all six steps and the </a:t>
                      </a:r>
                      <a:r>
                        <a:rPr lang="en-US" sz="1781" u="sng" dirty="0">
                          <a:solidFill>
                            <a:srgbClr val="000000"/>
                          </a:solidFill>
                          <a:latin typeface="Graphik"/>
                          <a:ea typeface="Graphik"/>
                          <a:cs typeface="Graphik"/>
                          <a:sym typeface="Graphik"/>
                        </a:rPr>
                        <a:t>program of the day.</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93-96</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Ball</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Depending on energizer, you might need additional materials</a:t>
                      </a: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2449797">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Role of trade union in step 4:</a:t>
                      </a:r>
                      <a:r>
                        <a:rPr lang="en-US" sz="1781" dirty="0">
                          <a:solidFill>
                            <a:srgbClr val="000000"/>
                          </a:solidFill>
                          <a:latin typeface="Graphik"/>
                          <a:ea typeface="Graphik"/>
                          <a:cs typeface="Graphik"/>
                          <a:sym typeface="Graphik"/>
                        </a:rPr>
                        <a:t> The discussion on the role of trade union always starts with an </a:t>
                      </a:r>
                      <a:r>
                        <a:rPr lang="en-US" sz="1781" u="sng" dirty="0">
                          <a:solidFill>
                            <a:srgbClr val="000000"/>
                          </a:solidFill>
                          <a:latin typeface="Graphik"/>
                          <a:ea typeface="Graphik"/>
                          <a:cs typeface="Graphik"/>
                          <a:sym typeface="Graphik"/>
                        </a:rPr>
                        <a:t>individual brainstorm and a plenary discussion</a:t>
                      </a:r>
                      <a:r>
                        <a:rPr lang="en-US" sz="1781" dirty="0">
                          <a:solidFill>
                            <a:srgbClr val="000000"/>
                          </a:solidFill>
                          <a:latin typeface="Graphik"/>
                          <a:ea typeface="Graphik"/>
                          <a:cs typeface="Graphik"/>
                          <a:sym typeface="Graphik"/>
                        </a:rPr>
                        <a:t>. Ask the participants to first brainstorm themselves, and then together you can have a group conversation on the results of the brainstorm after summarizing the outcomes of the brainstorm with the group. After this discussion, you share the </a:t>
                      </a:r>
                      <a:r>
                        <a:rPr lang="en-US" sz="1781" u="sng" dirty="0">
                          <a:solidFill>
                            <a:srgbClr val="000000"/>
                          </a:solidFill>
                          <a:latin typeface="Graphik"/>
                          <a:ea typeface="Graphik"/>
                          <a:cs typeface="Graphik"/>
                          <a:sym typeface="Graphik"/>
                        </a:rPr>
                        <a:t>outcome</a:t>
                      </a:r>
                      <a:r>
                        <a:rPr lang="en-US" sz="1781" dirty="0">
                          <a:solidFill>
                            <a:srgbClr val="000000"/>
                          </a:solidFill>
                          <a:latin typeface="Graphik"/>
                          <a:ea typeface="Graphik"/>
                          <a:cs typeface="Graphik"/>
                          <a:sym typeface="Graphik"/>
                        </a:rPr>
                        <a:t> of the brainstorm of previous trainings and what was shared in a special paper CNV Internationaal wrote on the role of trade unions in HREDD. Check whether the outcome of the brainstorm is in line with these roles.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97-98</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Flipchart on the wall with Step 4 written on it</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and pens</a:t>
                      </a: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1649085">
                <a:tc>
                  <a:txBody>
                    <a:bodyPr/>
                    <a:lstStyle/>
                    <a:p>
                      <a:pPr algn="l">
                        <a:lnSpc>
                          <a:spcPts val="2137"/>
                        </a:lnSpc>
                        <a:defRPr/>
                      </a:pPr>
                      <a:r>
                        <a:rPr lang="en-US" sz="1781">
                          <a:solidFill>
                            <a:srgbClr val="000000"/>
                          </a:solidFill>
                          <a:latin typeface="Graphik"/>
                          <a:ea typeface="Graphik"/>
                          <a:cs typeface="Graphik"/>
                          <a:sym typeface="Graphik"/>
                        </a:rPr>
                        <a:t> 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Instrument for step 4: Fair Work Monitor:</a:t>
                      </a:r>
                      <a:r>
                        <a:rPr lang="en-US" sz="1781" dirty="0">
                          <a:solidFill>
                            <a:srgbClr val="000000"/>
                          </a:solidFill>
                          <a:latin typeface="Graphik"/>
                          <a:ea typeface="Graphik"/>
                          <a:cs typeface="Graphik"/>
                          <a:sym typeface="Graphik"/>
                        </a:rPr>
                        <a:t> To discuss with </a:t>
                      </a:r>
                      <a:r>
                        <a:rPr lang="en-US" sz="1781" u="sng" dirty="0">
                          <a:solidFill>
                            <a:srgbClr val="000000"/>
                          </a:solidFill>
                          <a:latin typeface="Graphik"/>
                          <a:ea typeface="Graphik"/>
                          <a:cs typeface="Graphik"/>
                          <a:sym typeface="Graphik"/>
                        </a:rPr>
                        <a:t>step 4</a:t>
                      </a:r>
                      <a:r>
                        <a:rPr lang="en-US" sz="1781" dirty="0">
                          <a:solidFill>
                            <a:srgbClr val="000000"/>
                          </a:solidFill>
                          <a:latin typeface="Graphik"/>
                          <a:ea typeface="Graphik"/>
                          <a:cs typeface="Graphik"/>
                          <a:sym typeface="Graphik"/>
                        </a:rPr>
                        <a:t>, but the data found can also be used for step 2, 3 and 5 (Lobby and advocacy). Make sure to check: https://www.cnvinternationaal.nl/en/topical/news/alarm-bells-for-garment-workers-in-cambodia-an-urgent-call-to-action-for-improved-living-conditions for more information on the example given.</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99-100</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669114"/>
            <a:ext cx="15060642" cy="8301515"/>
            <a:chOff x="0" y="0"/>
            <a:chExt cx="4688660" cy="2584417"/>
          </a:xfrm>
        </p:grpSpPr>
        <p:sp>
          <p:nvSpPr>
            <p:cNvPr id="3" name="Freeform 3"/>
            <p:cNvSpPr/>
            <p:nvPr/>
          </p:nvSpPr>
          <p:spPr>
            <a:xfrm>
              <a:off x="0" y="0"/>
              <a:ext cx="4688660" cy="2584417"/>
            </a:xfrm>
            <a:custGeom>
              <a:avLst/>
              <a:gdLst/>
              <a:ahLst/>
              <a:cxnLst/>
              <a:rect l="l" t="t" r="r" b="b"/>
              <a:pathLst>
                <a:path w="4688660" h="2584417">
                  <a:moveTo>
                    <a:pt x="26217" y="0"/>
                  </a:moveTo>
                  <a:lnTo>
                    <a:pt x="4662443" y="0"/>
                  </a:lnTo>
                  <a:cubicBezTo>
                    <a:pt x="4676922" y="0"/>
                    <a:pt x="4688660" y="11738"/>
                    <a:pt x="4688660" y="26217"/>
                  </a:cubicBezTo>
                  <a:lnTo>
                    <a:pt x="4688660" y="2558200"/>
                  </a:lnTo>
                  <a:cubicBezTo>
                    <a:pt x="4688660" y="2572679"/>
                    <a:pt x="4676922" y="2584417"/>
                    <a:pt x="4662443" y="2584417"/>
                  </a:cubicBezTo>
                  <a:lnTo>
                    <a:pt x="26217" y="2584417"/>
                  </a:lnTo>
                  <a:cubicBezTo>
                    <a:pt x="11738" y="2584417"/>
                    <a:pt x="0" y="2572679"/>
                    <a:pt x="0" y="2558200"/>
                  </a:cubicBezTo>
                  <a:lnTo>
                    <a:pt x="0" y="26217"/>
                  </a:lnTo>
                  <a:cubicBezTo>
                    <a:pt x="0" y="11738"/>
                    <a:pt x="11738" y="0"/>
                    <a:pt x="26217" y="0"/>
                  </a:cubicBezTo>
                  <a:close/>
                </a:path>
              </a:pathLst>
            </a:custGeom>
            <a:solidFill>
              <a:srgbClr val="F2EEF1"/>
            </a:solidFill>
          </p:spPr>
          <p:txBody>
            <a:bodyPr/>
            <a:lstStyle/>
            <a:p>
              <a:endParaRPr lang="nl-NL"/>
            </a:p>
          </p:txBody>
        </p:sp>
        <p:sp>
          <p:nvSpPr>
            <p:cNvPr id="4" name="TextBox 4"/>
            <p:cNvSpPr txBox="1"/>
            <p:nvPr/>
          </p:nvSpPr>
          <p:spPr>
            <a:xfrm>
              <a:off x="0" y="-66675"/>
              <a:ext cx="4688660" cy="2651092"/>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3 (2/3) </a:t>
            </a:r>
          </a:p>
        </p:txBody>
      </p:sp>
      <p:graphicFrame>
        <p:nvGraphicFramePr>
          <p:cNvPr id="6" name="Table 6"/>
          <p:cNvGraphicFramePr>
            <a:graphicFrameLocks noGrp="1"/>
          </p:cNvGraphicFramePr>
          <p:nvPr>
            <p:extLst>
              <p:ext uri="{D42A27DB-BD31-4B8C-83A1-F6EECF244321}">
                <p14:modId xmlns:p14="http://schemas.microsoft.com/office/powerpoint/2010/main" val="4252656670"/>
              </p:ext>
            </p:extLst>
          </p:nvPr>
        </p:nvGraphicFramePr>
        <p:xfrm>
          <a:off x="2101588" y="1868716"/>
          <a:ext cx="14084824" cy="7701882"/>
        </p:xfrm>
        <a:graphic>
          <a:graphicData uri="http://schemas.openxmlformats.org/drawingml/2006/table">
            <a:tbl>
              <a:tblPr/>
              <a:tblGrid>
                <a:gridCol w="1445012">
                  <a:extLst>
                    <a:ext uri="{9D8B030D-6E8A-4147-A177-3AD203B41FA5}">
                      <a16:colId xmlns:a16="http://schemas.microsoft.com/office/drawing/2014/main" val="20000"/>
                    </a:ext>
                  </a:extLst>
                </a:gridCol>
                <a:gridCol w="8670094">
                  <a:extLst>
                    <a:ext uri="{9D8B030D-6E8A-4147-A177-3AD203B41FA5}">
                      <a16:colId xmlns:a16="http://schemas.microsoft.com/office/drawing/2014/main" val="20001"/>
                    </a:ext>
                  </a:extLst>
                </a:gridCol>
                <a:gridCol w="3969718">
                  <a:extLst>
                    <a:ext uri="{9D8B030D-6E8A-4147-A177-3AD203B41FA5}">
                      <a16:colId xmlns:a16="http://schemas.microsoft.com/office/drawing/2014/main" val="20002"/>
                    </a:ext>
                  </a:extLst>
                </a:gridCol>
              </a:tblGrid>
              <a:tr h="619582">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449732">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step 5</a:t>
                      </a:r>
                      <a:r>
                        <a:rPr lang="en-US" sz="1781" dirty="0">
                          <a:solidFill>
                            <a:srgbClr val="000000"/>
                          </a:solidFill>
                          <a:latin typeface="Graphik"/>
                          <a:ea typeface="Graphik"/>
                          <a:cs typeface="Graphik"/>
                          <a:sym typeface="Graphik"/>
                        </a:rPr>
                        <a:t>: This is the last step to be discussed during this training. Again, be </a:t>
                      </a:r>
                      <a:r>
                        <a:rPr lang="en-US" sz="1781" u="sng" dirty="0">
                          <a:solidFill>
                            <a:srgbClr val="000000"/>
                          </a:solidFill>
                          <a:latin typeface="Graphik"/>
                          <a:ea typeface="Graphik"/>
                          <a:cs typeface="Graphik"/>
                          <a:sym typeface="Graphik"/>
                        </a:rPr>
                        <a:t>brief</a:t>
                      </a:r>
                      <a:r>
                        <a:rPr lang="en-US" sz="1781" dirty="0">
                          <a:solidFill>
                            <a:srgbClr val="000000"/>
                          </a:solidFill>
                          <a:latin typeface="Graphik"/>
                          <a:ea typeface="Graphik"/>
                          <a:cs typeface="Graphik"/>
                          <a:sym typeface="Graphik"/>
                        </a:rPr>
                        <a:t> in the theoretical explanation. In this step, also share </a:t>
                      </a:r>
                      <a:r>
                        <a:rPr lang="en-US" sz="1781" u="sng" dirty="0">
                          <a:solidFill>
                            <a:srgbClr val="000000"/>
                          </a:solidFill>
                          <a:latin typeface="Graphik"/>
                          <a:ea typeface="Graphik"/>
                          <a:cs typeface="Graphik"/>
                          <a:sym typeface="Graphik"/>
                        </a:rPr>
                        <a:t>some examples</a:t>
                      </a:r>
                      <a:r>
                        <a:rPr lang="en-US" sz="1781" dirty="0">
                          <a:solidFill>
                            <a:srgbClr val="000000"/>
                          </a:solidFill>
                          <a:latin typeface="Graphik"/>
                          <a:ea typeface="Graphik"/>
                          <a:cs typeface="Graphik"/>
                          <a:sym typeface="Graphik"/>
                        </a:rPr>
                        <a:t>, and please research your own examples that resonate in the context you work in. More information on the examples used can be found under the slides or in the annex to this toolkit on </a:t>
                      </a:r>
                      <a:r>
                        <a:rPr lang="en-US" sz="1781" u="sng" dirty="0">
                          <a:solidFill>
                            <a:srgbClr val="000000"/>
                          </a:solidFill>
                          <a:latin typeface="Graphik"/>
                          <a:ea typeface="Graphik"/>
                          <a:cs typeface="Graphik"/>
                          <a:sym typeface="Graphik"/>
                        </a:rPr>
                        <a:t>Zeeman</a:t>
                      </a:r>
                      <a:r>
                        <a:rPr lang="en-US" sz="1781" dirty="0">
                          <a:solidFill>
                            <a:srgbClr val="000000"/>
                          </a:solidFill>
                          <a:latin typeface="Graphik"/>
                          <a:ea typeface="Graphik"/>
                          <a:cs typeface="Graphik"/>
                          <a:sym typeface="Graphik"/>
                        </a:rPr>
                        <a:t> and their Living Wage program. Stress while discussing this example, that Zeeman communicates publicly about this program, but also with stakeholders like NGOs, trade unions and other buyers.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101-103</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3517320">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Group work step 5:</a:t>
                      </a:r>
                      <a:r>
                        <a:rPr lang="en-US" sz="1781" dirty="0">
                          <a:solidFill>
                            <a:srgbClr val="000000"/>
                          </a:solidFill>
                          <a:latin typeface="Graphik"/>
                          <a:ea typeface="Graphik"/>
                          <a:cs typeface="Graphik"/>
                          <a:sym typeface="Graphik"/>
                        </a:rPr>
                        <a:t> This is the </a:t>
                      </a:r>
                      <a:r>
                        <a:rPr lang="en-US" sz="1781" u="sng" dirty="0">
                          <a:solidFill>
                            <a:srgbClr val="000000"/>
                          </a:solidFill>
                          <a:latin typeface="Graphik"/>
                          <a:ea typeface="Graphik"/>
                          <a:cs typeface="Graphik"/>
                          <a:sym typeface="Graphik"/>
                        </a:rPr>
                        <a:t>final group exercise</a:t>
                      </a:r>
                      <a:r>
                        <a:rPr lang="en-US" sz="1781" dirty="0">
                          <a:solidFill>
                            <a:srgbClr val="000000"/>
                          </a:solidFill>
                          <a:latin typeface="Graphik"/>
                          <a:ea typeface="Graphik"/>
                          <a:cs typeface="Graphik"/>
                          <a:sym typeface="Graphik"/>
                        </a:rPr>
                        <a:t>. The participants need to find out </a:t>
                      </a:r>
                      <a:r>
                        <a:rPr lang="en-US" sz="1781" u="sng" dirty="0">
                          <a:solidFill>
                            <a:srgbClr val="000000"/>
                          </a:solidFill>
                          <a:latin typeface="Graphik"/>
                          <a:ea typeface="Graphik"/>
                          <a:cs typeface="Graphik"/>
                          <a:sym typeface="Graphik"/>
                        </a:rPr>
                        <a:t>more information on the company </a:t>
                      </a:r>
                      <a:r>
                        <a:rPr lang="en-US" sz="1781" dirty="0">
                          <a:solidFill>
                            <a:srgbClr val="000000"/>
                          </a:solidFill>
                          <a:latin typeface="Graphik"/>
                          <a:ea typeface="Graphik"/>
                          <a:cs typeface="Graphik"/>
                          <a:sym typeface="Graphik"/>
                        </a:rPr>
                        <a:t>they have selected for their group work during the last few days. Each groups needs to write down on a piece of paper the answers to the questions stated. Walk around the room during the group work, help them to find the right websites, and indicate when there are 5 min left and check whether they need more time. Relevant sources of information are of course the company websites. But also these websites:</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https://opensupplyhub.org/</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https://transparencypledge.org/</a:t>
                      </a:r>
                    </a:p>
                    <a:p>
                      <a:pPr algn="l">
                        <a:lnSpc>
                          <a:spcPts val="2137"/>
                        </a:lnSpc>
                      </a:pPr>
                      <a:endParaRPr lang="en-US" sz="1781" dirty="0">
                        <a:solidFill>
                          <a:srgbClr val="000000"/>
                        </a:solidFill>
                        <a:latin typeface="Graphik"/>
                        <a:ea typeface="Graphik"/>
                        <a:cs typeface="Graphik"/>
                        <a:sym typeface="Graphik"/>
                      </a:endParaRPr>
                    </a:p>
                    <a:p>
                      <a:pPr algn="l">
                        <a:lnSpc>
                          <a:spcPts val="2137"/>
                        </a:lnSpc>
                      </a:pPr>
                      <a:r>
                        <a:rPr lang="en-US" sz="1781" dirty="0">
                          <a:solidFill>
                            <a:srgbClr val="000000"/>
                          </a:solidFill>
                          <a:latin typeface="Graphik"/>
                          <a:ea typeface="Graphik"/>
                          <a:cs typeface="Graphik"/>
                          <a:sym typeface="Graphik"/>
                        </a:rPr>
                        <a:t>Make sure to visit these </a:t>
                      </a:r>
                      <a:r>
                        <a:rPr lang="en-US" sz="1781" u="sng" dirty="0">
                          <a:solidFill>
                            <a:srgbClr val="000000"/>
                          </a:solidFill>
                          <a:latin typeface="Graphik"/>
                          <a:ea typeface="Graphik"/>
                          <a:cs typeface="Graphik"/>
                          <a:sym typeface="Graphik"/>
                        </a:rPr>
                        <a:t>websites</a:t>
                      </a:r>
                      <a:r>
                        <a:rPr lang="en-US" sz="1781" dirty="0">
                          <a:solidFill>
                            <a:srgbClr val="000000"/>
                          </a:solidFill>
                          <a:latin typeface="Graphik"/>
                          <a:ea typeface="Graphik"/>
                          <a:cs typeface="Graphik"/>
                          <a:sym typeface="Graphik"/>
                        </a:rPr>
                        <a:t> before the training and get familiar with the set-up of these sites. </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104-105</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place to work for each of the groups (can be in the same room or in break out rooms)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Paper and pen per group</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computer or telephone with an internet connection</a:t>
                      </a: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1115248">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Discussion of group work step 5</a:t>
                      </a:r>
                      <a:r>
                        <a:rPr lang="en-US" sz="1781" dirty="0">
                          <a:solidFill>
                            <a:srgbClr val="000000"/>
                          </a:solidFill>
                          <a:latin typeface="Graphik"/>
                          <a:ea typeface="Graphik"/>
                          <a:cs typeface="Graphik"/>
                          <a:sym typeface="Graphik"/>
                        </a:rPr>
                        <a:t>: After each round of group work, the group work is discussed together. In this case we will do a </a:t>
                      </a:r>
                      <a:r>
                        <a:rPr lang="en-US" sz="1781" u="sng" dirty="0">
                          <a:solidFill>
                            <a:srgbClr val="000000"/>
                          </a:solidFill>
                          <a:latin typeface="Graphik"/>
                          <a:ea typeface="Graphik"/>
                          <a:cs typeface="Graphik"/>
                          <a:sym typeface="Graphik"/>
                        </a:rPr>
                        <a:t>plenary discussion </a:t>
                      </a:r>
                      <a:r>
                        <a:rPr lang="en-US" sz="1781" dirty="0">
                          <a:solidFill>
                            <a:srgbClr val="000000"/>
                          </a:solidFill>
                          <a:latin typeface="Graphik"/>
                          <a:ea typeface="Graphik"/>
                          <a:cs typeface="Graphik"/>
                          <a:sym typeface="Graphik"/>
                        </a:rPr>
                        <a:t>with the participants on their group work. </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106</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8269139"/>
            <a:chOff x="0" y="0"/>
            <a:chExt cx="4683653" cy="2574338"/>
          </a:xfrm>
        </p:grpSpPr>
        <p:sp>
          <p:nvSpPr>
            <p:cNvPr id="3" name="Freeform 3"/>
            <p:cNvSpPr/>
            <p:nvPr/>
          </p:nvSpPr>
          <p:spPr>
            <a:xfrm>
              <a:off x="0" y="0"/>
              <a:ext cx="4683653" cy="2574338"/>
            </a:xfrm>
            <a:custGeom>
              <a:avLst/>
              <a:gdLst/>
              <a:ahLst/>
              <a:cxnLst/>
              <a:rect l="l" t="t" r="r" b="b"/>
              <a:pathLst>
                <a:path w="4683653" h="2574338">
                  <a:moveTo>
                    <a:pt x="26245" y="0"/>
                  </a:moveTo>
                  <a:lnTo>
                    <a:pt x="4657408" y="0"/>
                  </a:lnTo>
                  <a:cubicBezTo>
                    <a:pt x="4671903" y="0"/>
                    <a:pt x="4683653" y="11750"/>
                    <a:pt x="4683653" y="26245"/>
                  </a:cubicBezTo>
                  <a:lnTo>
                    <a:pt x="4683653" y="2548093"/>
                  </a:lnTo>
                  <a:cubicBezTo>
                    <a:pt x="4683653" y="2555054"/>
                    <a:pt x="4680888" y="2561729"/>
                    <a:pt x="4675966" y="2566651"/>
                  </a:cubicBezTo>
                  <a:cubicBezTo>
                    <a:pt x="4671044" y="2571573"/>
                    <a:pt x="4664369" y="2574338"/>
                    <a:pt x="4657408" y="2574338"/>
                  </a:cubicBezTo>
                  <a:lnTo>
                    <a:pt x="26245" y="2574338"/>
                  </a:lnTo>
                  <a:cubicBezTo>
                    <a:pt x="11750" y="2574338"/>
                    <a:pt x="0" y="2562588"/>
                    <a:pt x="0" y="2548093"/>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641013"/>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3161544" y="335898"/>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3 (3/3) </a:t>
            </a:r>
          </a:p>
        </p:txBody>
      </p:sp>
      <p:graphicFrame>
        <p:nvGraphicFramePr>
          <p:cNvPr id="6" name="Table 6"/>
          <p:cNvGraphicFramePr>
            <a:graphicFrameLocks noGrp="1"/>
          </p:cNvGraphicFramePr>
          <p:nvPr>
            <p:extLst>
              <p:ext uri="{D42A27DB-BD31-4B8C-83A1-F6EECF244321}">
                <p14:modId xmlns:p14="http://schemas.microsoft.com/office/powerpoint/2010/main" val="3507269122"/>
              </p:ext>
            </p:extLst>
          </p:nvPr>
        </p:nvGraphicFramePr>
        <p:xfrm>
          <a:off x="2158738" y="1950381"/>
          <a:ext cx="14084824" cy="8073357"/>
        </p:xfrm>
        <a:graphic>
          <a:graphicData uri="http://schemas.openxmlformats.org/drawingml/2006/table">
            <a:tbl>
              <a:tblPr/>
              <a:tblGrid>
                <a:gridCol w="1445012">
                  <a:extLst>
                    <a:ext uri="{9D8B030D-6E8A-4147-A177-3AD203B41FA5}">
                      <a16:colId xmlns:a16="http://schemas.microsoft.com/office/drawing/2014/main" val="20000"/>
                    </a:ext>
                  </a:extLst>
                </a:gridCol>
                <a:gridCol w="8670094">
                  <a:extLst>
                    <a:ext uri="{9D8B030D-6E8A-4147-A177-3AD203B41FA5}">
                      <a16:colId xmlns:a16="http://schemas.microsoft.com/office/drawing/2014/main" val="20001"/>
                    </a:ext>
                  </a:extLst>
                </a:gridCol>
                <a:gridCol w="3969718">
                  <a:extLst>
                    <a:ext uri="{9D8B030D-6E8A-4147-A177-3AD203B41FA5}">
                      <a16:colId xmlns:a16="http://schemas.microsoft.com/office/drawing/2014/main" val="20002"/>
                    </a:ext>
                  </a:extLst>
                </a:gridCol>
              </a:tblGrid>
              <a:tr h="629093">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449649">
                <a:tc>
                  <a:txBody>
                    <a:bodyPr/>
                    <a:lstStyle/>
                    <a:p>
                      <a:pPr algn="l">
                        <a:lnSpc>
                          <a:spcPts val="2137"/>
                        </a:lnSpc>
                        <a:defRPr/>
                      </a:pPr>
                      <a:r>
                        <a:rPr lang="en-US" sz="1781">
                          <a:solidFill>
                            <a:srgbClr val="000000"/>
                          </a:solidFill>
                          <a:latin typeface="Graphik"/>
                          <a:ea typeface="Graphik"/>
                          <a:cs typeface="Graphik"/>
                          <a:sym typeface="Graphik"/>
                        </a:rPr>
                        <a:t>15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Role of the trade union in step 5</a:t>
                      </a:r>
                      <a:r>
                        <a:rPr lang="en-US" sz="1781" dirty="0">
                          <a:solidFill>
                            <a:srgbClr val="000000"/>
                          </a:solidFill>
                          <a:latin typeface="Graphik"/>
                          <a:ea typeface="Graphik"/>
                          <a:cs typeface="Graphik"/>
                          <a:sym typeface="Graphik"/>
                        </a:rPr>
                        <a:t>: The discussion on the role of trade union always starts with </a:t>
                      </a:r>
                      <a:r>
                        <a:rPr lang="en-US" sz="1781" u="sng" dirty="0">
                          <a:solidFill>
                            <a:srgbClr val="000000"/>
                          </a:solidFill>
                          <a:latin typeface="Graphik"/>
                          <a:ea typeface="Graphik"/>
                          <a:cs typeface="Graphik"/>
                          <a:sym typeface="Graphik"/>
                        </a:rPr>
                        <a:t>an individual brainstorm and a plenary discussion</a:t>
                      </a:r>
                      <a:r>
                        <a:rPr lang="en-US" sz="1781" dirty="0">
                          <a:solidFill>
                            <a:srgbClr val="000000"/>
                          </a:solidFill>
                          <a:latin typeface="Graphik"/>
                          <a:ea typeface="Graphik"/>
                          <a:cs typeface="Graphik"/>
                          <a:sym typeface="Graphik"/>
                        </a:rPr>
                        <a:t>. Ask the participants to first brainstorm themselves, and then together you can have a group conversation on the results of the brainstorm after summarizing the outcomes of the brainstorm with the group. After this discussion, you share the </a:t>
                      </a:r>
                      <a:r>
                        <a:rPr lang="en-US" sz="1781" u="sng" dirty="0">
                          <a:solidFill>
                            <a:srgbClr val="000000"/>
                          </a:solidFill>
                          <a:latin typeface="Graphik"/>
                          <a:ea typeface="Graphik"/>
                          <a:cs typeface="Graphik"/>
                          <a:sym typeface="Graphik"/>
                        </a:rPr>
                        <a:t>outcome</a:t>
                      </a:r>
                      <a:r>
                        <a:rPr lang="en-US" sz="1781" dirty="0">
                          <a:solidFill>
                            <a:srgbClr val="000000"/>
                          </a:solidFill>
                          <a:latin typeface="Graphik"/>
                          <a:ea typeface="Graphik"/>
                          <a:cs typeface="Graphik"/>
                          <a:sym typeface="Graphik"/>
                        </a:rPr>
                        <a:t> of the brainstorm of previous trainings and what was shared in a special paper CNV Internationaal wrote on the role of trade unions in HRDD. Check whether the outcome of the brainstorm is in line with these roles.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107-108</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Flipchart on the wall with Step 5 written on it</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and pens</a:t>
                      </a:r>
                    </a:p>
                    <a:p>
                      <a:pPr algn="l">
                        <a:lnSpc>
                          <a:spcPts val="2137"/>
                        </a:lnSpc>
                      </a:pPr>
                      <a:endParaRPr lang="en-US" sz="1781" dirty="0">
                        <a:solidFill>
                          <a:srgbClr val="000000"/>
                        </a:solidFill>
                        <a:latin typeface="Graphik"/>
                        <a:ea typeface="Graphik"/>
                        <a:cs typeface="Graphik"/>
                        <a:sym typeface="Graphik"/>
                      </a:endParaRPr>
                    </a:p>
                    <a:p>
                      <a:pPr algn="l">
                        <a:lnSpc>
                          <a:spcPts val="2137"/>
                        </a:lnSpc>
                      </a:pPr>
                      <a:endParaRPr lang="en-US" sz="1781" dirty="0">
                        <a:solidFill>
                          <a:srgbClr val="000000"/>
                        </a:solidFill>
                        <a:latin typeface="Graphik"/>
                        <a:ea typeface="Graphik"/>
                        <a:cs typeface="Graphik"/>
                        <a:sym typeface="Graphik"/>
                      </a:endParaRP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1115210">
                <a:tc>
                  <a:txBody>
                    <a:bodyPr/>
                    <a:lstStyle/>
                    <a:p>
                      <a:pPr algn="l">
                        <a:lnSpc>
                          <a:spcPts val="2137"/>
                        </a:lnSpc>
                        <a:defRPr/>
                      </a:pPr>
                      <a:r>
                        <a:rPr lang="en-US" sz="1781">
                          <a:solidFill>
                            <a:srgbClr val="000000"/>
                          </a:solidFill>
                          <a:latin typeface="Graphik"/>
                          <a:ea typeface="Graphik"/>
                          <a:cs typeface="Graphik"/>
                          <a:sym typeface="Graphik"/>
                        </a:rPr>
                        <a:t>15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Instrument for step 5: Lobby &amp; Advocacy:</a:t>
                      </a:r>
                      <a:r>
                        <a:rPr lang="en-US" sz="1781" dirty="0">
                          <a:solidFill>
                            <a:srgbClr val="000000"/>
                          </a:solidFill>
                          <a:latin typeface="Graphik"/>
                          <a:ea typeface="Graphik"/>
                          <a:cs typeface="Graphik"/>
                          <a:sym typeface="Graphik"/>
                        </a:rPr>
                        <a:t> This instrument relates to </a:t>
                      </a:r>
                      <a:r>
                        <a:rPr lang="en-US" sz="1781" u="sng" dirty="0">
                          <a:solidFill>
                            <a:srgbClr val="000000"/>
                          </a:solidFill>
                          <a:latin typeface="Graphik"/>
                          <a:ea typeface="Graphik"/>
                          <a:cs typeface="Graphik"/>
                          <a:sym typeface="Graphik"/>
                        </a:rPr>
                        <a:t>communication</a:t>
                      </a:r>
                      <a:r>
                        <a:rPr lang="en-US" sz="1781" dirty="0">
                          <a:solidFill>
                            <a:srgbClr val="000000"/>
                          </a:solidFill>
                          <a:latin typeface="Graphik"/>
                          <a:ea typeface="Graphik"/>
                          <a:cs typeface="Graphik"/>
                          <a:sym typeface="Graphik"/>
                        </a:rPr>
                        <a:t>, but of course is relevant in general for trade unions in dealing with this topic.</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109</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2182761">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Reflection</a:t>
                      </a:r>
                      <a:r>
                        <a:rPr lang="en-US" sz="1781" dirty="0">
                          <a:solidFill>
                            <a:srgbClr val="000000"/>
                          </a:solidFill>
                          <a:latin typeface="Graphik"/>
                          <a:ea typeface="Graphik"/>
                          <a:cs typeface="Graphik"/>
                          <a:sym typeface="Graphik"/>
                        </a:rPr>
                        <a:t>: It is good to </a:t>
                      </a:r>
                      <a:r>
                        <a:rPr lang="en-US" sz="1781" u="sng" dirty="0">
                          <a:solidFill>
                            <a:srgbClr val="000000"/>
                          </a:solidFill>
                          <a:latin typeface="Graphik"/>
                          <a:ea typeface="Graphik"/>
                          <a:cs typeface="Graphik"/>
                          <a:sym typeface="Graphik"/>
                        </a:rPr>
                        <a:t>reflect</a:t>
                      </a:r>
                      <a:r>
                        <a:rPr lang="en-US" sz="1781" dirty="0">
                          <a:solidFill>
                            <a:srgbClr val="000000"/>
                          </a:solidFill>
                          <a:latin typeface="Graphik"/>
                          <a:ea typeface="Graphik"/>
                          <a:cs typeface="Graphik"/>
                          <a:sym typeface="Graphik"/>
                        </a:rPr>
                        <a:t> on the training at the end. Are there questions left, is there anything participants still need? Give some time to the participate to reflect by themselves, and make them post the questions and needs on the wall. Discuss open question immediately if you can, and share what will be done with the needs. Also ask participants to share </a:t>
                      </a:r>
                      <a:r>
                        <a:rPr lang="en-US" sz="1781" u="sng" dirty="0">
                          <a:solidFill>
                            <a:srgbClr val="000000"/>
                          </a:solidFill>
                          <a:latin typeface="Graphik"/>
                          <a:ea typeface="Graphik"/>
                          <a:cs typeface="Graphik"/>
                          <a:sym typeface="Graphik"/>
                        </a:rPr>
                        <a:t>tips</a:t>
                      </a:r>
                      <a:r>
                        <a:rPr lang="en-US" sz="1781" dirty="0">
                          <a:solidFill>
                            <a:srgbClr val="000000"/>
                          </a:solidFill>
                          <a:latin typeface="Graphik"/>
                          <a:ea typeface="Graphik"/>
                          <a:cs typeface="Graphik"/>
                          <a:sym typeface="Graphik"/>
                        </a:rPr>
                        <a:t> (what can be improved/ should be done differently) and </a:t>
                      </a:r>
                      <a:r>
                        <a:rPr lang="en-US" sz="1781" u="sng" dirty="0">
                          <a:solidFill>
                            <a:srgbClr val="000000"/>
                          </a:solidFill>
                          <a:latin typeface="Graphik"/>
                          <a:ea typeface="Graphik"/>
                          <a:cs typeface="Graphik"/>
                          <a:sym typeface="Graphik"/>
                        </a:rPr>
                        <a:t>tops</a:t>
                      </a:r>
                      <a:r>
                        <a:rPr lang="en-US" sz="1781" dirty="0">
                          <a:solidFill>
                            <a:srgbClr val="000000"/>
                          </a:solidFill>
                          <a:latin typeface="Graphik"/>
                          <a:ea typeface="Graphik"/>
                          <a:cs typeface="Graphik"/>
                          <a:sym typeface="Graphik"/>
                        </a:rPr>
                        <a:t> (what did you really appreciate/ should not be changed)</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110</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Three flipcharts on the wall: One for remaining questions, one for anything you still need to start working on this issue? and one for tips and tops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and pens</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r h="848322">
                <a:tc>
                  <a:txBody>
                    <a:bodyPr/>
                    <a:lstStyle/>
                    <a:p>
                      <a:pPr algn="l">
                        <a:lnSpc>
                          <a:spcPts val="2137"/>
                        </a:lnSpc>
                        <a:defRPr/>
                      </a:pPr>
                      <a:r>
                        <a:rPr lang="en-US" sz="1781">
                          <a:solidFill>
                            <a:srgbClr val="000000"/>
                          </a:solidFill>
                          <a:latin typeface="Graphik"/>
                          <a:ea typeface="Graphik"/>
                          <a:cs typeface="Graphik"/>
                          <a:sym typeface="Graphik"/>
                        </a:rPr>
                        <a:t>15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Next steps</a:t>
                      </a:r>
                      <a:r>
                        <a:rPr lang="en-US" sz="1781" dirty="0">
                          <a:solidFill>
                            <a:srgbClr val="000000"/>
                          </a:solidFill>
                          <a:latin typeface="Graphik"/>
                          <a:ea typeface="Graphik"/>
                          <a:cs typeface="Graphik"/>
                          <a:sym typeface="Graphik"/>
                        </a:rPr>
                        <a:t>: Share what you can on possible </a:t>
                      </a:r>
                      <a:r>
                        <a:rPr lang="en-US" sz="1781" u="sng" dirty="0">
                          <a:solidFill>
                            <a:srgbClr val="000000"/>
                          </a:solidFill>
                          <a:latin typeface="Graphik"/>
                          <a:ea typeface="Graphik"/>
                          <a:cs typeface="Graphik"/>
                          <a:sym typeface="Graphik"/>
                        </a:rPr>
                        <a:t>next steps</a:t>
                      </a:r>
                      <a:r>
                        <a:rPr lang="en-US" sz="1781" dirty="0">
                          <a:solidFill>
                            <a:srgbClr val="000000"/>
                          </a:solidFill>
                          <a:latin typeface="Graphik"/>
                          <a:ea typeface="Graphik"/>
                          <a:cs typeface="Graphik"/>
                          <a:sym typeface="Graphik"/>
                        </a:rPr>
                        <a:t>. This depends on the program designed. Slide needs to be adjusted accordingly.</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111</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4"/>
                  </a:ext>
                </a:extLst>
              </a:tr>
              <a:tr h="848322">
                <a:tc>
                  <a:txBody>
                    <a:bodyPr/>
                    <a:lstStyle/>
                    <a:p>
                      <a:pPr algn="l">
                        <a:lnSpc>
                          <a:spcPts val="2137"/>
                        </a:lnSpc>
                        <a:defRPr/>
                      </a:pPr>
                      <a:r>
                        <a:rPr lang="en-US" sz="1781">
                          <a:solidFill>
                            <a:srgbClr val="000000"/>
                          </a:solidFill>
                          <a:latin typeface="Graphik"/>
                          <a:ea typeface="Graphik"/>
                          <a:cs typeface="Graphik"/>
                          <a:sym typeface="Graphik"/>
                        </a:rPr>
                        <a:t>15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Closure: </a:t>
                      </a:r>
                      <a:r>
                        <a:rPr lang="en-US" sz="1781" dirty="0">
                          <a:solidFill>
                            <a:srgbClr val="000000"/>
                          </a:solidFill>
                          <a:latin typeface="Graphik"/>
                          <a:ea typeface="Graphik"/>
                          <a:cs typeface="Graphik"/>
                          <a:sym typeface="Graphik"/>
                        </a:rPr>
                        <a:t>Participants now receive their </a:t>
                      </a:r>
                      <a:r>
                        <a:rPr lang="en-US" sz="1781" u="sng" dirty="0">
                          <a:solidFill>
                            <a:srgbClr val="000000"/>
                          </a:solidFill>
                          <a:latin typeface="Graphik"/>
                          <a:ea typeface="Graphik"/>
                          <a:cs typeface="Graphik"/>
                          <a:sym typeface="Graphik"/>
                        </a:rPr>
                        <a:t>certificate</a:t>
                      </a:r>
                      <a:r>
                        <a:rPr lang="en-US" sz="1781" dirty="0">
                          <a:solidFill>
                            <a:srgbClr val="000000"/>
                          </a:solidFill>
                          <a:latin typeface="Graphik"/>
                          <a:ea typeface="Graphik"/>
                          <a:cs typeface="Graphik"/>
                          <a:sym typeface="Graphik"/>
                        </a:rPr>
                        <a:t>. Make sure to thank the participants, all of the supporting trade union staff, technicians, etc.</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112</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717961" y="1945054"/>
            <a:ext cx="16437882" cy="8742386"/>
            <a:chOff x="0" y="0"/>
            <a:chExt cx="4743468" cy="2522784"/>
          </a:xfrm>
        </p:grpSpPr>
        <p:sp>
          <p:nvSpPr>
            <p:cNvPr id="3" name="Freeform 3"/>
            <p:cNvSpPr/>
            <p:nvPr/>
          </p:nvSpPr>
          <p:spPr>
            <a:xfrm>
              <a:off x="0" y="0"/>
              <a:ext cx="4743468" cy="2522784"/>
            </a:xfrm>
            <a:custGeom>
              <a:avLst/>
              <a:gdLst/>
              <a:ahLst/>
              <a:cxnLst/>
              <a:rect l="l" t="t" r="r" b="b"/>
              <a:pathLst>
                <a:path w="4743468" h="2522784">
                  <a:moveTo>
                    <a:pt x="24020" y="0"/>
                  </a:moveTo>
                  <a:lnTo>
                    <a:pt x="4719448" y="0"/>
                  </a:lnTo>
                  <a:cubicBezTo>
                    <a:pt x="4725819" y="0"/>
                    <a:pt x="4731928" y="2531"/>
                    <a:pt x="4736433" y="7035"/>
                  </a:cubicBezTo>
                  <a:cubicBezTo>
                    <a:pt x="4740937" y="11540"/>
                    <a:pt x="4743468" y="17649"/>
                    <a:pt x="4743468" y="24020"/>
                  </a:cubicBezTo>
                  <a:lnTo>
                    <a:pt x="4743468" y="2498764"/>
                  </a:lnTo>
                  <a:cubicBezTo>
                    <a:pt x="4743468" y="2505134"/>
                    <a:pt x="4740937" y="2511244"/>
                    <a:pt x="4736433" y="2515749"/>
                  </a:cubicBezTo>
                  <a:cubicBezTo>
                    <a:pt x="4731928" y="2520253"/>
                    <a:pt x="4725819" y="2522784"/>
                    <a:pt x="4719448" y="2522784"/>
                  </a:cubicBezTo>
                  <a:lnTo>
                    <a:pt x="24020" y="2522784"/>
                  </a:lnTo>
                  <a:cubicBezTo>
                    <a:pt x="17649" y="2522784"/>
                    <a:pt x="11540" y="2520253"/>
                    <a:pt x="7035" y="2515749"/>
                  </a:cubicBezTo>
                  <a:cubicBezTo>
                    <a:pt x="2531" y="2511244"/>
                    <a:pt x="0" y="2505134"/>
                    <a:pt x="0" y="2498764"/>
                  </a:cubicBezTo>
                  <a:lnTo>
                    <a:pt x="0" y="24020"/>
                  </a:lnTo>
                  <a:cubicBezTo>
                    <a:pt x="0" y="17649"/>
                    <a:pt x="2531" y="11540"/>
                    <a:pt x="7035" y="7035"/>
                  </a:cubicBezTo>
                  <a:cubicBezTo>
                    <a:pt x="11540" y="2531"/>
                    <a:pt x="17649" y="0"/>
                    <a:pt x="24020" y="0"/>
                  </a:cubicBezTo>
                  <a:close/>
                </a:path>
              </a:pathLst>
            </a:custGeom>
            <a:solidFill>
              <a:srgbClr val="F2EEF1"/>
            </a:solidFill>
          </p:spPr>
          <p:txBody>
            <a:bodyPr/>
            <a:lstStyle/>
            <a:p>
              <a:endParaRPr lang="nl-NL"/>
            </a:p>
          </p:txBody>
        </p:sp>
        <p:sp>
          <p:nvSpPr>
            <p:cNvPr id="4" name="TextBox 4"/>
            <p:cNvSpPr txBox="1"/>
            <p:nvPr/>
          </p:nvSpPr>
          <p:spPr>
            <a:xfrm>
              <a:off x="0" y="-66675"/>
              <a:ext cx="4743468" cy="2589459"/>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flipV="1">
            <a:off x="11458720" y="819038"/>
            <a:ext cx="4261202" cy="1896062"/>
          </a:xfrm>
          <a:custGeom>
            <a:avLst/>
            <a:gdLst/>
            <a:ahLst/>
            <a:cxnLst/>
            <a:rect l="l" t="t" r="r" b="b"/>
            <a:pathLst>
              <a:path w="4261202" h="1896062">
                <a:moveTo>
                  <a:pt x="0" y="1896062"/>
                </a:moveTo>
                <a:lnTo>
                  <a:pt x="4261202" y="1896062"/>
                </a:lnTo>
                <a:lnTo>
                  <a:pt x="4261202" y="0"/>
                </a:lnTo>
                <a:lnTo>
                  <a:pt x="0" y="0"/>
                </a:lnTo>
                <a:lnTo>
                  <a:pt x="0" y="1896062"/>
                </a:lnTo>
                <a:close/>
              </a:path>
            </a:pathLst>
          </a:custGeom>
          <a:blipFill>
            <a:blip r:embed="rId2"/>
            <a:stretch>
              <a:fillRect l="-289292" b="-11792"/>
            </a:stretch>
          </a:blipFill>
        </p:spPr>
        <p:txBody>
          <a:bodyPr/>
          <a:lstStyle/>
          <a:p>
            <a:endParaRPr lang="nl-NL"/>
          </a:p>
        </p:txBody>
      </p:sp>
      <p:sp>
        <p:nvSpPr>
          <p:cNvPr id="6" name="TextBox 6"/>
          <p:cNvSpPr txBox="1"/>
          <p:nvPr/>
        </p:nvSpPr>
        <p:spPr>
          <a:xfrm>
            <a:off x="57119" y="607076"/>
            <a:ext cx="18230881" cy="1333216"/>
          </a:xfrm>
          <a:prstGeom prst="rect">
            <a:avLst/>
          </a:prstGeom>
        </p:spPr>
        <p:txBody>
          <a:bodyPr lIns="0" tIns="0" rIns="0" bIns="0" rtlCol="0" anchor="t">
            <a:spAutoFit/>
          </a:bodyPr>
          <a:lstStyle/>
          <a:p>
            <a:pPr algn="ctr">
              <a:lnSpc>
                <a:spcPts val="9722"/>
              </a:lnSpc>
            </a:pPr>
            <a:r>
              <a:rPr lang="en-US" sz="8381">
                <a:solidFill>
                  <a:srgbClr val="FFC000"/>
                </a:solidFill>
                <a:latin typeface="Graphik Bold"/>
                <a:ea typeface="Graphik Bold"/>
                <a:cs typeface="Graphik Bold"/>
                <a:sym typeface="Graphik Bold"/>
              </a:rPr>
              <a:t>Resources </a:t>
            </a:r>
            <a:r>
              <a:rPr lang="en-US" sz="8381">
                <a:solidFill>
                  <a:srgbClr val="FFFFFF"/>
                </a:solidFill>
                <a:latin typeface="Graphik Bold"/>
                <a:ea typeface="Graphik Bold"/>
                <a:cs typeface="Graphik Bold"/>
                <a:sym typeface="Graphik Bold"/>
              </a:rPr>
              <a:t>for the training (1/2)</a:t>
            </a:r>
          </a:p>
        </p:txBody>
      </p:sp>
      <p:grpSp>
        <p:nvGrpSpPr>
          <p:cNvPr id="7" name="Group 7"/>
          <p:cNvGrpSpPr/>
          <p:nvPr/>
        </p:nvGrpSpPr>
        <p:grpSpPr>
          <a:xfrm>
            <a:off x="942975" y="2552700"/>
            <a:ext cx="13696871" cy="7446233"/>
            <a:chOff x="0" y="0"/>
            <a:chExt cx="4032934" cy="2112592"/>
          </a:xfrm>
        </p:grpSpPr>
        <p:sp>
          <p:nvSpPr>
            <p:cNvPr id="8" name="Freeform 8"/>
            <p:cNvSpPr/>
            <p:nvPr/>
          </p:nvSpPr>
          <p:spPr>
            <a:xfrm>
              <a:off x="0" y="0"/>
              <a:ext cx="4032934" cy="2112592"/>
            </a:xfrm>
            <a:custGeom>
              <a:avLst/>
              <a:gdLst/>
              <a:ahLst/>
              <a:cxnLst/>
              <a:rect l="l" t="t" r="r" b="b"/>
              <a:pathLst>
                <a:path w="4032934" h="2112592">
                  <a:moveTo>
                    <a:pt x="28827" y="0"/>
                  </a:moveTo>
                  <a:lnTo>
                    <a:pt x="4004107" y="0"/>
                  </a:lnTo>
                  <a:cubicBezTo>
                    <a:pt x="4020027" y="0"/>
                    <a:pt x="4032934" y="12906"/>
                    <a:pt x="4032934" y="28827"/>
                  </a:cubicBezTo>
                  <a:lnTo>
                    <a:pt x="4032934" y="2083765"/>
                  </a:lnTo>
                  <a:cubicBezTo>
                    <a:pt x="4032934" y="2099686"/>
                    <a:pt x="4020027" y="2112592"/>
                    <a:pt x="4004107" y="2112592"/>
                  </a:cubicBezTo>
                  <a:lnTo>
                    <a:pt x="28827" y="2112592"/>
                  </a:lnTo>
                  <a:cubicBezTo>
                    <a:pt x="12906" y="2112592"/>
                    <a:pt x="0" y="2099686"/>
                    <a:pt x="0" y="2083765"/>
                  </a:cubicBezTo>
                  <a:lnTo>
                    <a:pt x="0" y="28827"/>
                  </a:lnTo>
                  <a:cubicBezTo>
                    <a:pt x="0" y="12906"/>
                    <a:pt x="12906" y="0"/>
                    <a:pt x="28827" y="0"/>
                  </a:cubicBezTo>
                  <a:close/>
                </a:path>
              </a:pathLst>
            </a:custGeom>
            <a:solidFill>
              <a:srgbClr val="FFFFFF"/>
            </a:solidFill>
          </p:spPr>
          <p:txBody>
            <a:bodyPr/>
            <a:lstStyle/>
            <a:p>
              <a:endParaRPr lang="nl-NL"/>
            </a:p>
          </p:txBody>
        </p:sp>
        <p:sp>
          <p:nvSpPr>
            <p:cNvPr id="9" name="TextBox 9"/>
            <p:cNvSpPr txBox="1"/>
            <p:nvPr/>
          </p:nvSpPr>
          <p:spPr>
            <a:xfrm>
              <a:off x="0" y="-66675"/>
              <a:ext cx="4032934" cy="2179267"/>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1271624" y="2715100"/>
            <a:ext cx="13039572" cy="9913035"/>
          </a:xfrm>
          <a:prstGeom prst="rect">
            <a:avLst/>
          </a:prstGeom>
        </p:spPr>
        <p:txBody>
          <a:bodyPr lIns="0" tIns="0" rIns="0" bIns="0" rtlCol="0" anchor="t">
            <a:spAutoFit/>
          </a:bodyPr>
          <a:lstStyle/>
          <a:p>
            <a:pPr algn="l">
              <a:lnSpc>
                <a:spcPts val="3715"/>
              </a:lnSpc>
            </a:pPr>
            <a:r>
              <a:rPr lang="en-US" sz="2653" spc="23" dirty="0">
                <a:solidFill>
                  <a:srgbClr val="000000"/>
                </a:solidFill>
                <a:latin typeface="Graphik"/>
                <a:ea typeface="Graphik"/>
                <a:cs typeface="Graphik"/>
                <a:sym typeface="Graphik"/>
              </a:rPr>
              <a:t>General sources:</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3" tooltip="https://www.ohchr.org/sites/default/files/documents/publications/guidingprinciplesbusinesshr_en.pdf"/>
              </a:rPr>
              <a:t>United Nations Guiding Principles on Business and Human Rights </a:t>
            </a:r>
            <a:r>
              <a:rPr lang="en-US" sz="2653" spc="23" dirty="0">
                <a:solidFill>
                  <a:srgbClr val="000000"/>
                </a:solidFill>
                <a:latin typeface="Graphik"/>
                <a:ea typeface="Graphik"/>
                <a:cs typeface="Graphik"/>
                <a:sym typeface="Graphik"/>
              </a:rPr>
              <a:t>(2011)</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4" tooltip="http://mneguidelines.oecd.org/MNEguidelines/"/>
              </a:rPr>
              <a:t>OECD Guidelines for multinational enterprises</a:t>
            </a:r>
            <a:r>
              <a:rPr lang="en-US" sz="2653" spc="23" dirty="0">
                <a:solidFill>
                  <a:srgbClr val="000000"/>
                </a:solidFill>
                <a:latin typeface="Graphik"/>
                <a:ea typeface="Graphik"/>
                <a:cs typeface="Graphik"/>
                <a:sym typeface="Graphik"/>
              </a:rPr>
              <a:t> (2011)</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5" tooltip="https://mneguidelines.oecd.org/OECD-Due-Diligence-Guidance-for-Responsible-Business-Conduct.pdf"/>
              </a:rPr>
              <a:t>OECD Guidance on due diligence for responsible business conduct</a:t>
            </a:r>
            <a:r>
              <a:rPr lang="en-US" sz="2653" spc="23" dirty="0">
                <a:solidFill>
                  <a:srgbClr val="000000"/>
                </a:solidFill>
                <a:latin typeface="Graphik"/>
                <a:ea typeface="Graphik"/>
                <a:cs typeface="Graphik"/>
                <a:sym typeface="Graphik"/>
              </a:rPr>
              <a:t> (2018)</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6" tooltip="https://www.oecd.org/industry/inv/mne/responsible-supply-chains-textile-garment-sector.htm"/>
              </a:rPr>
              <a:t>OECD Due Diligence Guidance for responsible supply chains in the garment and footwear sector </a:t>
            </a:r>
            <a:r>
              <a:rPr lang="en-US" sz="2653" spc="23" dirty="0">
                <a:solidFill>
                  <a:srgbClr val="000000"/>
                </a:solidFill>
                <a:latin typeface="Graphik"/>
                <a:ea typeface="Graphik"/>
                <a:cs typeface="Graphik"/>
                <a:sym typeface="Graphik"/>
              </a:rPr>
              <a:t>(2017)</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7" tooltip="https://www.businessrespecthumanrights.org/"/>
              </a:rPr>
              <a:t>Doing Business in a Responsible way </a:t>
            </a:r>
            <a:r>
              <a:rPr lang="en-US" sz="2653" spc="23" dirty="0">
                <a:solidFill>
                  <a:srgbClr val="000000"/>
                </a:solidFill>
                <a:latin typeface="Graphik"/>
                <a:ea typeface="Graphik"/>
                <a:cs typeface="Graphik"/>
                <a:sym typeface="Graphik"/>
              </a:rPr>
              <a:t>(Oxfam/ Shift)</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8" tooltip="https://rbh-eurochamcambodia.com/"/>
              </a:rPr>
              <a:t>Responsible Business Hub Cambodia</a:t>
            </a:r>
            <a:r>
              <a:rPr lang="en-US" sz="2653" spc="23" dirty="0">
                <a:solidFill>
                  <a:srgbClr val="000000"/>
                </a:solidFill>
                <a:latin typeface="Graphik"/>
                <a:ea typeface="Graphik"/>
                <a:cs typeface="Graphik"/>
                <a:sym typeface="Graphik"/>
              </a:rPr>
              <a:t> (GIZ/ </a:t>
            </a:r>
            <a:r>
              <a:rPr lang="en-US" sz="2653" spc="23" dirty="0" err="1">
                <a:solidFill>
                  <a:srgbClr val="000000"/>
                </a:solidFill>
                <a:latin typeface="Graphik"/>
                <a:ea typeface="Graphik"/>
                <a:cs typeface="Graphik"/>
                <a:sym typeface="Graphik"/>
              </a:rPr>
              <a:t>Eurocham</a:t>
            </a:r>
            <a:r>
              <a:rPr lang="en-US" sz="2653" spc="23" dirty="0">
                <a:solidFill>
                  <a:srgbClr val="000000"/>
                </a:solidFill>
                <a:latin typeface="Graphik"/>
                <a:ea typeface="Graphik"/>
                <a:cs typeface="Graphik"/>
                <a:sym typeface="Graphik"/>
              </a:rPr>
              <a:t> Cambodia 2023)</a:t>
            </a:r>
          </a:p>
          <a:p>
            <a:pPr marL="572921" lvl="1" indent="-286461" algn="l">
              <a:lnSpc>
                <a:spcPts val="3715"/>
              </a:lnSpc>
              <a:buFont typeface="Arial"/>
              <a:buChar char="•"/>
            </a:pPr>
            <a:r>
              <a:rPr lang="en-US" sz="2653" spc="23" dirty="0">
                <a:solidFill>
                  <a:srgbClr val="000000"/>
                </a:solidFill>
                <a:latin typeface="Graphik"/>
                <a:ea typeface="Graphik"/>
                <a:cs typeface="Graphik"/>
                <a:sym typeface="Graphik"/>
                <a:hlinkClick r:id="rId9"/>
              </a:rPr>
              <a:t>Asia Garment Hub on Due Diligence </a:t>
            </a:r>
            <a:endParaRPr lang="en-US" sz="2653" spc="23" dirty="0">
              <a:solidFill>
                <a:srgbClr val="000000"/>
              </a:solidFill>
              <a:latin typeface="Graphik"/>
              <a:ea typeface="Graphik"/>
              <a:cs typeface="Graphik"/>
              <a:sym typeface="Graphik"/>
            </a:endParaRPr>
          </a:p>
          <a:p>
            <a:pPr algn="l">
              <a:lnSpc>
                <a:spcPts val="3715"/>
              </a:lnSpc>
            </a:pPr>
            <a:endParaRPr lang="en-US" sz="2653" spc="23" dirty="0">
              <a:solidFill>
                <a:srgbClr val="000000"/>
              </a:solidFill>
              <a:latin typeface="Graphik"/>
              <a:ea typeface="Graphik"/>
              <a:cs typeface="Graphik"/>
              <a:sym typeface="Graphik"/>
            </a:endParaRPr>
          </a:p>
          <a:p>
            <a:pPr algn="l">
              <a:lnSpc>
                <a:spcPts val="3715"/>
              </a:lnSpc>
            </a:pPr>
            <a:r>
              <a:rPr lang="en-US" sz="2653" spc="23" dirty="0">
                <a:solidFill>
                  <a:srgbClr val="000000"/>
                </a:solidFill>
                <a:latin typeface="Graphik"/>
                <a:ea typeface="Graphik"/>
                <a:cs typeface="Graphik"/>
                <a:sym typeface="Graphik"/>
              </a:rPr>
              <a:t>Sources from CNV Internationaal:</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10" tooltip="https://www.cnvinternationaal.nl/en/topics/field-of-work/social-dialogue"/>
              </a:rPr>
              <a:t>CNV </a:t>
            </a:r>
            <a:r>
              <a:rPr lang="en-US" sz="2653" u="sng" spc="23" dirty="0" err="1">
                <a:solidFill>
                  <a:srgbClr val="000000"/>
                </a:solidFill>
                <a:latin typeface="Graphik"/>
                <a:ea typeface="Graphik"/>
                <a:cs typeface="Graphik"/>
                <a:sym typeface="Graphik"/>
                <a:hlinkClick r:id="rId10" tooltip="https://www.cnvinternationaal.nl/en/topics/field-of-work/social-dialogue"/>
              </a:rPr>
              <a:t>Internationaal’s</a:t>
            </a:r>
            <a:r>
              <a:rPr lang="en-US" sz="2653" u="sng" spc="23" dirty="0">
                <a:solidFill>
                  <a:srgbClr val="000000"/>
                </a:solidFill>
                <a:latin typeface="Graphik"/>
                <a:ea typeface="Graphik"/>
                <a:cs typeface="Graphik"/>
                <a:sym typeface="Graphik"/>
                <a:hlinkClick r:id="rId10" tooltip="https://www.cnvinternationaal.nl/en/topics/field-of-work/social-dialogue"/>
              </a:rPr>
              <a:t> resources on Social Dialogue</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11" tooltip="https://www.cnvinternationaal.nl/_Resources/Persistent/2/8/f/b/28fb930f80c35fd3e65e2de2de9a5ba11b9124c0/2022-11-02%20-%20How%20trade%20unions%20use%20grievance%20mechanisms%20in%20the%20garment%20sector.pdf"/>
              </a:rPr>
              <a:t>How trade unions use grievance mechanisms in the garment sector (cnvinternationaal.nl)</a:t>
            </a:r>
          </a:p>
          <a:p>
            <a:pPr marL="572921" lvl="1" indent="-286461" algn="l">
              <a:lnSpc>
                <a:spcPts val="3715"/>
              </a:lnSpc>
              <a:buFont typeface="Arial"/>
              <a:buChar char="•"/>
            </a:pPr>
            <a:r>
              <a:rPr lang="en-US" sz="2653" u="sng" spc="23" dirty="0">
                <a:solidFill>
                  <a:srgbClr val="000000"/>
                </a:solidFill>
                <a:latin typeface="Graphik"/>
                <a:ea typeface="Graphik"/>
                <a:cs typeface="Graphik"/>
                <a:sym typeface="Graphik"/>
                <a:hlinkClick r:id="rId12" tooltip="https://www.cnvinternationaal.nl/en/topical/news/new-publication-about-the-rol-of-trade-unions-in-hrdd"/>
              </a:rPr>
              <a:t>The role of trade unions in HREDD</a:t>
            </a:r>
          </a:p>
          <a:p>
            <a:pPr algn="l">
              <a:lnSpc>
                <a:spcPts val="3715"/>
              </a:lnSpc>
            </a:pPr>
            <a:endParaRPr lang="en-US" sz="2653" u="sng" spc="23" dirty="0">
              <a:solidFill>
                <a:srgbClr val="000000"/>
              </a:solidFill>
              <a:latin typeface="Graphik"/>
              <a:ea typeface="Graphik"/>
              <a:cs typeface="Graphik"/>
              <a:sym typeface="Graphik"/>
              <a:hlinkClick r:id="rId12" tooltip="https://www.cnvinternationaal.nl/en/topical/news/new-publication-about-the-rol-of-trade-unions-in-hrdd"/>
            </a:endParaRPr>
          </a:p>
          <a:p>
            <a:pPr algn="l">
              <a:lnSpc>
                <a:spcPts val="3715"/>
              </a:lnSpc>
            </a:pPr>
            <a:endParaRPr lang="en-US" sz="2653" u="sng" spc="23" dirty="0">
              <a:solidFill>
                <a:srgbClr val="000000"/>
              </a:solidFill>
              <a:latin typeface="Graphik"/>
              <a:ea typeface="Graphik"/>
              <a:cs typeface="Graphik"/>
              <a:sym typeface="Graphik"/>
              <a:hlinkClick r:id="rId12" tooltip="https://www.cnvinternationaal.nl/en/topical/news/new-publication-about-the-rol-of-trade-unions-in-hrdd"/>
            </a:endParaRPr>
          </a:p>
          <a:p>
            <a:pPr algn="l">
              <a:lnSpc>
                <a:spcPts val="3715"/>
              </a:lnSpc>
            </a:pPr>
            <a:endParaRPr lang="en-US" sz="2653" u="sng" spc="23" dirty="0">
              <a:solidFill>
                <a:srgbClr val="000000"/>
              </a:solidFill>
              <a:latin typeface="Graphik"/>
              <a:ea typeface="Graphik"/>
              <a:cs typeface="Graphik"/>
              <a:sym typeface="Graphik"/>
              <a:hlinkClick r:id="rId12" tooltip="https://www.cnvinternationaal.nl/en/topical/news/new-publication-about-the-rol-of-trade-unions-in-hrdd"/>
            </a:endParaRPr>
          </a:p>
          <a:p>
            <a:pPr algn="l">
              <a:lnSpc>
                <a:spcPts val="3715"/>
              </a:lnSpc>
            </a:pPr>
            <a:r>
              <a:rPr lang="en-US" sz="2653" spc="23" dirty="0">
                <a:solidFill>
                  <a:srgbClr val="000000"/>
                </a:solidFill>
                <a:latin typeface="Graphik"/>
                <a:ea typeface="Graphik"/>
                <a:cs typeface="Graphik"/>
                <a:sym typeface="Graphik"/>
              </a:rPr>
              <a:t> </a:t>
            </a:r>
          </a:p>
          <a:p>
            <a:pPr algn="l">
              <a:lnSpc>
                <a:spcPts val="3715"/>
              </a:lnSpc>
            </a:pPr>
            <a:endParaRPr lang="en-US" sz="2653" spc="23" dirty="0">
              <a:solidFill>
                <a:srgbClr val="000000"/>
              </a:solidFill>
              <a:latin typeface="Graphik"/>
              <a:ea typeface="Graphik"/>
              <a:cs typeface="Graphik"/>
              <a:sym typeface="Graphik"/>
            </a:endParaRPr>
          </a:p>
          <a:p>
            <a:pPr algn="l">
              <a:lnSpc>
                <a:spcPts val="3715"/>
              </a:lnSpc>
            </a:pPr>
            <a:endParaRPr lang="en-US" sz="2653" spc="23" dirty="0">
              <a:solidFill>
                <a:srgbClr val="000000"/>
              </a:solidFill>
              <a:latin typeface="Graphik"/>
              <a:ea typeface="Graphik"/>
              <a:cs typeface="Graphik"/>
              <a:sym typeface="Graphi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546231" y="2051792"/>
            <a:ext cx="16266153" cy="8457663"/>
            <a:chOff x="0" y="0"/>
            <a:chExt cx="4693912" cy="2440622"/>
          </a:xfrm>
        </p:grpSpPr>
        <p:sp>
          <p:nvSpPr>
            <p:cNvPr id="3" name="Freeform 3"/>
            <p:cNvSpPr/>
            <p:nvPr/>
          </p:nvSpPr>
          <p:spPr>
            <a:xfrm>
              <a:off x="0" y="0"/>
              <a:ext cx="4693912" cy="2440622"/>
            </a:xfrm>
            <a:custGeom>
              <a:avLst/>
              <a:gdLst/>
              <a:ahLst/>
              <a:cxnLst/>
              <a:rect l="l" t="t" r="r" b="b"/>
              <a:pathLst>
                <a:path w="4693912" h="2440622">
                  <a:moveTo>
                    <a:pt x="24274" y="0"/>
                  </a:moveTo>
                  <a:lnTo>
                    <a:pt x="4669639" y="0"/>
                  </a:lnTo>
                  <a:cubicBezTo>
                    <a:pt x="4683045" y="0"/>
                    <a:pt x="4693912" y="10868"/>
                    <a:pt x="4693912" y="24274"/>
                  </a:cubicBezTo>
                  <a:lnTo>
                    <a:pt x="4693912" y="2416348"/>
                  </a:lnTo>
                  <a:cubicBezTo>
                    <a:pt x="4693912" y="2429754"/>
                    <a:pt x="4683045" y="2440622"/>
                    <a:pt x="4669639" y="2440622"/>
                  </a:cubicBezTo>
                  <a:lnTo>
                    <a:pt x="24274" y="2440622"/>
                  </a:lnTo>
                  <a:cubicBezTo>
                    <a:pt x="10868" y="2440622"/>
                    <a:pt x="0" y="2429754"/>
                    <a:pt x="0" y="2416348"/>
                  </a:cubicBezTo>
                  <a:lnTo>
                    <a:pt x="0" y="24274"/>
                  </a:lnTo>
                  <a:cubicBezTo>
                    <a:pt x="0" y="10868"/>
                    <a:pt x="10868" y="0"/>
                    <a:pt x="24274" y="0"/>
                  </a:cubicBezTo>
                  <a:close/>
                </a:path>
              </a:pathLst>
            </a:custGeom>
            <a:solidFill>
              <a:srgbClr val="F2EEF1"/>
            </a:solidFill>
          </p:spPr>
          <p:txBody>
            <a:bodyPr/>
            <a:lstStyle/>
            <a:p>
              <a:endParaRPr lang="nl-NL"/>
            </a:p>
          </p:txBody>
        </p:sp>
        <p:sp>
          <p:nvSpPr>
            <p:cNvPr id="4" name="TextBox 4"/>
            <p:cNvSpPr txBox="1"/>
            <p:nvPr/>
          </p:nvSpPr>
          <p:spPr>
            <a:xfrm>
              <a:off x="0" y="-66675"/>
              <a:ext cx="4693912" cy="2507297"/>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flipV="1">
            <a:off x="11458720" y="819038"/>
            <a:ext cx="4261202" cy="1896062"/>
          </a:xfrm>
          <a:custGeom>
            <a:avLst/>
            <a:gdLst/>
            <a:ahLst/>
            <a:cxnLst/>
            <a:rect l="l" t="t" r="r" b="b"/>
            <a:pathLst>
              <a:path w="4261202" h="1896062">
                <a:moveTo>
                  <a:pt x="0" y="1896062"/>
                </a:moveTo>
                <a:lnTo>
                  <a:pt x="4261202" y="1896062"/>
                </a:lnTo>
                <a:lnTo>
                  <a:pt x="4261202" y="0"/>
                </a:lnTo>
                <a:lnTo>
                  <a:pt x="0" y="0"/>
                </a:lnTo>
                <a:lnTo>
                  <a:pt x="0" y="1896062"/>
                </a:lnTo>
                <a:close/>
              </a:path>
            </a:pathLst>
          </a:custGeom>
          <a:blipFill>
            <a:blip r:embed="rId2"/>
            <a:stretch>
              <a:fillRect l="-289292" b="-11792"/>
            </a:stretch>
          </a:blipFill>
        </p:spPr>
        <p:txBody>
          <a:bodyPr/>
          <a:lstStyle/>
          <a:p>
            <a:endParaRPr lang="nl-NL"/>
          </a:p>
        </p:txBody>
      </p:sp>
      <p:sp>
        <p:nvSpPr>
          <p:cNvPr id="6" name="TextBox 6"/>
          <p:cNvSpPr txBox="1"/>
          <p:nvPr/>
        </p:nvSpPr>
        <p:spPr>
          <a:xfrm>
            <a:off x="1409708" y="335898"/>
            <a:ext cx="15468583" cy="1328453"/>
          </a:xfrm>
          <a:prstGeom prst="rect">
            <a:avLst/>
          </a:prstGeom>
        </p:spPr>
        <p:txBody>
          <a:bodyPr lIns="0" tIns="0" rIns="0" bIns="0" rtlCol="0" anchor="t">
            <a:spAutoFit/>
          </a:bodyPr>
          <a:lstStyle/>
          <a:p>
            <a:pPr algn="ctr">
              <a:lnSpc>
                <a:spcPts val="9722"/>
              </a:lnSpc>
            </a:pPr>
            <a:r>
              <a:rPr lang="en-US" sz="8381">
                <a:solidFill>
                  <a:srgbClr val="FFC000"/>
                </a:solidFill>
                <a:latin typeface="Graphik Bold"/>
                <a:ea typeface="Graphik Bold"/>
                <a:cs typeface="Graphik Bold"/>
                <a:sym typeface="Graphik Bold"/>
              </a:rPr>
              <a:t>Goals</a:t>
            </a:r>
            <a:r>
              <a:rPr lang="en-US" sz="8381">
                <a:solidFill>
                  <a:srgbClr val="FFFFFF"/>
                </a:solidFill>
                <a:latin typeface="Graphik Bold"/>
                <a:ea typeface="Graphik Bold"/>
                <a:cs typeface="Graphik Bold"/>
                <a:sym typeface="Graphik Bold"/>
              </a:rPr>
              <a:t> of the training</a:t>
            </a:r>
          </a:p>
        </p:txBody>
      </p:sp>
      <p:grpSp>
        <p:nvGrpSpPr>
          <p:cNvPr id="7" name="Group 7"/>
          <p:cNvGrpSpPr/>
          <p:nvPr/>
        </p:nvGrpSpPr>
        <p:grpSpPr>
          <a:xfrm>
            <a:off x="942975" y="2476500"/>
            <a:ext cx="14373225" cy="7696200"/>
            <a:chOff x="0" y="0"/>
            <a:chExt cx="4032934" cy="2050901"/>
          </a:xfrm>
        </p:grpSpPr>
        <p:sp>
          <p:nvSpPr>
            <p:cNvPr id="8" name="Freeform 8"/>
            <p:cNvSpPr/>
            <p:nvPr/>
          </p:nvSpPr>
          <p:spPr>
            <a:xfrm>
              <a:off x="0" y="0"/>
              <a:ext cx="4032934" cy="2050901"/>
            </a:xfrm>
            <a:custGeom>
              <a:avLst/>
              <a:gdLst/>
              <a:ahLst/>
              <a:cxnLst/>
              <a:rect l="l" t="t" r="r" b="b"/>
              <a:pathLst>
                <a:path w="4032934" h="2050901">
                  <a:moveTo>
                    <a:pt x="28827" y="0"/>
                  </a:moveTo>
                  <a:lnTo>
                    <a:pt x="4004107" y="0"/>
                  </a:lnTo>
                  <a:cubicBezTo>
                    <a:pt x="4020027" y="0"/>
                    <a:pt x="4032934" y="12906"/>
                    <a:pt x="4032934" y="28827"/>
                  </a:cubicBezTo>
                  <a:lnTo>
                    <a:pt x="4032934" y="2022074"/>
                  </a:lnTo>
                  <a:cubicBezTo>
                    <a:pt x="4032934" y="2037994"/>
                    <a:pt x="4020027" y="2050901"/>
                    <a:pt x="4004107" y="2050901"/>
                  </a:cubicBezTo>
                  <a:lnTo>
                    <a:pt x="28827" y="2050901"/>
                  </a:lnTo>
                  <a:cubicBezTo>
                    <a:pt x="12906" y="2050901"/>
                    <a:pt x="0" y="2037994"/>
                    <a:pt x="0" y="2022074"/>
                  </a:cubicBezTo>
                  <a:lnTo>
                    <a:pt x="0" y="28827"/>
                  </a:lnTo>
                  <a:cubicBezTo>
                    <a:pt x="0" y="12906"/>
                    <a:pt x="12906" y="0"/>
                    <a:pt x="28827" y="0"/>
                  </a:cubicBezTo>
                  <a:close/>
                </a:path>
              </a:pathLst>
            </a:custGeom>
            <a:solidFill>
              <a:srgbClr val="FFFFFF"/>
            </a:solidFill>
          </p:spPr>
          <p:txBody>
            <a:bodyPr/>
            <a:lstStyle/>
            <a:p>
              <a:endParaRPr lang="nl-NL" dirty="0"/>
            </a:p>
          </p:txBody>
        </p:sp>
        <p:sp>
          <p:nvSpPr>
            <p:cNvPr id="9" name="TextBox 9"/>
            <p:cNvSpPr txBox="1"/>
            <p:nvPr/>
          </p:nvSpPr>
          <p:spPr>
            <a:xfrm>
              <a:off x="0" y="-66675"/>
              <a:ext cx="4032934" cy="2117576"/>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1271624" y="2672195"/>
            <a:ext cx="13892176" cy="9645269"/>
          </a:xfrm>
          <a:prstGeom prst="rect">
            <a:avLst/>
          </a:prstGeom>
        </p:spPr>
        <p:txBody>
          <a:bodyPr wrap="square" lIns="0" tIns="0" rIns="0" bIns="0" rtlCol="0" anchor="t">
            <a:spAutoFit/>
          </a:bodyPr>
          <a:lstStyle/>
          <a:p>
            <a:pPr algn="l">
              <a:lnSpc>
                <a:spcPts val="3625"/>
              </a:lnSpc>
            </a:pPr>
            <a:r>
              <a:rPr lang="en-US" sz="2589" spc="23" dirty="0">
                <a:solidFill>
                  <a:srgbClr val="000000"/>
                </a:solidFill>
                <a:latin typeface="Graphik"/>
                <a:ea typeface="Graphik"/>
                <a:cs typeface="Graphik"/>
                <a:sym typeface="Graphik"/>
              </a:rPr>
              <a:t>The training has three goals:</a:t>
            </a:r>
          </a:p>
          <a:p>
            <a:pPr marL="514350" indent="-514350" algn="l">
              <a:lnSpc>
                <a:spcPts val="3625"/>
              </a:lnSpc>
              <a:buFont typeface="+mj-lt"/>
              <a:buAutoNum type="arabicPeriod"/>
            </a:pPr>
            <a:r>
              <a:rPr lang="en-US" sz="2589" spc="23" dirty="0">
                <a:solidFill>
                  <a:srgbClr val="000000"/>
                </a:solidFill>
                <a:latin typeface="Graphik"/>
                <a:ea typeface="Graphik"/>
                <a:cs typeface="Graphik"/>
                <a:sym typeface="Graphik"/>
              </a:rPr>
              <a:t>To give trade unions an in-depth understanding of HREDD (in line with OECD Guidelines for multinational enterprises and the UNGPs)</a:t>
            </a:r>
          </a:p>
          <a:p>
            <a:pPr marL="514350" indent="-514350" algn="l">
              <a:lnSpc>
                <a:spcPts val="3625"/>
              </a:lnSpc>
              <a:buFont typeface="+mj-lt"/>
              <a:buAutoNum type="arabicPeriod"/>
            </a:pPr>
            <a:r>
              <a:rPr lang="en-US" sz="2589" spc="23" dirty="0">
                <a:solidFill>
                  <a:srgbClr val="000000"/>
                </a:solidFill>
                <a:latin typeface="Graphik"/>
                <a:ea typeface="Graphik"/>
                <a:cs typeface="Graphik"/>
                <a:sym typeface="Graphik"/>
              </a:rPr>
              <a:t>To give trade unions an in-depth understanding of the role trade unions in production countries can play in HREDD</a:t>
            </a:r>
          </a:p>
          <a:p>
            <a:pPr marL="514350" indent="-514350" algn="l">
              <a:lnSpc>
                <a:spcPts val="3625"/>
              </a:lnSpc>
              <a:buFont typeface="+mj-lt"/>
              <a:buAutoNum type="arabicPeriod"/>
            </a:pPr>
            <a:r>
              <a:rPr lang="en-US" sz="2589" spc="23" dirty="0">
                <a:solidFill>
                  <a:srgbClr val="000000"/>
                </a:solidFill>
                <a:latin typeface="Graphik"/>
                <a:ea typeface="Graphik"/>
                <a:cs typeface="Graphik"/>
                <a:sym typeface="Graphik"/>
              </a:rPr>
              <a:t>To prepare trade unions on how to take an active role as a trade union in HREDD processes, including identifying human rights risks and environmental risks, helping develop strategies to mitigate these risks, helping monitor implementation of the risk mitigation plans, and supporting the effective use of grievance mechanisms</a:t>
            </a:r>
          </a:p>
          <a:p>
            <a:pPr algn="l">
              <a:lnSpc>
                <a:spcPts val="3625"/>
              </a:lnSpc>
            </a:pPr>
            <a:endParaRPr lang="en-US" sz="2589" spc="23" dirty="0">
              <a:solidFill>
                <a:srgbClr val="000000"/>
              </a:solidFill>
              <a:latin typeface="Graphik"/>
              <a:ea typeface="Graphik"/>
              <a:cs typeface="Graphik"/>
              <a:sym typeface="Graphik"/>
            </a:endParaRPr>
          </a:p>
          <a:p>
            <a:pPr algn="l">
              <a:lnSpc>
                <a:spcPts val="3625"/>
              </a:lnSpc>
            </a:pPr>
            <a:r>
              <a:rPr lang="en-US" sz="2589" spc="23" dirty="0">
                <a:solidFill>
                  <a:srgbClr val="000000"/>
                </a:solidFill>
                <a:latin typeface="Graphik"/>
                <a:ea typeface="Graphik"/>
                <a:cs typeface="Graphik"/>
                <a:sym typeface="Graphik"/>
              </a:rPr>
              <a:t>We will also focus on a better understanding of different upcoming legislation and how this relates to HREDD.</a:t>
            </a:r>
          </a:p>
          <a:p>
            <a:pPr algn="l">
              <a:lnSpc>
                <a:spcPts val="3625"/>
              </a:lnSpc>
            </a:pPr>
            <a:r>
              <a:rPr lang="en-US" sz="2589" spc="23" dirty="0">
                <a:solidFill>
                  <a:srgbClr val="000000"/>
                </a:solidFill>
                <a:latin typeface="Graphik"/>
                <a:ea typeface="Graphik"/>
                <a:cs typeface="Graphik"/>
                <a:sym typeface="Graphik"/>
              </a:rPr>
              <a:t>We decided in this training to focus on HREDD as it is explained by the UN and the OECD, since this is the foundation for all legislation developed worldwide. If companies implement the OECD guidelines and the UNGPs, they comply with all due diligence legislation currently in place or being developed. </a:t>
            </a:r>
          </a:p>
          <a:p>
            <a:pPr algn="l">
              <a:lnSpc>
                <a:spcPts val="3625"/>
              </a:lnSpc>
            </a:pPr>
            <a:endParaRPr lang="en-US" sz="2589" spc="23" dirty="0">
              <a:solidFill>
                <a:srgbClr val="000000"/>
              </a:solidFill>
              <a:latin typeface="Graphik"/>
              <a:ea typeface="Graphik"/>
              <a:cs typeface="Graphik"/>
              <a:sym typeface="Graphik"/>
            </a:endParaRPr>
          </a:p>
          <a:p>
            <a:pPr algn="l">
              <a:lnSpc>
                <a:spcPts val="3625"/>
              </a:lnSpc>
            </a:pPr>
            <a:r>
              <a:rPr lang="en-US" sz="2589" dirty="0">
                <a:solidFill>
                  <a:srgbClr val="000000"/>
                </a:solidFill>
                <a:latin typeface="Graphik"/>
                <a:ea typeface="Graphik"/>
                <a:cs typeface="Graphik"/>
                <a:sym typeface="Graphik"/>
              </a:rPr>
              <a:t> </a:t>
            </a:r>
          </a:p>
          <a:p>
            <a:pPr algn="l">
              <a:lnSpc>
                <a:spcPts val="3625"/>
              </a:lnSpc>
            </a:pPr>
            <a:endParaRPr lang="en-US" sz="2589" dirty="0">
              <a:solidFill>
                <a:srgbClr val="000000"/>
              </a:solidFill>
              <a:latin typeface="Graphik"/>
              <a:ea typeface="Graphik"/>
              <a:cs typeface="Graphik"/>
              <a:sym typeface="Graphik"/>
            </a:endParaRPr>
          </a:p>
          <a:p>
            <a:pPr algn="l">
              <a:lnSpc>
                <a:spcPts val="3625"/>
              </a:lnSpc>
            </a:pPr>
            <a:endParaRPr lang="en-US" sz="2589" dirty="0">
              <a:solidFill>
                <a:srgbClr val="000000"/>
              </a:solidFill>
              <a:latin typeface="Graphik"/>
              <a:ea typeface="Graphik"/>
              <a:cs typeface="Graphik"/>
              <a:sym typeface="Graphik"/>
            </a:endParaRPr>
          </a:p>
          <a:p>
            <a:pPr algn="l">
              <a:lnSpc>
                <a:spcPts val="3625"/>
              </a:lnSpc>
            </a:pPr>
            <a:endParaRPr lang="en-US" sz="2589" dirty="0">
              <a:solidFill>
                <a:srgbClr val="000000"/>
              </a:solidFill>
              <a:latin typeface="Graphik"/>
              <a:ea typeface="Graphik"/>
              <a:cs typeface="Graphik"/>
              <a:sym typeface="Graphik"/>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717961" y="1945054"/>
            <a:ext cx="16437882" cy="8742386"/>
            <a:chOff x="0" y="0"/>
            <a:chExt cx="4743468" cy="2522784"/>
          </a:xfrm>
        </p:grpSpPr>
        <p:sp>
          <p:nvSpPr>
            <p:cNvPr id="3" name="Freeform 3"/>
            <p:cNvSpPr/>
            <p:nvPr/>
          </p:nvSpPr>
          <p:spPr>
            <a:xfrm>
              <a:off x="0" y="0"/>
              <a:ext cx="4743468" cy="2522784"/>
            </a:xfrm>
            <a:custGeom>
              <a:avLst/>
              <a:gdLst/>
              <a:ahLst/>
              <a:cxnLst/>
              <a:rect l="l" t="t" r="r" b="b"/>
              <a:pathLst>
                <a:path w="4743468" h="2522784">
                  <a:moveTo>
                    <a:pt x="24020" y="0"/>
                  </a:moveTo>
                  <a:lnTo>
                    <a:pt x="4719448" y="0"/>
                  </a:lnTo>
                  <a:cubicBezTo>
                    <a:pt x="4725819" y="0"/>
                    <a:pt x="4731928" y="2531"/>
                    <a:pt x="4736433" y="7035"/>
                  </a:cubicBezTo>
                  <a:cubicBezTo>
                    <a:pt x="4740937" y="11540"/>
                    <a:pt x="4743468" y="17649"/>
                    <a:pt x="4743468" y="24020"/>
                  </a:cubicBezTo>
                  <a:lnTo>
                    <a:pt x="4743468" y="2498764"/>
                  </a:lnTo>
                  <a:cubicBezTo>
                    <a:pt x="4743468" y="2505134"/>
                    <a:pt x="4740937" y="2511244"/>
                    <a:pt x="4736433" y="2515749"/>
                  </a:cubicBezTo>
                  <a:cubicBezTo>
                    <a:pt x="4731928" y="2520253"/>
                    <a:pt x="4725819" y="2522784"/>
                    <a:pt x="4719448" y="2522784"/>
                  </a:cubicBezTo>
                  <a:lnTo>
                    <a:pt x="24020" y="2522784"/>
                  </a:lnTo>
                  <a:cubicBezTo>
                    <a:pt x="17649" y="2522784"/>
                    <a:pt x="11540" y="2520253"/>
                    <a:pt x="7035" y="2515749"/>
                  </a:cubicBezTo>
                  <a:cubicBezTo>
                    <a:pt x="2531" y="2511244"/>
                    <a:pt x="0" y="2505134"/>
                    <a:pt x="0" y="2498764"/>
                  </a:cubicBezTo>
                  <a:lnTo>
                    <a:pt x="0" y="24020"/>
                  </a:lnTo>
                  <a:cubicBezTo>
                    <a:pt x="0" y="17649"/>
                    <a:pt x="2531" y="11540"/>
                    <a:pt x="7035" y="7035"/>
                  </a:cubicBezTo>
                  <a:cubicBezTo>
                    <a:pt x="11540" y="2531"/>
                    <a:pt x="17649" y="0"/>
                    <a:pt x="24020" y="0"/>
                  </a:cubicBezTo>
                  <a:close/>
                </a:path>
              </a:pathLst>
            </a:custGeom>
            <a:solidFill>
              <a:srgbClr val="F2EEF1"/>
            </a:solidFill>
          </p:spPr>
          <p:txBody>
            <a:bodyPr/>
            <a:lstStyle/>
            <a:p>
              <a:endParaRPr lang="nl-NL"/>
            </a:p>
          </p:txBody>
        </p:sp>
        <p:sp>
          <p:nvSpPr>
            <p:cNvPr id="4" name="TextBox 4"/>
            <p:cNvSpPr txBox="1"/>
            <p:nvPr/>
          </p:nvSpPr>
          <p:spPr>
            <a:xfrm>
              <a:off x="0" y="-66675"/>
              <a:ext cx="4743468" cy="2589459"/>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flipV="1">
            <a:off x="11458720" y="819038"/>
            <a:ext cx="4261202" cy="1896062"/>
          </a:xfrm>
          <a:custGeom>
            <a:avLst/>
            <a:gdLst/>
            <a:ahLst/>
            <a:cxnLst/>
            <a:rect l="l" t="t" r="r" b="b"/>
            <a:pathLst>
              <a:path w="4261202" h="1896062">
                <a:moveTo>
                  <a:pt x="0" y="1896062"/>
                </a:moveTo>
                <a:lnTo>
                  <a:pt x="4261202" y="1896062"/>
                </a:lnTo>
                <a:lnTo>
                  <a:pt x="4261202" y="0"/>
                </a:lnTo>
                <a:lnTo>
                  <a:pt x="0" y="0"/>
                </a:lnTo>
                <a:lnTo>
                  <a:pt x="0" y="1896062"/>
                </a:lnTo>
                <a:close/>
              </a:path>
            </a:pathLst>
          </a:custGeom>
          <a:blipFill>
            <a:blip r:embed="rId2"/>
            <a:stretch>
              <a:fillRect l="-289292" b="-11792"/>
            </a:stretch>
          </a:blipFill>
        </p:spPr>
        <p:txBody>
          <a:bodyPr/>
          <a:lstStyle/>
          <a:p>
            <a:endParaRPr lang="nl-NL"/>
          </a:p>
        </p:txBody>
      </p:sp>
      <p:grpSp>
        <p:nvGrpSpPr>
          <p:cNvPr id="6" name="Group 6"/>
          <p:cNvGrpSpPr/>
          <p:nvPr/>
        </p:nvGrpSpPr>
        <p:grpSpPr>
          <a:xfrm>
            <a:off x="942975" y="2824032"/>
            <a:ext cx="13696871" cy="6965381"/>
            <a:chOff x="0" y="0"/>
            <a:chExt cx="4032934" cy="2050901"/>
          </a:xfrm>
        </p:grpSpPr>
        <p:sp>
          <p:nvSpPr>
            <p:cNvPr id="7" name="Freeform 7"/>
            <p:cNvSpPr/>
            <p:nvPr/>
          </p:nvSpPr>
          <p:spPr>
            <a:xfrm>
              <a:off x="0" y="0"/>
              <a:ext cx="4032934" cy="2050901"/>
            </a:xfrm>
            <a:custGeom>
              <a:avLst/>
              <a:gdLst/>
              <a:ahLst/>
              <a:cxnLst/>
              <a:rect l="l" t="t" r="r" b="b"/>
              <a:pathLst>
                <a:path w="4032934" h="2050901">
                  <a:moveTo>
                    <a:pt x="28827" y="0"/>
                  </a:moveTo>
                  <a:lnTo>
                    <a:pt x="4004107" y="0"/>
                  </a:lnTo>
                  <a:cubicBezTo>
                    <a:pt x="4020027" y="0"/>
                    <a:pt x="4032934" y="12906"/>
                    <a:pt x="4032934" y="28827"/>
                  </a:cubicBezTo>
                  <a:lnTo>
                    <a:pt x="4032934" y="2022074"/>
                  </a:lnTo>
                  <a:cubicBezTo>
                    <a:pt x="4032934" y="2037994"/>
                    <a:pt x="4020027" y="2050901"/>
                    <a:pt x="4004107" y="2050901"/>
                  </a:cubicBezTo>
                  <a:lnTo>
                    <a:pt x="28827" y="2050901"/>
                  </a:lnTo>
                  <a:cubicBezTo>
                    <a:pt x="12906" y="2050901"/>
                    <a:pt x="0" y="2037994"/>
                    <a:pt x="0" y="2022074"/>
                  </a:cubicBezTo>
                  <a:lnTo>
                    <a:pt x="0" y="28827"/>
                  </a:lnTo>
                  <a:cubicBezTo>
                    <a:pt x="0" y="12906"/>
                    <a:pt x="12906" y="0"/>
                    <a:pt x="28827" y="0"/>
                  </a:cubicBezTo>
                  <a:close/>
                </a:path>
              </a:pathLst>
            </a:custGeom>
            <a:solidFill>
              <a:srgbClr val="FFFFFF"/>
            </a:solidFill>
          </p:spPr>
          <p:txBody>
            <a:bodyPr/>
            <a:lstStyle/>
            <a:p>
              <a:endParaRPr lang="nl-NL"/>
            </a:p>
          </p:txBody>
        </p:sp>
        <p:sp>
          <p:nvSpPr>
            <p:cNvPr id="8" name="TextBox 8"/>
            <p:cNvSpPr txBox="1"/>
            <p:nvPr/>
          </p:nvSpPr>
          <p:spPr>
            <a:xfrm>
              <a:off x="0" y="-66675"/>
              <a:ext cx="4032934" cy="2117576"/>
            </a:xfrm>
            <a:prstGeom prst="rect">
              <a:avLst/>
            </a:prstGeom>
          </p:spPr>
          <p:txBody>
            <a:bodyPr lIns="50800" tIns="50800" rIns="50800" bIns="50800" rtlCol="0" anchor="ctr"/>
            <a:lstStyle/>
            <a:p>
              <a:pPr algn="ctr">
                <a:lnSpc>
                  <a:spcPts val="2659"/>
                </a:lnSpc>
              </a:pPr>
              <a:endParaRPr/>
            </a:p>
          </p:txBody>
        </p:sp>
      </p:grpSp>
      <p:sp>
        <p:nvSpPr>
          <p:cNvPr id="9" name="TextBox 9"/>
          <p:cNvSpPr txBox="1"/>
          <p:nvPr/>
        </p:nvSpPr>
        <p:spPr>
          <a:xfrm>
            <a:off x="1362423" y="3220986"/>
            <a:ext cx="13039572" cy="6561997"/>
          </a:xfrm>
          <a:prstGeom prst="rect">
            <a:avLst/>
          </a:prstGeom>
        </p:spPr>
        <p:txBody>
          <a:bodyPr lIns="0" tIns="0" rIns="0" bIns="0" rtlCol="0" anchor="t">
            <a:spAutoFit/>
          </a:bodyPr>
          <a:lstStyle/>
          <a:p>
            <a:pPr algn="l">
              <a:lnSpc>
                <a:spcPts val="3715"/>
              </a:lnSpc>
            </a:pPr>
            <a:r>
              <a:rPr lang="en-US" sz="2653" spc="23">
                <a:solidFill>
                  <a:srgbClr val="000000"/>
                </a:solidFill>
                <a:latin typeface="Graphik"/>
                <a:ea typeface="Graphik"/>
                <a:cs typeface="Graphik"/>
                <a:sym typeface="Graphik"/>
              </a:rPr>
              <a:t>Sources for data collection:</a:t>
            </a:r>
          </a:p>
          <a:p>
            <a:pPr marL="572921" lvl="1" indent="-286461" algn="l">
              <a:lnSpc>
                <a:spcPts val="3715"/>
              </a:lnSpc>
              <a:buFont typeface="Arial"/>
              <a:buChar char="•"/>
            </a:pPr>
            <a:r>
              <a:rPr lang="en-US" sz="2653" u="sng" spc="23">
                <a:solidFill>
                  <a:srgbClr val="000000"/>
                </a:solidFill>
                <a:latin typeface="Graphik"/>
                <a:ea typeface="Graphik"/>
                <a:cs typeface="Graphik"/>
                <a:sym typeface="Graphik"/>
                <a:hlinkClick r:id="rId3" tooltip="https://opensupplyhub.org/Supply%20chain%20-%20H&amp;M%20Group%20(hmgroup.com)H&amp;M%20Group%20statement%20on%20due%20diligence%20-%20H&amp;M%20Group%20(hmgroup.com)Open%20Sourcemap"/>
              </a:rPr>
              <a:t>https://opensupplyhub.org/</a:t>
            </a:r>
          </a:p>
          <a:p>
            <a:pPr marL="572921" lvl="1" indent="-286461" algn="l">
              <a:lnSpc>
                <a:spcPts val="3715"/>
              </a:lnSpc>
              <a:buFont typeface="Arial"/>
              <a:buChar char="•"/>
            </a:pPr>
            <a:r>
              <a:rPr lang="en-US" sz="2653" u="sng" spc="23">
                <a:solidFill>
                  <a:srgbClr val="000000"/>
                </a:solidFill>
                <a:latin typeface="Graphik"/>
                <a:ea typeface="Graphik"/>
                <a:cs typeface="Graphik"/>
                <a:sym typeface="Graphik"/>
              </a:rPr>
              <a:t>Transparency Pledge: https://transparencypledge.org/</a:t>
            </a:r>
          </a:p>
          <a:p>
            <a:pPr marL="572921" lvl="1" indent="-286461" algn="l">
              <a:lnSpc>
                <a:spcPts val="3715"/>
              </a:lnSpc>
              <a:buFont typeface="Arial"/>
              <a:buChar char="•"/>
            </a:pPr>
            <a:r>
              <a:rPr lang="en-US" sz="2653" u="sng" spc="23">
                <a:solidFill>
                  <a:srgbClr val="000000"/>
                </a:solidFill>
                <a:latin typeface="Graphik"/>
                <a:ea typeface="Graphik"/>
                <a:cs typeface="Graphik"/>
                <a:sym typeface="Graphik"/>
              </a:rPr>
              <a:t>RN/CA Numbers</a:t>
            </a:r>
          </a:p>
          <a:p>
            <a:pPr marL="1145843" lvl="2" indent="-381948" algn="l">
              <a:lnSpc>
                <a:spcPts val="3715"/>
              </a:lnSpc>
              <a:buFont typeface="Arial"/>
              <a:buChar char="⚬"/>
            </a:pPr>
            <a:r>
              <a:rPr lang="en-US" sz="2653" u="sng" spc="23">
                <a:solidFill>
                  <a:srgbClr val="000000"/>
                </a:solidFill>
                <a:latin typeface="Graphik"/>
                <a:ea typeface="Graphik"/>
                <a:cs typeface="Graphik"/>
                <a:sym typeface="Graphik"/>
                <a:hlinkClick r:id="rId4" tooltip="https://rn.ftc.gov/Account/BasicSearch"/>
              </a:rPr>
              <a:t>U.S. brands</a:t>
            </a:r>
            <a:r>
              <a:rPr lang="en-US" sz="2653" u="sng" spc="23">
                <a:solidFill>
                  <a:srgbClr val="000000"/>
                </a:solidFill>
                <a:latin typeface="Graphik"/>
                <a:ea typeface="Graphik"/>
                <a:cs typeface="Graphik"/>
                <a:sym typeface="Graphik"/>
              </a:rPr>
              <a:t>: https://rn.ftc.gov/Account/BasicSearch</a:t>
            </a:r>
          </a:p>
          <a:p>
            <a:pPr marL="1145843" lvl="2" indent="-381948" algn="l">
              <a:lnSpc>
                <a:spcPts val="3715"/>
              </a:lnSpc>
              <a:buFont typeface="Arial"/>
              <a:buChar char="⚬"/>
            </a:pPr>
            <a:r>
              <a:rPr lang="en-US" sz="2653" u="sng" spc="23">
                <a:solidFill>
                  <a:srgbClr val="000000"/>
                </a:solidFill>
                <a:latin typeface="Graphik"/>
                <a:ea typeface="Graphik"/>
                <a:cs typeface="Graphik"/>
                <a:sym typeface="Graphik"/>
              </a:rPr>
              <a:t>Canada: http://: https:/www.apparelsearch.com/terms/c/ca_number.html</a:t>
            </a:r>
          </a:p>
          <a:p>
            <a:pPr algn="l">
              <a:lnSpc>
                <a:spcPts val="3715"/>
              </a:lnSpc>
            </a:pPr>
            <a:endParaRPr lang="en-US" sz="2653" u="sng" spc="23">
              <a:solidFill>
                <a:srgbClr val="000000"/>
              </a:solidFill>
              <a:latin typeface="Graphik"/>
              <a:ea typeface="Graphik"/>
              <a:cs typeface="Graphik"/>
              <a:sym typeface="Graphik"/>
            </a:endParaRPr>
          </a:p>
          <a:p>
            <a:pPr algn="l">
              <a:lnSpc>
                <a:spcPts val="3715"/>
              </a:lnSpc>
            </a:pPr>
            <a:endParaRPr lang="en-US" sz="2653" u="sng" spc="23">
              <a:solidFill>
                <a:srgbClr val="000000"/>
              </a:solidFill>
              <a:latin typeface="Graphik"/>
              <a:ea typeface="Graphik"/>
              <a:cs typeface="Graphik"/>
              <a:sym typeface="Graphik"/>
            </a:endParaRPr>
          </a:p>
          <a:p>
            <a:pPr algn="l">
              <a:lnSpc>
                <a:spcPts val="3715"/>
              </a:lnSpc>
            </a:pPr>
            <a:endParaRPr lang="en-US" sz="2653" u="sng" spc="23">
              <a:solidFill>
                <a:srgbClr val="000000"/>
              </a:solidFill>
              <a:latin typeface="Graphik"/>
              <a:ea typeface="Graphik"/>
              <a:cs typeface="Graphik"/>
              <a:sym typeface="Graphik"/>
            </a:endParaRPr>
          </a:p>
          <a:p>
            <a:pPr algn="l">
              <a:lnSpc>
                <a:spcPts val="3715"/>
              </a:lnSpc>
            </a:pPr>
            <a:endParaRPr lang="en-US" sz="2653" u="sng" spc="23">
              <a:solidFill>
                <a:srgbClr val="000000"/>
              </a:solidFill>
              <a:latin typeface="Graphik"/>
              <a:ea typeface="Graphik"/>
              <a:cs typeface="Graphik"/>
              <a:sym typeface="Graphik"/>
            </a:endParaRPr>
          </a:p>
          <a:p>
            <a:pPr algn="l">
              <a:lnSpc>
                <a:spcPts val="3715"/>
              </a:lnSpc>
            </a:pPr>
            <a:endParaRPr lang="en-US" sz="2653" u="sng" spc="23">
              <a:solidFill>
                <a:srgbClr val="000000"/>
              </a:solidFill>
              <a:latin typeface="Graphik"/>
              <a:ea typeface="Graphik"/>
              <a:cs typeface="Graphik"/>
              <a:sym typeface="Graphik"/>
            </a:endParaRPr>
          </a:p>
          <a:p>
            <a:pPr algn="l">
              <a:lnSpc>
                <a:spcPts val="3715"/>
              </a:lnSpc>
            </a:pPr>
            <a:r>
              <a:rPr lang="en-US" sz="2653" spc="23">
                <a:solidFill>
                  <a:srgbClr val="000000"/>
                </a:solidFill>
                <a:latin typeface="Graphik"/>
                <a:ea typeface="Graphik"/>
                <a:cs typeface="Graphik"/>
                <a:sym typeface="Graphik"/>
              </a:rPr>
              <a:t> </a:t>
            </a:r>
          </a:p>
          <a:p>
            <a:pPr algn="l">
              <a:lnSpc>
                <a:spcPts val="3715"/>
              </a:lnSpc>
            </a:pPr>
            <a:endParaRPr lang="en-US" sz="2653" spc="23">
              <a:solidFill>
                <a:srgbClr val="000000"/>
              </a:solidFill>
              <a:latin typeface="Graphik"/>
              <a:ea typeface="Graphik"/>
              <a:cs typeface="Graphik"/>
              <a:sym typeface="Graphik"/>
            </a:endParaRPr>
          </a:p>
          <a:p>
            <a:pPr algn="l">
              <a:lnSpc>
                <a:spcPts val="3715"/>
              </a:lnSpc>
            </a:pPr>
            <a:endParaRPr lang="en-US" sz="2653" spc="23">
              <a:solidFill>
                <a:srgbClr val="000000"/>
              </a:solidFill>
              <a:latin typeface="Graphik"/>
              <a:ea typeface="Graphik"/>
              <a:cs typeface="Graphik"/>
              <a:sym typeface="Graphik"/>
            </a:endParaRPr>
          </a:p>
        </p:txBody>
      </p:sp>
      <p:sp>
        <p:nvSpPr>
          <p:cNvPr id="10" name="TextBox 10"/>
          <p:cNvSpPr txBox="1"/>
          <p:nvPr/>
        </p:nvSpPr>
        <p:spPr>
          <a:xfrm>
            <a:off x="57119" y="607076"/>
            <a:ext cx="18230881" cy="1333216"/>
          </a:xfrm>
          <a:prstGeom prst="rect">
            <a:avLst/>
          </a:prstGeom>
        </p:spPr>
        <p:txBody>
          <a:bodyPr lIns="0" tIns="0" rIns="0" bIns="0" rtlCol="0" anchor="t">
            <a:spAutoFit/>
          </a:bodyPr>
          <a:lstStyle/>
          <a:p>
            <a:pPr algn="ctr">
              <a:lnSpc>
                <a:spcPts val="9722"/>
              </a:lnSpc>
            </a:pPr>
            <a:r>
              <a:rPr lang="en-US" sz="8381">
                <a:solidFill>
                  <a:srgbClr val="FFC000"/>
                </a:solidFill>
                <a:latin typeface="Graphik Bold"/>
                <a:ea typeface="Graphik Bold"/>
                <a:cs typeface="Graphik Bold"/>
                <a:sym typeface="Graphik Bold"/>
              </a:rPr>
              <a:t>Resources </a:t>
            </a:r>
            <a:r>
              <a:rPr lang="en-US" sz="8381">
                <a:solidFill>
                  <a:srgbClr val="FFFFFF"/>
                </a:solidFill>
                <a:latin typeface="Graphik Bold"/>
                <a:ea typeface="Graphik Bold"/>
                <a:cs typeface="Graphik Bold"/>
                <a:sym typeface="Graphik Bold"/>
              </a:rPr>
              <a:t>for the training (2/2)</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717961" y="1945054"/>
            <a:ext cx="16437882" cy="8742386"/>
            <a:chOff x="0" y="0"/>
            <a:chExt cx="4743468" cy="2522784"/>
          </a:xfrm>
        </p:grpSpPr>
        <p:sp>
          <p:nvSpPr>
            <p:cNvPr id="3" name="Freeform 3"/>
            <p:cNvSpPr/>
            <p:nvPr/>
          </p:nvSpPr>
          <p:spPr>
            <a:xfrm>
              <a:off x="0" y="0"/>
              <a:ext cx="4743468" cy="2522784"/>
            </a:xfrm>
            <a:custGeom>
              <a:avLst/>
              <a:gdLst/>
              <a:ahLst/>
              <a:cxnLst/>
              <a:rect l="l" t="t" r="r" b="b"/>
              <a:pathLst>
                <a:path w="4743468" h="2522784">
                  <a:moveTo>
                    <a:pt x="24020" y="0"/>
                  </a:moveTo>
                  <a:lnTo>
                    <a:pt x="4719448" y="0"/>
                  </a:lnTo>
                  <a:cubicBezTo>
                    <a:pt x="4725819" y="0"/>
                    <a:pt x="4731928" y="2531"/>
                    <a:pt x="4736433" y="7035"/>
                  </a:cubicBezTo>
                  <a:cubicBezTo>
                    <a:pt x="4740937" y="11540"/>
                    <a:pt x="4743468" y="17649"/>
                    <a:pt x="4743468" y="24020"/>
                  </a:cubicBezTo>
                  <a:lnTo>
                    <a:pt x="4743468" y="2498764"/>
                  </a:lnTo>
                  <a:cubicBezTo>
                    <a:pt x="4743468" y="2505134"/>
                    <a:pt x="4740937" y="2511244"/>
                    <a:pt x="4736433" y="2515749"/>
                  </a:cubicBezTo>
                  <a:cubicBezTo>
                    <a:pt x="4731928" y="2520253"/>
                    <a:pt x="4725819" y="2522784"/>
                    <a:pt x="4719448" y="2522784"/>
                  </a:cubicBezTo>
                  <a:lnTo>
                    <a:pt x="24020" y="2522784"/>
                  </a:lnTo>
                  <a:cubicBezTo>
                    <a:pt x="17649" y="2522784"/>
                    <a:pt x="11540" y="2520253"/>
                    <a:pt x="7035" y="2515749"/>
                  </a:cubicBezTo>
                  <a:cubicBezTo>
                    <a:pt x="2531" y="2511244"/>
                    <a:pt x="0" y="2505134"/>
                    <a:pt x="0" y="2498764"/>
                  </a:cubicBezTo>
                  <a:lnTo>
                    <a:pt x="0" y="24020"/>
                  </a:lnTo>
                  <a:cubicBezTo>
                    <a:pt x="0" y="17649"/>
                    <a:pt x="2531" y="11540"/>
                    <a:pt x="7035" y="7035"/>
                  </a:cubicBezTo>
                  <a:cubicBezTo>
                    <a:pt x="11540" y="2531"/>
                    <a:pt x="17649" y="0"/>
                    <a:pt x="24020" y="0"/>
                  </a:cubicBezTo>
                  <a:close/>
                </a:path>
              </a:pathLst>
            </a:custGeom>
            <a:solidFill>
              <a:srgbClr val="F2EEF1"/>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TextBox 4"/>
            <p:cNvSpPr txBox="1"/>
            <p:nvPr/>
          </p:nvSpPr>
          <p:spPr>
            <a:xfrm>
              <a:off x="0" y="-66675"/>
              <a:ext cx="4743468" cy="2589459"/>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5" name="Freeform 5"/>
          <p:cNvSpPr/>
          <p:nvPr/>
        </p:nvSpPr>
        <p:spPr>
          <a:xfrm flipV="1">
            <a:off x="11458720" y="819038"/>
            <a:ext cx="4261202" cy="1896062"/>
          </a:xfrm>
          <a:custGeom>
            <a:avLst/>
            <a:gdLst/>
            <a:ahLst/>
            <a:cxnLst/>
            <a:rect l="l" t="t" r="r" b="b"/>
            <a:pathLst>
              <a:path w="4261202" h="1896062">
                <a:moveTo>
                  <a:pt x="0" y="1896062"/>
                </a:moveTo>
                <a:lnTo>
                  <a:pt x="4261202" y="1896062"/>
                </a:lnTo>
                <a:lnTo>
                  <a:pt x="4261202" y="0"/>
                </a:lnTo>
                <a:lnTo>
                  <a:pt x="0" y="0"/>
                </a:lnTo>
                <a:lnTo>
                  <a:pt x="0" y="1896062"/>
                </a:lnTo>
                <a:close/>
              </a:path>
            </a:pathLst>
          </a:custGeom>
          <a:blipFill>
            <a:blip r:embed="rId2"/>
            <a:stretch>
              <a:fillRect l="-289292" b="-11792"/>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6" name="Group 6"/>
          <p:cNvGrpSpPr/>
          <p:nvPr/>
        </p:nvGrpSpPr>
        <p:grpSpPr>
          <a:xfrm>
            <a:off x="942975" y="2507883"/>
            <a:ext cx="13696871" cy="7500402"/>
            <a:chOff x="0" y="0"/>
            <a:chExt cx="4032934" cy="2208433"/>
          </a:xfrm>
        </p:grpSpPr>
        <p:sp>
          <p:nvSpPr>
            <p:cNvPr id="7" name="Freeform 7"/>
            <p:cNvSpPr/>
            <p:nvPr/>
          </p:nvSpPr>
          <p:spPr>
            <a:xfrm>
              <a:off x="0" y="0"/>
              <a:ext cx="4032934" cy="2208433"/>
            </a:xfrm>
            <a:custGeom>
              <a:avLst/>
              <a:gdLst/>
              <a:ahLst/>
              <a:cxnLst/>
              <a:rect l="l" t="t" r="r" b="b"/>
              <a:pathLst>
                <a:path w="4032934" h="2208433">
                  <a:moveTo>
                    <a:pt x="28827" y="0"/>
                  </a:moveTo>
                  <a:lnTo>
                    <a:pt x="4004107" y="0"/>
                  </a:lnTo>
                  <a:cubicBezTo>
                    <a:pt x="4020027" y="0"/>
                    <a:pt x="4032934" y="12906"/>
                    <a:pt x="4032934" y="28827"/>
                  </a:cubicBezTo>
                  <a:lnTo>
                    <a:pt x="4032934" y="2179606"/>
                  </a:lnTo>
                  <a:cubicBezTo>
                    <a:pt x="4032934" y="2195527"/>
                    <a:pt x="4020027" y="2208433"/>
                    <a:pt x="4004107" y="2208433"/>
                  </a:cubicBezTo>
                  <a:lnTo>
                    <a:pt x="28827" y="2208433"/>
                  </a:lnTo>
                  <a:cubicBezTo>
                    <a:pt x="12906" y="2208433"/>
                    <a:pt x="0" y="2195527"/>
                    <a:pt x="0" y="2179606"/>
                  </a:cubicBezTo>
                  <a:lnTo>
                    <a:pt x="0" y="28827"/>
                  </a:lnTo>
                  <a:cubicBezTo>
                    <a:pt x="0" y="12906"/>
                    <a:pt x="12906" y="0"/>
                    <a:pt x="28827" y="0"/>
                  </a:cubicBezTo>
                  <a:close/>
                </a:path>
              </a:pathLst>
            </a:custGeom>
            <a:solidFill>
              <a:srgbClr val="FFFFFF"/>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8" name="TextBox 8"/>
            <p:cNvSpPr txBox="1"/>
            <p:nvPr/>
          </p:nvSpPr>
          <p:spPr>
            <a:xfrm>
              <a:off x="0" y="-66675"/>
              <a:ext cx="4032934" cy="2275108"/>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9" name="TextBox 9"/>
          <p:cNvSpPr txBox="1"/>
          <p:nvPr/>
        </p:nvSpPr>
        <p:spPr>
          <a:xfrm>
            <a:off x="1271625" y="2791553"/>
            <a:ext cx="13039572" cy="7495447"/>
          </a:xfrm>
          <a:prstGeom prst="rect">
            <a:avLst/>
          </a:prstGeom>
        </p:spPr>
        <p:txBody>
          <a:bodyPr lIns="0" tIns="0" rIns="0" bIns="0" rtlCol="0" anchor="t">
            <a:spAutoFit/>
          </a:bodyPr>
          <a:lstStyle/>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BHR = Business and Human Rights</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CBA = Collective Bargaining Agreement</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CSDDD = Corporate Sustainability Due Diligence Directive</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CSR = Corporate Social Responsibility</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CSRD = Corporate Sustainability Reporting Directive</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FoA = Freedom of Association</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GBV = Gender Based Violence</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GRDD = Gender Responsive Due Diligence</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HREDD = Human Rights and Environmental Due Diligence</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mHREDD = Mandatory Human Rights and Environmental Due Diligence</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NCP = National Contact Point OECD Guidelines</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OECD = Organisation for Economic Co-operation and Development</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OSH = Occupational Safety &amp; Health</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RBC = Responsible Business Conduct</a:t>
            </a:r>
          </a:p>
          <a:p>
            <a:pPr marL="0" marR="0" lvl="0" indent="0" algn="l" defTabSz="914400" rtl="0" eaLnBrk="1" fontAlgn="auto" latinLnBrk="0" hangingPunct="1">
              <a:lnSpc>
                <a:spcPts val="3715"/>
              </a:lnSpc>
              <a:spcBef>
                <a:spcPts val="0"/>
              </a:spcBef>
              <a:spcAft>
                <a:spcPts val="0"/>
              </a:spcAft>
              <a:buClrTx/>
              <a:buSzTx/>
              <a:buFontTx/>
              <a:buNone/>
              <a:tabLst/>
              <a:defRPr/>
            </a:pPr>
            <a:r>
              <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rPr>
              <a:t>UNGPs = United Nations Guiding Principles on Business and Human Rights</a:t>
            </a:r>
          </a:p>
          <a:p>
            <a:pPr marL="0" marR="0" lvl="0" indent="0" algn="l" defTabSz="914400" rtl="0" eaLnBrk="1" fontAlgn="auto" latinLnBrk="0" hangingPunct="1">
              <a:lnSpc>
                <a:spcPts val="3715"/>
              </a:lnSpc>
              <a:spcBef>
                <a:spcPts val="0"/>
              </a:spcBef>
              <a:spcAft>
                <a:spcPts val="0"/>
              </a:spcAft>
              <a:buClrTx/>
              <a:buSzTx/>
              <a:buFontTx/>
              <a:buNone/>
              <a:tabLst/>
              <a:defRPr/>
            </a:pPr>
            <a:endParaRPr kumimoji="0" lang="en-US" sz="2653" b="0" i="0" u="none" strike="noStrike" kern="1200" cap="none" spc="0" normalizeH="0" baseline="0" noProof="0">
              <a:ln>
                <a:noFill/>
              </a:ln>
              <a:solidFill>
                <a:srgbClr val="000000"/>
              </a:solidFill>
              <a:effectLst/>
              <a:uLnTx/>
              <a:uFillTx/>
              <a:latin typeface="Graphik"/>
              <a:ea typeface="Graphik"/>
              <a:cs typeface="Graphik"/>
              <a:sym typeface="Graphik"/>
            </a:endParaRPr>
          </a:p>
        </p:txBody>
      </p:sp>
      <p:sp>
        <p:nvSpPr>
          <p:cNvPr id="10" name="TextBox 10"/>
          <p:cNvSpPr txBox="1"/>
          <p:nvPr/>
        </p:nvSpPr>
        <p:spPr>
          <a:xfrm>
            <a:off x="57119" y="612791"/>
            <a:ext cx="18230881" cy="1243930"/>
          </a:xfrm>
          <a:prstGeom prst="rect">
            <a:avLst/>
          </a:prstGeom>
        </p:spPr>
        <p:txBody>
          <a:bodyPr lIns="0" tIns="0" rIns="0" bIns="0" rtlCol="0" anchor="t">
            <a:spAutoFit/>
          </a:bodyPr>
          <a:lstStyle/>
          <a:p>
            <a:pPr marL="0" marR="0" lvl="0" indent="0" algn="ctr" defTabSz="914400" rtl="0" eaLnBrk="1" fontAlgn="auto" latinLnBrk="0" hangingPunct="1">
              <a:lnSpc>
                <a:spcPts val="9722"/>
              </a:lnSpc>
              <a:spcBef>
                <a:spcPts val="0"/>
              </a:spcBef>
              <a:spcAft>
                <a:spcPts val="0"/>
              </a:spcAft>
              <a:buClrTx/>
              <a:buSzTx/>
              <a:buFontTx/>
              <a:buNone/>
              <a:tabLst/>
              <a:defRPr/>
            </a:pPr>
            <a:r>
              <a:rPr kumimoji="0" lang="en-US" sz="8381" b="0" i="0" u="none" strike="noStrike" kern="1200" cap="none" spc="0" normalizeH="0" baseline="0" noProof="0">
                <a:ln>
                  <a:noFill/>
                </a:ln>
                <a:solidFill>
                  <a:srgbClr val="FFC000"/>
                </a:solidFill>
                <a:effectLst/>
                <a:uLnTx/>
                <a:uFillTx/>
                <a:latin typeface="Graphik Bold"/>
                <a:ea typeface="Graphik Bold"/>
                <a:cs typeface="Graphik Bold"/>
                <a:sym typeface="Graphik Bold"/>
              </a:rPr>
              <a:t>Glossary </a:t>
            </a:r>
            <a:r>
              <a:rPr kumimoji="0" lang="en-US" sz="8381" b="0" i="0" u="none" strike="noStrike" kern="1200" cap="none" spc="0" normalizeH="0" baseline="0" noProof="0" dirty="0">
                <a:ln>
                  <a:noFill/>
                </a:ln>
                <a:solidFill>
                  <a:srgbClr val="FFFFFF"/>
                </a:solidFill>
                <a:effectLst/>
                <a:uLnTx/>
                <a:uFillTx/>
                <a:latin typeface="Graphik Bold"/>
                <a:ea typeface="Graphik Bold"/>
                <a:cs typeface="Graphik Bold"/>
                <a:sym typeface="Graphik Bold"/>
              </a:rPr>
              <a:t>for the training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683282"/>
        </a:solidFill>
        <a:effectLst/>
      </p:bgPr>
    </p:bg>
    <p:spTree>
      <p:nvGrpSpPr>
        <p:cNvPr id="1" name=""/>
        <p:cNvGrpSpPr/>
        <p:nvPr/>
      </p:nvGrpSpPr>
      <p:grpSpPr>
        <a:xfrm>
          <a:off x="0" y="0"/>
          <a:ext cx="0" cy="0"/>
          <a:chOff x="0" y="0"/>
          <a:chExt cx="0" cy="0"/>
        </a:xfrm>
      </p:grpSpPr>
      <p:grpSp>
        <p:nvGrpSpPr>
          <p:cNvPr id="2" name="Group 2"/>
          <p:cNvGrpSpPr/>
          <p:nvPr/>
        </p:nvGrpSpPr>
        <p:grpSpPr>
          <a:xfrm>
            <a:off x="182245" y="1669114"/>
            <a:ext cx="17923511" cy="8480621"/>
            <a:chOff x="0" y="0"/>
            <a:chExt cx="5172175" cy="2447247"/>
          </a:xfrm>
        </p:grpSpPr>
        <p:sp>
          <p:nvSpPr>
            <p:cNvPr id="3" name="Freeform 3"/>
            <p:cNvSpPr/>
            <p:nvPr/>
          </p:nvSpPr>
          <p:spPr>
            <a:xfrm>
              <a:off x="0" y="0"/>
              <a:ext cx="5172175" cy="2447247"/>
            </a:xfrm>
            <a:custGeom>
              <a:avLst/>
              <a:gdLst/>
              <a:ahLst/>
              <a:cxnLst/>
              <a:rect l="l" t="t" r="r" b="b"/>
              <a:pathLst>
                <a:path w="5172175" h="2447247">
                  <a:moveTo>
                    <a:pt x="22029" y="0"/>
                  </a:moveTo>
                  <a:lnTo>
                    <a:pt x="5150146" y="0"/>
                  </a:lnTo>
                  <a:cubicBezTo>
                    <a:pt x="5155988" y="0"/>
                    <a:pt x="5161591" y="2321"/>
                    <a:pt x="5165722" y="6452"/>
                  </a:cubicBezTo>
                  <a:cubicBezTo>
                    <a:pt x="5169854" y="10583"/>
                    <a:pt x="5172175" y="16187"/>
                    <a:pt x="5172175" y="22029"/>
                  </a:cubicBezTo>
                  <a:lnTo>
                    <a:pt x="5172175" y="2425218"/>
                  </a:lnTo>
                  <a:cubicBezTo>
                    <a:pt x="5172175" y="2437384"/>
                    <a:pt x="5162312" y="2447247"/>
                    <a:pt x="5150146" y="2447247"/>
                  </a:cubicBezTo>
                  <a:lnTo>
                    <a:pt x="22029" y="2447247"/>
                  </a:lnTo>
                  <a:cubicBezTo>
                    <a:pt x="9863" y="2447247"/>
                    <a:pt x="0" y="2437384"/>
                    <a:pt x="0" y="2425218"/>
                  </a:cubicBezTo>
                  <a:lnTo>
                    <a:pt x="0" y="22029"/>
                  </a:lnTo>
                  <a:cubicBezTo>
                    <a:pt x="0" y="9863"/>
                    <a:pt x="9863" y="0"/>
                    <a:pt x="22029" y="0"/>
                  </a:cubicBezTo>
                  <a:close/>
                </a:path>
              </a:pathLst>
            </a:custGeom>
            <a:solidFill>
              <a:srgbClr val="F7F7F7"/>
            </a:solidFill>
          </p:spPr>
          <p:txBody>
            <a:bodyPr/>
            <a:lstStyle/>
            <a:p>
              <a:endParaRPr lang="nl-NL"/>
            </a:p>
          </p:txBody>
        </p:sp>
        <p:sp>
          <p:nvSpPr>
            <p:cNvPr id="4" name="TextBox 4"/>
            <p:cNvSpPr txBox="1"/>
            <p:nvPr/>
          </p:nvSpPr>
          <p:spPr>
            <a:xfrm>
              <a:off x="0" y="-66675"/>
              <a:ext cx="5172175" cy="2513922"/>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7916881" y="2063967"/>
            <a:ext cx="9780215" cy="7834463"/>
            <a:chOff x="0" y="0"/>
            <a:chExt cx="2879706" cy="2306795"/>
          </a:xfrm>
        </p:grpSpPr>
        <p:sp>
          <p:nvSpPr>
            <p:cNvPr id="6" name="Freeform 6"/>
            <p:cNvSpPr/>
            <p:nvPr/>
          </p:nvSpPr>
          <p:spPr>
            <a:xfrm>
              <a:off x="0" y="0"/>
              <a:ext cx="2879706" cy="2306795"/>
            </a:xfrm>
            <a:custGeom>
              <a:avLst/>
              <a:gdLst/>
              <a:ahLst/>
              <a:cxnLst/>
              <a:rect l="l" t="t" r="r" b="b"/>
              <a:pathLst>
                <a:path w="2879706" h="2306795">
                  <a:moveTo>
                    <a:pt x="40371" y="0"/>
                  </a:moveTo>
                  <a:lnTo>
                    <a:pt x="2839335" y="0"/>
                  </a:lnTo>
                  <a:cubicBezTo>
                    <a:pt x="2850042" y="0"/>
                    <a:pt x="2860310" y="4253"/>
                    <a:pt x="2867881" y="11824"/>
                  </a:cubicBezTo>
                  <a:cubicBezTo>
                    <a:pt x="2875452" y="19395"/>
                    <a:pt x="2879706" y="29664"/>
                    <a:pt x="2879706" y="40371"/>
                  </a:cubicBezTo>
                  <a:lnTo>
                    <a:pt x="2879706" y="2266424"/>
                  </a:lnTo>
                  <a:cubicBezTo>
                    <a:pt x="2879706" y="2277131"/>
                    <a:pt x="2875452" y="2287399"/>
                    <a:pt x="2867881" y="2294970"/>
                  </a:cubicBezTo>
                  <a:cubicBezTo>
                    <a:pt x="2860310" y="2302541"/>
                    <a:pt x="2850042" y="2306795"/>
                    <a:pt x="2839335" y="2306795"/>
                  </a:cubicBezTo>
                  <a:lnTo>
                    <a:pt x="40371" y="2306795"/>
                  </a:lnTo>
                  <a:cubicBezTo>
                    <a:pt x="18075" y="2306795"/>
                    <a:pt x="0" y="2288720"/>
                    <a:pt x="0" y="2266424"/>
                  </a:cubicBezTo>
                  <a:lnTo>
                    <a:pt x="0" y="40371"/>
                  </a:lnTo>
                  <a:cubicBezTo>
                    <a:pt x="0" y="29664"/>
                    <a:pt x="4253" y="19395"/>
                    <a:pt x="11824" y="11824"/>
                  </a:cubicBezTo>
                  <a:cubicBezTo>
                    <a:pt x="19395" y="4253"/>
                    <a:pt x="29664" y="0"/>
                    <a:pt x="40371" y="0"/>
                  </a:cubicBezTo>
                  <a:close/>
                </a:path>
              </a:pathLst>
            </a:custGeom>
            <a:solidFill>
              <a:srgbClr val="FFFFFF"/>
            </a:solidFill>
          </p:spPr>
          <p:txBody>
            <a:bodyPr/>
            <a:lstStyle/>
            <a:p>
              <a:endParaRPr lang="nl-NL"/>
            </a:p>
          </p:txBody>
        </p:sp>
        <p:sp>
          <p:nvSpPr>
            <p:cNvPr id="7" name="TextBox 7"/>
            <p:cNvSpPr txBox="1"/>
            <p:nvPr/>
          </p:nvSpPr>
          <p:spPr>
            <a:xfrm>
              <a:off x="0" y="-66675"/>
              <a:ext cx="2879706" cy="2373470"/>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3166344" y="331136"/>
            <a:ext cx="14530752" cy="1337978"/>
          </a:xfrm>
          <a:prstGeom prst="rect">
            <a:avLst/>
          </a:prstGeom>
        </p:spPr>
        <p:txBody>
          <a:bodyPr lIns="0" tIns="0" rIns="0" bIns="0" rtlCol="0" anchor="t">
            <a:spAutoFit/>
          </a:bodyPr>
          <a:lstStyle/>
          <a:p>
            <a:pPr algn="ctr">
              <a:lnSpc>
                <a:spcPts val="9722"/>
              </a:lnSpc>
            </a:pPr>
            <a:r>
              <a:rPr lang="en-US" sz="8381">
                <a:solidFill>
                  <a:srgbClr val="FFC000"/>
                </a:solidFill>
                <a:latin typeface="Graphik Bold"/>
                <a:ea typeface="Graphik Bold"/>
                <a:cs typeface="Graphik Bold"/>
                <a:sym typeface="Graphik Bold"/>
              </a:rPr>
              <a:t>Content</a:t>
            </a:r>
            <a:r>
              <a:rPr lang="en-US" sz="8381">
                <a:solidFill>
                  <a:srgbClr val="FFFFFF"/>
                </a:solidFill>
                <a:latin typeface="Graphik Bold"/>
                <a:ea typeface="Graphik Bold"/>
                <a:cs typeface="Graphik Bold"/>
                <a:sym typeface="Graphik Bold"/>
              </a:rPr>
              <a:t> of the training</a:t>
            </a:r>
          </a:p>
        </p:txBody>
      </p:sp>
      <p:sp>
        <p:nvSpPr>
          <p:cNvPr id="9" name="TextBox 9"/>
          <p:cNvSpPr txBox="1"/>
          <p:nvPr/>
        </p:nvSpPr>
        <p:spPr>
          <a:xfrm>
            <a:off x="8418045" y="2037715"/>
            <a:ext cx="9157359" cy="7792085"/>
          </a:xfrm>
          <a:prstGeom prst="rect">
            <a:avLst/>
          </a:prstGeom>
        </p:spPr>
        <p:txBody>
          <a:bodyPr lIns="0" tIns="0" rIns="0" bIns="0" rtlCol="0" anchor="t">
            <a:spAutoFit/>
          </a:bodyPr>
          <a:lstStyle/>
          <a:p>
            <a:pPr algn="l">
              <a:lnSpc>
                <a:spcPts val="3640"/>
              </a:lnSpc>
            </a:pPr>
            <a:r>
              <a:rPr lang="en-US" sz="2600" spc="23">
                <a:solidFill>
                  <a:srgbClr val="000000"/>
                </a:solidFill>
                <a:latin typeface="Graphik"/>
                <a:ea typeface="Graphik"/>
                <a:cs typeface="Graphik"/>
                <a:sym typeface="Graphik"/>
              </a:rPr>
              <a:t>The training is based on the six steps of Human Rights and Environmental Due Diligence (HREDD) of the OECD Guidelines. Participants will be divided into groups of 4-6 participants. Each group chooses a product (f.e. a shirt) to be used during the duration of the training. Within each of the six steps we will focus on:</a:t>
            </a:r>
          </a:p>
          <a:p>
            <a:pPr marL="561341" lvl="1" indent="-280670" algn="l">
              <a:lnSpc>
                <a:spcPts val="3640"/>
              </a:lnSpc>
              <a:buFont typeface="Arial"/>
              <a:buChar char="•"/>
            </a:pPr>
            <a:r>
              <a:rPr lang="en-US" sz="2600" spc="23">
                <a:solidFill>
                  <a:srgbClr val="000000"/>
                </a:solidFill>
                <a:latin typeface="Graphik"/>
                <a:ea typeface="Graphik"/>
                <a:cs typeface="Graphik"/>
                <a:sym typeface="Graphik"/>
              </a:rPr>
              <a:t>Theory </a:t>
            </a:r>
          </a:p>
          <a:p>
            <a:pPr marL="561341" lvl="1" indent="-280670" algn="l">
              <a:lnSpc>
                <a:spcPts val="3640"/>
              </a:lnSpc>
              <a:buFont typeface="Arial"/>
              <a:buChar char="•"/>
            </a:pPr>
            <a:r>
              <a:rPr lang="en-US" sz="2600" spc="23">
                <a:solidFill>
                  <a:srgbClr val="000000"/>
                </a:solidFill>
                <a:latin typeface="Graphik"/>
                <a:ea typeface="Graphik"/>
                <a:cs typeface="Graphik"/>
                <a:sym typeface="Graphik"/>
              </a:rPr>
              <a:t>Group work</a:t>
            </a:r>
          </a:p>
          <a:p>
            <a:pPr marL="561341" lvl="1" indent="-280670" algn="l">
              <a:lnSpc>
                <a:spcPts val="3640"/>
              </a:lnSpc>
              <a:buFont typeface="Arial"/>
              <a:buChar char="•"/>
            </a:pPr>
            <a:r>
              <a:rPr lang="en-US" sz="2600" spc="23">
                <a:solidFill>
                  <a:srgbClr val="000000"/>
                </a:solidFill>
                <a:latin typeface="Graphik"/>
                <a:ea typeface="Graphik"/>
                <a:cs typeface="Graphik"/>
                <a:sym typeface="Graphik"/>
              </a:rPr>
              <a:t>Plenary discussion of group work</a:t>
            </a:r>
          </a:p>
          <a:p>
            <a:pPr marL="561341" lvl="1" indent="-280670" algn="l">
              <a:lnSpc>
                <a:spcPts val="3640"/>
              </a:lnSpc>
              <a:buFont typeface="Arial"/>
              <a:buChar char="•"/>
            </a:pPr>
            <a:r>
              <a:rPr lang="en-US" sz="2600" spc="23">
                <a:solidFill>
                  <a:srgbClr val="000000"/>
                </a:solidFill>
                <a:latin typeface="Graphik"/>
                <a:ea typeface="Graphik"/>
                <a:cs typeface="Graphik"/>
                <a:sym typeface="Graphik"/>
              </a:rPr>
              <a:t>Role of different stakeholders</a:t>
            </a:r>
          </a:p>
          <a:p>
            <a:pPr marL="561341" lvl="1" indent="-280670" algn="l">
              <a:lnSpc>
                <a:spcPts val="3640"/>
              </a:lnSpc>
              <a:buFont typeface="Arial"/>
              <a:buChar char="•"/>
            </a:pPr>
            <a:r>
              <a:rPr lang="en-US" sz="2600" spc="23">
                <a:solidFill>
                  <a:srgbClr val="000000"/>
                </a:solidFill>
                <a:latin typeface="Graphik"/>
                <a:ea typeface="Graphik"/>
                <a:cs typeface="Graphik"/>
                <a:sym typeface="Graphik"/>
              </a:rPr>
              <a:t>Specific instruments for certain steps:</a:t>
            </a:r>
          </a:p>
          <a:p>
            <a:pPr marL="1122681" lvl="2" indent="-374227" algn="l">
              <a:lnSpc>
                <a:spcPts val="3640"/>
              </a:lnSpc>
              <a:buFont typeface="Arial"/>
              <a:buChar char="⚬"/>
            </a:pPr>
            <a:r>
              <a:rPr lang="en-US" sz="2600" spc="23">
                <a:solidFill>
                  <a:srgbClr val="000000"/>
                </a:solidFill>
                <a:latin typeface="Graphik"/>
                <a:ea typeface="Graphik"/>
                <a:cs typeface="Graphik"/>
                <a:sym typeface="Graphik"/>
              </a:rPr>
              <a:t>Focus Groups (step 2 &amp; 3)</a:t>
            </a:r>
          </a:p>
          <a:p>
            <a:pPr marL="1122681" lvl="2" indent="-374227" algn="l">
              <a:lnSpc>
                <a:spcPts val="3640"/>
              </a:lnSpc>
              <a:buFont typeface="Arial"/>
              <a:buChar char="⚬"/>
            </a:pPr>
            <a:r>
              <a:rPr lang="en-US" sz="2600" spc="23">
                <a:solidFill>
                  <a:srgbClr val="000000"/>
                </a:solidFill>
                <a:latin typeface="Graphik"/>
                <a:ea typeface="Graphik"/>
                <a:cs typeface="Graphik"/>
                <a:sym typeface="Graphik"/>
              </a:rPr>
              <a:t>Social Dialogue (step 3)</a:t>
            </a:r>
          </a:p>
          <a:p>
            <a:pPr marL="1122681" lvl="2" indent="-374227" algn="l">
              <a:lnSpc>
                <a:spcPts val="3640"/>
              </a:lnSpc>
              <a:buFont typeface="Arial"/>
              <a:buChar char="⚬"/>
            </a:pPr>
            <a:r>
              <a:rPr lang="en-US" sz="2600" spc="23">
                <a:solidFill>
                  <a:srgbClr val="000000"/>
                </a:solidFill>
                <a:latin typeface="Graphik"/>
                <a:ea typeface="Graphik"/>
                <a:cs typeface="Graphik"/>
                <a:sym typeface="Graphik"/>
              </a:rPr>
              <a:t>Fair Work Monitor (step 4)</a:t>
            </a:r>
          </a:p>
          <a:p>
            <a:pPr marL="1122681" lvl="2" indent="-374227" algn="l">
              <a:lnSpc>
                <a:spcPts val="3640"/>
              </a:lnSpc>
              <a:buFont typeface="Arial"/>
              <a:buChar char="⚬"/>
            </a:pPr>
            <a:r>
              <a:rPr lang="en-US" sz="2600" spc="23">
                <a:solidFill>
                  <a:srgbClr val="000000"/>
                </a:solidFill>
                <a:latin typeface="Graphik"/>
                <a:ea typeface="Graphik"/>
                <a:cs typeface="Graphik"/>
                <a:sym typeface="Graphik"/>
              </a:rPr>
              <a:t>Complaints mechanisms (step 2 &amp; 6)</a:t>
            </a:r>
          </a:p>
          <a:p>
            <a:pPr marL="1122681" lvl="2" indent="-374227" algn="l">
              <a:lnSpc>
                <a:spcPts val="3640"/>
              </a:lnSpc>
              <a:buFont typeface="Arial"/>
              <a:buChar char="⚬"/>
            </a:pPr>
            <a:r>
              <a:rPr lang="en-US" sz="2600" spc="23">
                <a:solidFill>
                  <a:srgbClr val="000000"/>
                </a:solidFill>
                <a:latin typeface="Graphik"/>
                <a:ea typeface="Graphik"/>
                <a:cs typeface="Graphik"/>
                <a:sym typeface="Graphik"/>
              </a:rPr>
              <a:t>Lobby &amp; Advocacy (step 5)</a:t>
            </a:r>
          </a:p>
          <a:p>
            <a:pPr algn="l">
              <a:lnSpc>
                <a:spcPts val="3640"/>
              </a:lnSpc>
            </a:pPr>
            <a:endParaRPr lang="en-US" sz="2600" spc="23">
              <a:solidFill>
                <a:srgbClr val="000000"/>
              </a:solidFill>
              <a:latin typeface="Graphik"/>
              <a:ea typeface="Graphik"/>
              <a:cs typeface="Graphik"/>
              <a:sym typeface="Graphik"/>
            </a:endParaRPr>
          </a:p>
        </p:txBody>
      </p:sp>
      <p:sp>
        <p:nvSpPr>
          <p:cNvPr id="10" name="Freeform 10"/>
          <p:cNvSpPr/>
          <p:nvPr/>
        </p:nvSpPr>
        <p:spPr>
          <a:xfrm>
            <a:off x="422783" y="3498838"/>
            <a:ext cx="7400948" cy="4434919"/>
          </a:xfrm>
          <a:custGeom>
            <a:avLst/>
            <a:gdLst/>
            <a:ahLst/>
            <a:cxnLst/>
            <a:rect l="l" t="t" r="r" b="b"/>
            <a:pathLst>
              <a:path w="7400948" h="4434919">
                <a:moveTo>
                  <a:pt x="0" y="0"/>
                </a:moveTo>
                <a:lnTo>
                  <a:pt x="7400948" y="0"/>
                </a:lnTo>
                <a:lnTo>
                  <a:pt x="7400948" y="4434919"/>
                </a:lnTo>
                <a:lnTo>
                  <a:pt x="0" y="4434919"/>
                </a:lnTo>
                <a:lnTo>
                  <a:pt x="0" y="0"/>
                </a:lnTo>
                <a:close/>
              </a:path>
            </a:pathLst>
          </a:custGeom>
          <a:blipFill>
            <a:blip r:embed="rId3"/>
            <a:stretch>
              <a:fillRect/>
            </a:stretch>
          </a:blipFill>
        </p:spPr>
        <p:txBody>
          <a:bodyPr/>
          <a:lstStyle/>
          <a:p>
            <a:endParaRPr lang="nl-N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717961" y="1945054"/>
            <a:ext cx="16437882" cy="8742386"/>
            <a:chOff x="0" y="0"/>
            <a:chExt cx="4743468" cy="2522784"/>
          </a:xfrm>
        </p:grpSpPr>
        <p:sp>
          <p:nvSpPr>
            <p:cNvPr id="3" name="Freeform 3"/>
            <p:cNvSpPr/>
            <p:nvPr/>
          </p:nvSpPr>
          <p:spPr>
            <a:xfrm>
              <a:off x="0" y="0"/>
              <a:ext cx="4743468" cy="2522784"/>
            </a:xfrm>
            <a:custGeom>
              <a:avLst/>
              <a:gdLst/>
              <a:ahLst/>
              <a:cxnLst/>
              <a:rect l="l" t="t" r="r" b="b"/>
              <a:pathLst>
                <a:path w="4743468" h="2522784">
                  <a:moveTo>
                    <a:pt x="24020" y="0"/>
                  </a:moveTo>
                  <a:lnTo>
                    <a:pt x="4719448" y="0"/>
                  </a:lnTo>
                  <a:cubicBezTo>
                    <a:pt x="4725819" y="0"/>
                    <a:pt x="4731928" y="2531"/>
                    <a:pt x="4736433" y="7035"/>
                  </a:cubicBezTo>
                  <a:cubicBezTo>
                    <a:pt x="4740937" y="11540"/>
                    <a:pt x="4743468" y="17649"/>
                    <a:pt x="4743468" y="24020"/>
                  </a:cubicBezTo>
                  <a:lnTo>
                    <a:pt x="4743468" y="2498764"/>
                  </a:lnTo>
                  <a:cubicBezTo>
                    <a:pt x="4743468" y="2505134"/>
                    <a:pt x="4740937" y="2511244"/>
                    <a:pt x="4736433" y="2515749"/>
                  </a:cubicBezTo>
                  <a:cubicBezTo>
                    <a:pt x="4731928" y="2520253"/>
                    <a:pt x="4725819" y="2522784"/>
                    <a:pt x="4719448" y="2522784"/>
                  </a:cubicBezTo>
                  <a:lnTo>
                    <a:pt x="24020" y="2522784"/>
                  </a:lnTo>
                  <a:cubicBezTo>
                    <a:pt x="17649" y="2522784"/>
                    <a:pt x="11540" y="2520253"/>
                    <a:pt x="7035" y="2515749"/>
                  </a:cubicBezTo>
                  <a:cubicBezTo>
                    <a:pt x="2531" y="2511244"/>
                    <a:pt x="0" y="2505134"/>
                    <a:pt x="0" y="2498764"/>
                  </a:cubicBezTo>
                  <a:lnTo>
                    <a:pt x="0" y="24020"/>
                  </a:lnTo>
                  <a:cubicBezTo>
                    <a:pt x="0" y="17649"/>
                    <a:pt x="2531" y="11540"/>
                    <a:pt x="7035" y="7035"/>
                  </a:cubicBezTo>
                  <a:cubicBezTo>
                    <a:pt x="11540" y="2531"/>
                    <a:pt x="17649" y="0"/>
                    <a:pt x="24020" y="0"/>
                  </a:cubicBezTo>
                  <a:close/>
                </a:path>
              </a:pathLst>
            </a:custGeom>
            <a:solidFill>
              <a:srgbClr val="F2EEF1"/>
            </a:solidFill>
          </p:spPr>
          <p:txBody>
            <a:bodyPr/>
            <a:lstStyle/>
            <a:p>
              <a:endParaRPr lang="nl-NL"/>
            </a:p>
          </p:txBody>
        </p:sp>
        <p:sp>
          <p:nvSpPr>
            <p:cNvPr id="4" name="TextBox 4"/>
            <p:cNvSpPr txBox="1"/>
            <p:nvPr/>
          </p:nvSpPr>
          <p:spPr>
            <a:xfrm>
              <a:off x="0" y="-66675"/>
              <a:ext cx="4743468" cy="2589459"/>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flipV="1">
            <a:off x="11458720" y="819038"/>
            <a:ext cx="4261202" cy="1896062"/>
          </a:xfrm>
          <a:custGeom>
            <a:avLst/>
            <a:gdLst/>
            <a:ahLst/>
            <a:cxnLst/>
            <a:rect l="l" t="t" r="r" b="b"/>
            <a:pathLst>
              <a:path w="4261202" h="1896062">
                <a:moveTo>
                  <a:pt x="0" y="1896062"/>
                </a:moveTo>
                <a:lnTo>
                  <a:pt x="4261202" y="1896062"/>
                </a:lnTo>
                <a:lnTo>
                  <a:pt x="4261202" y="0"/>
                </a:lnTo>
                <a:lnTo>
                  <a:pt x="0" y="0"/>
                </a:lnTo>
                <a:lnTo>
                  <a:pt x="0" y="1896062"/>
                </a:lnTo>
                <a:close/>
              </a:path>
            </a:pathLst>
          </a:custGeom>
          <a:blipFill>
            <a:blip r:embed="rId2"/>
            <a:stretch>
              <a:fillRect l="-289292" b="-11792"/>
            </a:stretch>
          </a:blipFill>
        </p:spPr>
        <p:txBody>
          <a:bodyPr/>
          <a:lstStyle/>
          <a:p>
            <a:endParaRPr lang="nl-NL"/>
          </a:p>
        </p:txBody>
      </p:sp>
      <p:sp>
        <p:nvSpPr>
          <p:cNvPr id="6" name="TextBox 6"/>
          <p:cNvSpPr txBox="1"/>
          <p:nvPr/>
        </p:nvSpPr>
        <p:spPr>
          <a:xfrm>
            <a:off x="1409708" y="331136"/>
            <a:ext cx="15468583" cy="1337978"/>
          </a:xfrm>
          <a:prstGeom prst="rect">
            <a:avLst/>
          </a:prstGeom>
        </p:spPr>
        <p:txBody>
          <a:bodyPr lIns="0" tIns="0" rIns="0" bIns="0" rtlCol="0" anchor="t">
            <a:spAutoFit/>
          </a:bodyPr>
          <a:lstStyle/>
          <a:p>
            <a:pPr algn="ctr">
              <a:lnSpc>
                <a:spcPts val="9722"/>
              </a:lnSpc>
            </a:pPr>
            <a:r>
              <a:rPr lang="en-US" sz="8381">
                <a:solidFill>
                  <a:srgbClr val="FFC000"/>
                </a:solidFill>
                <a:latin typeface="Graphik Bold"/>
                <a:ea typeface="Graphik Bold"/>
                <a:cs typeface="Graphik Bold"/>
                <a:sym typeface="Graphik Bold"/>
              </a:rPr>
              <a:t>Methodology</a:t>
            </a:r>
            <a:r>
              <a:rPr lang="en-US" sz="8381">
                <a:solidFill>
                  <a:srgbClr val="FFFFFF"/>
                </a:solidFill>
                <a:latin typeface="Graphik Bold"/>
                <a:ea typeface="Graphik Bold"/>
                <a:cs typeface="Graphik Bold"/>
                <a:sym typeface="Graphik Bold"/>
              </a:rPr>
              <a:t> of the training</a:t>
            </a:r>
          </a:p>
        </p:txBody>
      </p:sp>
      <p:grpSp>
        <p:nvGrpSpPr>
          <p:cNvPr id="7" name="Group 7"/>
          <p:cNvGrpSpPr/>
          <p:nvPr/>
        </p:nvGrpSpPr>
        <p:grpSpPr>
          <a:xfrm>
            <a:off x="942975" y="2824032"/>
            <a:ext cx="13696871" cy="6965381"/>
            <a:chOff x="0" y="0"/>
            <a:chExt cx="4032934" cy="2050901"/>
          </a:xfrm>
        </p:grpSpPr>
        <p:sp>
          <p:nvSpPr>
            <p:cNvPr id="8" name="Freeform 8"/>
            <p:cNvSpPr/>
            <p:nvPr/>
          </p:nvSpPr>
          <p:spPr>
            <a:xfrm>
              <a:off x="0" y="0"/>
              <a:ext cx="4032934" cy="2050901"/>
            </a:xfrm>
            <a:custGeom>
              <a:avLst/>
              <a:gdLst/>
              <a:ahLst/>
              <a:cxnLst/>
              <a:rect l="l" t="t" r="r" b="b"/>
              <a:pathLst>
                <a:path w="4032934" h="2050901">
                  <a:moveTo>
                    <a:pt x="28827" y="0"/>
                  </a:moveTo>
                  <a:lnTo>
                    <a:pt x="4004107" y="0"/>
                  </a:lnTo>
                  <a:cubicBezTo>
                    <a:pt x="4020027" y="0"/>
                    <a:pt x="4032934" y="12906"/>
                    <a:pt x="4032934" y="28827"/>
                  </a:cubicBezTo>
                  <a:lnTo>
                    <a:pt x="4032934" y="2022074"/>
                  </a:lnTo>
                  <a:cubicBezTo>
                    <a:pt x="4032934" y="2037994"/>
                    <a:pt x="4020027" y="2050901"/>
                    <a:pt x="4004107" y="2050901"/>
                  </a:cubicBezTo>
                  <a:lnTo>
                    <a:pt x="28827" y="2050901"/>
                  </a:lnTo>
                  <a:cubicBezTo>
                    <a:pt x="12906" y="2050901"/>
                    <a:pt x="0" y="2037994"/>
                    <a:pt x="0" y="2022074"/>
                  </a:cubicBezTo>
                  <a:lnTo>
                    <a:pt x="0" y="28827"/>
                  </a:lnTo>
                  <a:cubicBezTo>
                    <a:pt x="0" y="12906"/>
                    <a:pt x="12906" y="0"/>
                    <a:pt x="28827" y="0"/>
                  </a:cubicBezTo>
                  <a:close/>
                </a:path>
              </a:pathLst>
            </a:custGeom>
            <a:solidFill>
              <a:srgbClr val="FFFFFF"/>
            </a:solidFill>
          </p:spPr>
          <p:txBody>
            <a:bodyPr/>
            <a:lstStyle/>
            <a:p>
              <a:endParaRPr lang="nl-NL"/>
            </a:p>
          </p:txBody>
        </p:sp>
        <p:sp>
          <p:nvSpPr>
            <p:cNvPr id="9" name="TextBox 9"/>
            <p:cNvSpPr txBox="1"/>
            <p:nvPr/>
          </p:nvSpPr>
          <p:spPr>
            <a:xfrm>
              <a:off x="0" y="-66675"/>
              <a:ext cx="4032934" cy="2117576"/>
            </a:xfrm>
            <a:prstGeom prst="rect">
              <a:avLst/>
            </a:prstGeom>
          </p:spPr>
          <p:txBody>
            <a:bodyPr lIns="50800" tIns="50800" rIns="50800" bIns="50800" rtlCol="0" anchor="ctr"/>
            <a:lstStyle/>
            <a:p>
              <a:pPr algn="ctr">
                <a:lnSpc>
                  <a:spcPts val="2659"/>
                </a:lnSpc>
              </a:pPr>
              <a:endParaRPr/>
            </a:p>
          </p:txBody>
        </p:sp>
      </p:grpSp>
      <p:sp>
        <p:nvSpPr>
          <p:cNvPr id="10" name="TextBox 10"/>
          <p:cNvSpPr txBox="1"/>
          <p:nvPr/>
        </p:nvSpPr>
        <p:spPr>
          <a:xfrm>
            <a:off x="1438435" y="2967611"/>
            <a:ext cx="13039572" cy="8428897"/>
          </a:xfrm>
          <a:prstGeom prst="rect">
            <a:avLst/>
          </a:prstGeom>
        </p:spPr>
        <p:txBody>
          <a:bodyPr lIns="0" tIns="0" rIns="0" bIns="0" rtlCol="0" anchor="t">
            <a:spAutoFit/>
          </a:bodyPr>
          <a:lstStyle/>
          <a:p>
            <a:pPr algn="l">
              <a:lnSpc>
                <a:spcPts val="3715"/>
              </a:lnSpc>
            </a:pPr>
            <a:r>
              <a:rPr lang="en-US" sz="2653" spc="23">
                <a:solidFill>
                  <a:srgbClr val="000000"/>
                </a:solidFill>
                <a:latin typeface="Graphik"/>
                <a:ea typeface="Graphik"/>
                <a:cs typeface="Graphik"/>
                <a:sym typeface="Graphik"/>
              </a:rPr>
              <a:t>This training is very participatory: the participants will be actively involved during the training. They will have to do exercises, reply to questions, etc. This might be new for them; a lot of people are only used to traditional classroom teaching. It is important to explain the exercises in detail to them. To make sure the training is as participatory as possible:</a:t>
            </a:r>
          </a:p>
          <a:p>
            <a:pPr algn="l">
              <a:lnSpc>
                <a:spcPts val="3715"/>
              </a:lnSpc>
            </a:pPr>
            <a:r>
              <a:rPr lang="en-US" sz="2653" spc="23">
                <a:solidFill>
                  <a:srgbClr val="000000"/>
                </a:solidFill>
                <a:latin typeface="Graphik"/>
                <a:ea typeface="Graphik"/>
                <a:cs typeface="Graphik"/>
                <a:sym typeface="Graphik"/>
              </a:rPr>
              <a:t>➢ Be brief in theory: only very short theoretical introductions</a:t>
            </a:r>
          </a:p>
          <a:p>
            <a:pPr algn="l">
              <a:lnSpc>
                <a:spcPts val="3715"/>
              </a:lnSpc>
            </a:pPr>
            <a:r>
              <a:rPr lang="en-US" sz="2653" spc="23">
                <a:solidFill>
                  <a:srgbClr val="000000"/>
                </a:solidFill>
                <a:latin typeface="Graphik"/>
                <a:ea typeface="Graphik"/>
                <a:cs typeface="Graphik"/>
                <a:sym typeface="Graphik"/>
              </a:rPr>
              <a:t>➢ Allow for questions to be asked at any moment</a:t>
            </a:r>
          </a:p>
          <a:p>
            <a:pPr algn="l">
              <a:lnSpc>
                <a:spcPts val="3715"/>
              </a:lnSpc>
            </a:pPr>
            <a:r>
              <a:rPr lang="en-US" sz="2653" spc="23">
                <a:solidFill>
                  <a:srgbClr val="000000"/>
                </a:solidFill>
                <a:latin typeface="Graphik"/>
                <a:ea typeface="Graphik"/>
                <a:cs typeface="Graphik"/>
                <a:sym typeface="Graphik"/>
              </a:rPr>
              <a:t>➢ Use many examples</a:t>
            </a:r>
          </a:p>
          <a:p>
            <a:pPr algn="l">
              <a:lnSpc>
                <a:spcPts val="3715"/>
              </a:lnSpc>
            </a:pPr>
            <a:r>
              <a:rPr lang="en-US" sz="2653" spc="23">
                <a:solidFill>
                  <a:srgbClr val="000000"/>
                </a:solidFill>
                <a:latin typeface="Graphik"/>
                <a:ea typeface="Graphik"/>
                <a:cs typeface="Graphik"/>
                <a:sym typeface="Graphik"/>
              </a:rPr>
              <a:t>➢ Work in small groups</a:t>
            </a:r>
          </a:p>
          <a:p>
            <a:pPr algn="l">
              <a:lnSpc>
                <a:spcPts val="3715"/>
              </a:lnSpc>
            </a:pPr>
            <a:r>
              <a:rPr lang="en-US" sz="2653" spc="23">
                <a:solidFill>
                  <a:srgbClr val="000000"/>
                </a:solidFill>
                <a:latin typeface="Graphik"/>
                <a:ea typeface="Graphik"/>
                <a:cs typeface="Graphik"/>
                <a:sym typeface="Graphik"/>
              </a:rPr>
              <a:t>➢ Allow for discussion</a:t>
            </a:r>
          </a:p>
          <a:p>
            <a:pPr algn="l">
              <a:lnSpc>
                <a:spcPts val="3715"/>
              </a:lnSpc>
            </a:pPr>
            <a:r>
              <a:rPr lang="en-US" sz="2653" spc="23">
                <a:solidFill>
                  <a:srgbClr val="000000"/>
                </a:solidFill>
                <a:latin typeface="Graphik"/>
                <a:ea typeface="Graphik"/>
                <a:cs typeface="Graphik"/>
                <a:sym typeface="Graphik"/>
              </a:rPr>
              <a:t>➢ Allow for answers to come from the group</a:t>
            </a:r>
          </a:p>
          <a:p>
            <a:pPr algn="l">
              <a:lnSpc>
                <a:spcPts val="3715"/>
              </a:lnSpc>
            </a:pPr>
            <a:r>
              <a:rPr lang="en-US" sz="2653" spc="23">
                <a:solidFill>
                  <a:srgbClr val="000000"/>
                </a:solidFill>
                <a:latin typeface="Graphik"/>
                <a:ea typeface="Graphik"/>
                <a:cs typeface="Graphik"/>
                <a:sym typeface="Graphik"/>
              </a:rPr>
              <a:t>➢ Learn together: since this is all very new for many (and also for many companies and governments) we are truly learning together. We need everybody’s own particular expertise.</a:t>
            </a:r>
          </a:p>
          <a:p>
            <a:pPr algn="l">
              <a:lnSpc>
                <a:spcPts val="3715"/>
              </a:lnSpc>
            </a:pPr>
            <a:r>
              <a:rPr lang="en-US" sz="2653">
                <a:solidFill>
                  <a:srgbClr val="000000"/>
                </a:solidFill>
                <a:latin typeface="Graphik"/>
                <a:ea typeface="Graphik"/>
                <a:cs typeface="Graphik"/>
                <a:sym typeface="Graphik"/>
              </a:rPr>
              <a:t> </a:t>
            </a:r>
          </a:p>
          <a:p>
            <a:pPr algn="l">
              <a:lnSpc>
                <a:spcPts val="3715"/>
              </a:lnSpc>
            </a:pPr>
            <a:endParaRPr lang="en-US" sz="2653">
              <a:solidFill>
                <a:srgbClr val="000000"/>
              </a:solidFill>
              <a:latin typeface="Graphik"/>
              <a:ea typeface="Graphik"/>
              <a:cs typeface="Graphik"/>
              <a:sym typeface="Graphik"/>
            </a:endParaRPr>
          </a:p>
          <a:p>
            <a:pPr algn="l">
              <a:lnSpc>
                <a:spcPts val="3715"/>
              </a:lnSpc>
            </a:pPr>
            <a:endParaRPr lang="en-US" sz="2653">
              <a:solidFill>
                <a:srgbClr val="000000"/>
              </a:solidFill>
              <a:latin typeface="Graphik"/>
              <a:ea typeface="Graphik"/>
              <a:cs typeface="Graphik"/>
              <a:sym typeface="Graphik"/>
            </a:endParaRPr>
          </a:p>
          <a:p>
            <a:pPr algn="l">
              <a:lnSpc>
                <a:spcPts val="3715"/>
              </a:lnSpc>
            </a:pPr>
            <a:endParaRPr lang="en-US" sz="2653">
              <a:solidFill>
                <a:srgbClr val="000000"/>
              </a:solidFill>
              <a:latin typeface="Graphik"/>
              <a:ea typeface="Graphik"/>
              <a:cs typeface="Graphik"/>
              <a:sym typeface="Graphik"/>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742923" y="2231775"/>
            <a:ext cx="20146136" cy="8742386"/>
            <a:chOff x="0" y="0"/>
            <a:chExt cx="5813556" cy="2522784"/>
          </a:xfrm>
        </p:grpSpPr>
        <p:sp>
          <p:nvSpPr>
            <p:cNvPr id="3" name="Freeform 3"/>
            <p:cNvSpPr/>
            <p:nvPr/>
          </p:nvSpPr>
          <p:spPr>
            <a:xfrm>
              <a:off x="0" y="0"/>
              <a:ext cx="5813556" cy="2522784"/>
            </a:xfrm>
            <a:custGeom>
              <a:avLst/>
              <a:gdLst/>
              <a:ahLst/>
              <a:cxnLst/>
              <a:rect l="l" t="t" r="r" b="b"/>
              <a:pathLst>
                <a:path w="5813556" h="2522784">
                  <a:moveTo>
                    <a:pt x="19599" y="0"/>
                  </a:moveTo>
                  <a:lnTo>
                    <a:pt x="5793958" y="0"/>
                  </a:lnTo>
                  <a:cubicBezTo>
                    <a:pt x="5799156" y="0"/>
                    <a:pt x="5804141" y="2065"/>
                    <a:pt x="5807816" y="5740"/>
                  </a:cubicBezTo>
                  <a:cubicBezTo>
                    <a:pt x="5811491" y="9416"/>
                    <a:pt x="5813556" y="14401"/>
                    <a:pt x="5813556" y="19599"/>
                  </a:cubicBezTo>
                  <a:lnTo>
                    <a:pt x="5813556" y="2503185"/>
                  </a:lnTo>
                  <a:cubicBezTo>
                    <a:pt x="5813556" y="2508383"/>
                    <a:pt x="5811491" y="2513368"/>
                    <a:pt x="5807816" y="2517044"/>
                  </a:cubicBezTo>
                  <a:cubicBezTo>
                    <a:pt x="5804141" y="2520719"/>
                    <a:pt x="5799156" y="2522784"/>
                    <a:pt x="5793958" y="2522784"/>
                  </a:cubicBezTo>
                  <a:lnTo>
                    <a:pt x="19599" y="2522784"/>
                  </a:lnTo>
                  <a:cubicBezTo>
                    <a:pt x="14401" y="2522784"/>
                    <a:pt x="9416" y="2520719"/>
                    <a:pt x="5740" y="2517044"/>
                  </a:cubicBezTo>
                  <a:cubicBezTo>
                    <a:pt x="2065" y="2513368"/>
                    <a:pt x="0" y="2508383"/>
                    <a:pt x="0" y="2503185"/>
                  </a:cubicBezTo>
                  <a:lnTo>
                    <a:pt x="0" y="19599"/>
                  </a:lnTo>
                  <a:cubicBezTo>
                    <a:pt x="0" y="14401"/>
                    <a:pt x="2065" y="9416"/>
                    <a:pt x="5740" y="5740"/>
                  </a:cubicBezTo>
                  <a:cubicBezTo>
                    <a:pt x="9416" y="2065"/>
                    <a:pt x="14401" y="0"/>
                    <a:pt x="19599" y="0"/>
                  </a:cubicBezTo>
                  <a:close/>
                </a:path>
              </a:pathLst>
            </a:custGeom>
            <a:solidFill>
              <a:srgbClr val="F2EEF1"/>
            </a:solidFill>
          </p:spPr>
          <p:txBody>
            <a:bodyPr/>
            <a:lstStyle/>
            <a:p>
              <a:endParaRPr lang="nl-NL"/>
            </a:p>
          </p:txBody>
        </p:sp>
        <p:sp>
          <p:nvSpPr>
            <p:cNvPr id="4" name="TextBox 4"/>
            <p:cNvSpPr txBox="1"/>
            <p:nvPr/>
          </p:nvSpPr>
          <p:spPr>
            <a:xfrm>
              <a:off x="0" y="-66675"/>
              <a:ext cx="5813556" cy="2589459"/>
            </a:xfrm>
            <a:prstGeom prst="rect">
              <a:avLst/>
            </a:prstGeom>
          </p:spPr>
          <p:txBody>
            <a:bodyPr lIns="50800" tIns="50800" rIns="50800" bIns="50800" rtlCol="0" anchor="ctr"/>
            <a:lstStyle/>
            <a:p>
              <a:pPr algn="ctr">
                <a:lnSpc>
                  <a:spcPts val="2659"/>
                </a:lnSpc>
              </a:pPr>
              <a:endParaRPr/>
            </a:p>
          </p:txBody>
        </p:sp>
      </p:grpSp>
      <p:grpSp>
        <p:nvGrpSpPr>
          <p:cNvPr id="5" name="Group 5"/>
          <p:cNvGrpSpPr/>
          <p:nvPr/>
        </p:nvGrpSpPr>
        <p:grpSpPr>
          <a:xfrm>
            <a:off x="942975" y="2824032"/>
            <a:ext cx="16506734" cy="6965381"/>
            <a:chOff x="0" y="0"/>
            <a:chExt cx="4860275" cy="2050901"/>
          </a:xfrm>
        </p:grpSpPr>
        <p:sp>
          <p:nvSpPr>
            <p:cNvPr id="6" name="Freeform 6"/>
            <p:cNvSpPr/>
            <p:nvPr/>
          </p:nvSpPr>
          <p:spPr>
            <a:xfrm>
              <a:off x="0" y="0"/>
              <a:ext cx="4860275" cy="2050901"/>
            </a:xfrm>
            <a:custGeom>
              <a:avLst/>
              <a:gdLst/>
              <a:ahLst/>
              <a:cxnLst/>
              <a:rect l="l" t="t" r="r" b="b"/>
              <a:pathLst>
                <a:path w="4860275" h="2050901">
                  <a:moveTo>
                    <a:pt x="23920" y="0"/>
                  </a:moveTo>
                  <a:lnTo>
                    <a:pt x="4836356" y="0"/>
                  </a:lnTo>
                  <a:cubicBezTo>
                    <a:pt x="4842699" y="0"/>
                    <a:pt x="4848783" y="2520"/>
                    <a:pt x="4853270" y="7006"/>
                  </a:cubicBezTo>
                  <a:cubicBezTo>
                    <a:pt x="4857755" y="11492"/>
                    <a:pt x="4860275" y="17576"/>
                    <a:pt x="4860275" y="23920"/>
                  </a:cubicBezTo>
                  <a:lnTo>
                    <a:pt x="4860275" y="2026981"/>
                  </a:lnTo>
                  <a:cubicBezTo>
                    <a:pt x="4860275" y="2040191"/>
                    <a:pt x="4849566" y="2050901"/>
                    <a:pt x="4836356" y="2050901"/>
                  </a:cubicBezTo>
                  <a:lnTo>
                    <a:pt x="23920" y="2050901"/>
                  </a:lnTo>
                  <a:cubicBezTo>
                    <a:pt x="17576" y="2050901"/>
                    <a:pt x="11492" y="2048380"/>
                    <a:pt x="7006" y="2043895"/>
                  </a:cubicBezTo>
                  <a:cubicBezTo>
                    <a:pt x="2520" y="2039409"/>
                    <a:pt x="0" y="2033325"/>
                    <a:pt x="0" y="2026981"/>
                  </a:cubicBezTo>
                  <a:lnTo>
                    <a:pt x="0" y="23920"/>
                  </a:lnTo>
                  <a:cubicBezTo>
                    <a:pt x="0" y="17576"/>
                    <a:pt x="2520" y="11492"/>
                    <a:pt x="7006" y="7006"/>
                  </a:cubicBezTo>
                  <a:cubicBezTo>
                    <a:pt x="11492" y="2520"/>
                    <a:pt x="17576" y="0"/>
                    <a:pt x="23920" y="0"/>
                  </a:cubicBezTo>
                  <a:close/>
                </a:path>
              </a:pathLst>
            </a:custGeom>
            <a:solidFill>
              <a:srgbClr val="FFFFFF"/>
            </a:solidFill>
          </p:spPr>
          <p:txBody>
            <a:bodyPr/>
            <a:lstStyle/>
            <a:p>
              <a:endParaRPr lang="nl-NL"/>
            </a:p>
          </p:txBody>
        </p:sp>
        <p:sp>
          <p:nvSpPr>
            <p:cNvPr id="7" name="TextBox 7"/>
            <p:cNvSpPr txBox="1"/>
            <p:nvPr/>
          </p:nvSpPr>
          <p:spPr>
            <a:xfrm>
              <a:off x="0" y="-66675"/>
              <a:ext cx="4860275" cy="2117576"/>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1362423" y="3230511"/>
            <a:ext cx="7391450" cy="7334885"/>
          </a:xfrm>
          <a:prstGeom prst="rect">
            <a:avLst/>
          </a:prstGeom>
        </p:spPr>
        <p:txBody>
          <a:bodyPr lIns="0" tIns="0" rIns="0" bIns="0" rtlCol="0" anchor="t">
            <a:spAutoFit/>
          </a:bodyPr>
          <a:lstStyle/>
          <a:p>
            <a:pPr marL="561341" lvl="1" indent="-280670" algn="l">
              <a:lnSpc>
                <a:spcPts val="3640"/>
              </a:lnSpc>
              <a:buFont typeface="Arial"/>
              <a:buChar char="•"/>
            </a:pPr>
            <a:r>
              <a:rPr lang="en-US" sz="2600">
                <a:solidFill>
                  <a:srgbClr val="000000"/>
                </a:solidFill>
                <a:latin typeface="Graphik"/>
                <a:ea typeface="Graphik"/>
                <a:cs typeface="Graphik"/>
                <a:sym typeface="Graphik"/>
              </a:rPr>
              <a:t>Training is designed for 10-25 people</a:t>
            </a:r>
          </a:p>
          <a:p>
            <a:pPr marL="561341" lvl="1" indent="-280670" algn="l">
              <a:lnSpc>
                <a:spcPts val="3640"/>
              </a:lnSpc>
              <a:buFont typeface="Arial"/>
              <a:buChar char="•"/>
            </a:pPr>
            <a:r>
              <a:rPr lang="en-US" sz="2600">
                <a:solidFill>
                  <a:srgbClr val="000000"/>
                </a:solidFill>
                <a:latin typeface="Graphik"/>
                <a:ea typeface="Graphik"/>
                <a:cs typeface="Graphik"/>
                <a:sym typeface="Graphik"/>
              </a:rPr>
              <a:t>Availability of the entire group for 2,5 days (or equivalent of 2,5 hours per module)</a:t>
            </a:r>
          </a:p>
          <a:p>
            <a:pPr algn="l">
              <a:lnSpc>
                <a:spcPts val="3640"/>
              </a:lnSpc>
            </a:pPr>
            <a:endParaRPr lang="en-US" sz="2600">
              <a:solidFill>
                <a:srgbClr val="000000"/>
              </a:solidFill>
              <a:latin typeface="Graphik"/>
              <a:ea typeface="Graphik"/>
              <a:cs typeface="Graphik"/>
              <a:sym typeface="Graphik"/>
            </a:endParaRPr>
          </a:p>
          <a:p>
            <a:pPr algn="l">
              <a:lnSpc>
                <a:spcPts val="3640"/>
              </a:lnSpc>
            </a:pPr>
            <a:r>
              <a:rPr lang="en-US" sz="2600">
                <a:solidFill>
                  <a:srgbClr val="000000"/>
                </a:solidFill>
                <a:latin typeface="Graphik"/>
                <a:ea typeface="Graphik"/>
                <a:cs typeface="Graphik"/>
                <a:sym typeface="Graphik"/>
              </a:rPr>
              <a:t>What is needed:</a:t>
            </a:r>
          </a:p>
          <a:p>
            <a:pPr marL="561341" lvl="1" indent="-280670" algn="l">
              <a:lnSpc>
                <a:spcPts val="3640"/>
              </a:lnSpc>
              <a:buFont typeface="Arial"/>
              <a:buChar char="•"/>
            </a:pPr>
            <a:r>
              <a:rPr lang="en-US" sz="2600">
                <a:solidFill>
                  <a:srgbClr val="000000"/>
                </a:solidFill>
                <a:latin typeface="Graphik"/>
                <a:ea typeface="Graphik"/>
                <a:cs typeface="Graphik"/>
                <a:sym typeface="Graphik"/>
              </a:rPr>
              <a:t>A decent size room, big enough to be able to hang flip-charts paper on the wall, and the possibility to have break-out sessions. Tables in a theater setting would be best. </a:t>
            </a:r>
          </a:p>
          <a:p>
            <a:pPr marL="561341" lvl="1" indent="-280670" algn="l">
              <a:lnSpc>
                <a:spcPts val="3640"/>
              </a:lnSpc>
              <a:buFont typeface="Arial"/>
              <a:buChar char="•"/>
            </a:pPr>
            <a:r>
              <a:rPr lang="en-US" sz="2600">
                <a:solidFill>
                  <a:srgbClr val="000000"/>
                </a:solidFill>
                <a:latin typeface="Graphik"/>
                <a:ea typeface="Graphik"/>
                <a:cs typeface="Graphik"/>
                <a:sym typeface="Graphik"/>
              </a:rPr>
              <a:t>One LCD/projection screen/beam &amp; computer for the theoretical parts </a:t>
            </a:r>
          </a:p>
          <a:p>
            <a:pPr marL="561341" lvl="1" indent="-280670" algn="l">
              <a:lnSpc>
                <a:spcPts val="3640"/>
              </a:lnSpc>
              <a:buFont typeface="Arial"/>
              <a:buChar char="•"/>
            </a:pPr>
            <a:r>
              <a:rPr lang="en-US" sz="2600">
                <a:solidFill>
                  <a:srgbClr val="000000"/>
                </a:solidFill>
                <a:latin typeface="Graphik"/>
                <a:ea typeface="Graphik"/>
                <a:cs typeface="Graphik"/>
                <a:sym typeface="Graphik"/>
              </a:rPr>
              <a:t>Sound equipment</a:t>
            </a:r>
          </a:p>
          <a:p>
            <a:pPr marL="561341" lvl="1" indent="-280670" algn="l">
              <a:lnSpc>
                <a:spcPts val="3640"/>
              </a:lnSpc>
              <a:buFont typeface="Arial"/>
              <a:buChar char="•"/>
            </a:pPr>
            <a:r>
              <a:rPr lang="en-US" sz="2600">
                <a:solidFill>
                  <a:srgbClr val="000000"/>
                </a:solidFill>
                <a:latin typeface="Graphik"/>
                <a:ea typeface="Graphik"/>
                <a:cs typeface="Graphik"/>
                <a:sym typeface="Graphik"/>
              </a:rPr>
              <a:t>Translation equipment if needed</a:t>
            </a:r>
          </a:p>
          <a:p>
            <a:pPr algn="l">
              <a:lnSpc>
                <a:spcPts val="3640"/>
              </a:lnSpc>
            </a:pPr>
            <a:endParaRPr lang="en-US" sz="2600">
              <a:solidFill>
                <a:srgbClr val="000000"/>
              </a:solidFill>
              <a:latin typeface="Graphik"/>
              <a:ea typeface="Graphik"/>
              <a:cs typeface="Graphik"/>
              <a:sym typeface="Graphik"/>
            </a:endParaRPr>
          </a:p>
          <a:p>
            <a:pPr algn="l">
              <a:lnSpc>
                <a:spcPts val="3640"/>
              </a:lnSpc>
            </a:pPr>
            <a:endParaRPr lang="en-US" sz="2600">
              <a:solidFill>
                <a:srgbClr val="000000"/>
              </a:solidFill>
              <a:latin typeface="Graphik"/>
              <a:ea typeface="Graphik"/>
              <a:cs typeface="Graphik"/>
              <a:sym typeface="Graphik"/>
            </a:endParaRPr>
          </a:p>
          <a:p>
            <a:pPr algn="l">
              <a:lnSpc>
                <a:spcPts val="3640"/>
              </a:lnSpc>
            </a:pPr>
            <a:endParaRPr lang="en-US" sz="2600">
              <a:solidFill>
                <a:srgbClr val="000000"/>
              </a:solidFill>
              <a:latin typeface="Graphik"/>
              <a:ea typeface="Graphik"/>
              <a:cs typeface="Graphik"/>
              <a:sym typeface="Graphik"/>
            </a:endParaRPr>
          </a:p>
        </p:txBody>
      </p:sp>
      <p:sp>
        <p:nvSpPr>
          <p:cNvPr id="9" name="TextBox 9"/>
          <p:cNvSpPr txBox="1"/>
          <p:nvPr/>
        </p:nvSpPr>
        <p:spPr>
          <a:xfrm>
            <a:off x="1901988" y="514596"/>
            <a:ext cx="15142064" cy="1337978"/>
          </a:xfrm>
          <a:prstGeom prst="rect">
            <a:avLst/>
          </a:prstGeom>
        </p:spPr>
        <p:txBody>
          <a:bodyPr lIns="0" tIns="0" rIns="0" bIns="0" rtlCol="0" anchor="t">
            <a:spAutoFit/>
          </a:bodyPr>
          <a:lstStyle/>
          <a:p>
            <a:pPr algn="ctr">
              <a:lnSpc>
                <a:spcPts val="9722"/>
              </a:lnSpc>
            </a:pPr>
            <a:r>
              <a:rPr lang="en-US" sz="8381">
                <a:solidFill>
                  <a:srgbClr val="FBBC43"/>
                </a:solidFill>
                <a:latin typeface="Graphik Bold"/>
                <a:ea typeface="Graphik Bold"/>
                <a:cs typeface="Graphik Bold"/>
                <a:sym typeface="Graphik Bold"/>
              </a:rPr>
              <a:t>Preparation</a:t>
            </a:r>
            <a:r>
              <a:rPr lang="en-US" sz="8381">
                <a:solidFill>
                  <a:srgbClr val="FFFFFF"/>
                </a:solidFill>
                <a:latin typeface="Graphik Bold"/>
                <a:ea typeface="Graphik Bold"/>
                <a:cs typeface="Graphik Bold"/>
                <a:sym typeface="Graphik Bold"/>
              </a:rPr>
              <a:t> for the training</a:t>
            </a:r>
          </a:p>
        </p:txBody>
      </p:sp>
      <p:sp>
        <p:nvSpPr>
          <p:cNvPr id="10" name="TextBox 10"/>
          <p:cNvSpPr txBox="1"/>
          <p:nvPr/>
        </p:nvSpPr>
        <p:spPr>
          <a:xfrm>
            <a:off x="9473020" y="2738307"/>
            <a:ext cx="7525253" cy="9163685"/>
          </a:xfrm>
          <a:prstGeom prst="rect">
            <a:avLst/>
          </a:prstGeom>
        </p:spPr>
        <p:txBody>
          <a:bodyPr lIns="0" tIns="0" rIns="0" bIns="0" rtlCol="0" anchor="t">
            <a:spAutoFit/>
          </a:bodyPr>
          <a:lstStyle/>
          <a:p>
            <a:pPr algn="l">
              <a:lnSpc>
                <a:spcPts val="3640"/>
              </a:lnSpc>
            </a:pPr>
            <a:endParaRPr/>
          </a:p>
          <a:p>
            <a:pPr algn="l">
              <a:lnSpc>
                <a:spcPts val="3640"/>
              </a:lnSpc>
            </a:pPr>
            <a:r>
              <a:rPr lang="en-US" sz="2600">
                <a:solidFill>
                  <a:srgbClr val="000000"/>
                </a:solidFill>
                <a:latin typeface="Graphik"/>
                <a:ea typeface="Graphik"/>
                <a:cs typeface="Graphik"/>
                <a:sym typeface="Graphik"/>
              </a:rPr>
              <a:t>Materials needed:</a:t>
            </a:r>
          </a:p>
          <a:p>
            <a:pPr marL="561341" lvl="1" indent="-280670" algn="l">
              <a:lnSpc>
                <a:spcPts val="3640"/>
              </a:lnSpc>
              <a:buFont typeface="Arial"/>
              <a:buChar char="•"/>
            </a:pPr>
            <a:r>
              <a:rPr lang="en-US" sz="2600">
                <a:solidFill>
                  <a:srgbClr val="000000"/>
                </a:solidFill>
                <a:latin typeface="Graphik"/>
                <a:ea typeface="Graphik"/>
                <a:cs typeface="Graphik"/>
                <a:sym typeface="Graphik"/>
              </a:rPr>
              <a:t>Flipcharts </a:t>
            </a:r>
          </a:p>
          <a:p>
            <a:pPr marL="561341" lvl="1" indent="-280670" algn="l">
              <a:lnSpc>
                <a:spcPts val="3640"/>
              </a:lnSpc>
              <a:buFont typeface="Arial"/>
              <a:buChar char="•"/>
            </a:pPr>
            <a:r>
              <a:rPr lang="en-US" sz="2600">
                <a:solidFill>
                  <a:srgbClr val="000000"/>
                </a:solidFill>
                <a:latin typeface="Graphik"/>
                <a:ea typeface="Graphik"/>
                <a:cs typeface="Graphik"/>
                <a:sym typeface="Graphik"/>
              </a:rPr>
              <a:t>Markers in different colours</a:t>
            </a:r>
          </a:p>
          <a:p>
            <a:pPr marL="561341" lvl="1" indent="-280670" algn="l">
              <a:lnSpc>
                <a:spcPts val="3640"/>
              </a:lnSpc>
              <a:buFont typeface="Arial"/>
              <a:buChar char="•"/>
            </a:pPr>
            <a:r>
              <a:rPr lang="en-US" sz="2600">
                <a:solidFill>
                  <a:srgbClr val="000000"/>
                </a:solidFill>
                <a:latin typeface="Graphik"/>
                <a:ea typeface="Graphik"/>
                <a:cs typeface="Graphik"/>
                <a:sym typeface="Graphik"/>
              </a:rPr>
              <a:t>Post Its in different colours</a:t>
            </a:r>
          </a:p>
          <a:p>
            <a:pPr marL="561341" lvl="1" indent="-280670" algn="l">
              <a:lnSpc>
                <a:spcPts val="3640"/>
              </a:lnSpc>
              <a:buFont typeface="Arial"/>
              <a:buChar char="•"/>
            </a:pPr>
            <a:r>
              <a:rPr lang="en-US" sz="2600">
                <a:solidFill>
                  <a:srgbClr val="000000"/>
                </a:solidFill>
                <a:latin typeface="Graphik"/>
                <a:ea typeface="Graphik"/>
                <a:cs typeface="Graphik"/>
                <a:sym typeface="Graphik"/>
              </a:rPr>
              <a:t>Masking tape to hang stuff on the walls</a:t>
            </a:r>
          </a:p>
          <a:p>
            <a:pPr marL="561341" lvl="1" indent="-280670" algn="l">
              <a:lnSpc>
                <a:spcPts val="3640"/>
              </a:lnSpc>
              <a:buFont typeface="Arial"/>
              <a:buChar char="•"/>
            </a:pPr>
            <a:r>
              <a:rPr lang="en-US" sz="2600">
                <a:solidFill>
                  <a:srgbClr val="000000"/>
                </a:solidFill>
                <a:latin typeface="Graphik"/>
                <a:ea typeface="Graphik"/>
                <a:cs typeface="Graphik"/>
                <a:sym typeface="Graphik"/>
              </a:rPr>
              <a:t>Pens + notebooks for the participants</a:t>
            </a:r>
          </a:p>
          <a:p>
            <a:pPr marL="561341" lvl="1" indent="-280670" algn="l">
              <a:lnSpc>
                <a:spcPts val="3640"/>
              </a:lnSpc>
              <a:buFont typeface="Arial"/>
              <a:buChar char="•"/>
            </a:pPr>
            <a:r>
              <a:rPr lang="en-US" sz="2600">
                <a:solidFill>
                  <a:srgbClr val="000000"/>
                </a:solidFill>
                <a:latin typeface="Graphik"/>
                <a:ea typeface="Graphik"/>
                <a:cs typeface="Graphik"/>
                <a:sym typeface="Graphik"/>
              </a:rPr>
              <a:t>Name tags</a:t>
            </a:r>
          </a:p>
          <a:p>
            <a:pPr marL="561341" lvl="1" indent="-280670" algn="l">
              <a:lnSpc>
                <a:spcPts val="3640"/>
              </a:lnSpc>
              <a:buFont typeface="Arial"/>
              <a:buChar char="•"/>
            </a:pPr>
            <a:r>
              <a:rPr lang="en-US" sz="2600">
                <a:solidFill>
                  <a:srgbClr val="000000"/>
                </a:solidFill>
                <a:latin typeface="Graphik"/>
                <a:ea typeface="Graphik"/>
                <a:cs typeface="Graphik"/>
                <a:sym typeface="Graphik"/>
              </a:rPr>
              <a:t>Printed handouts for the participants (could be shared after the training)</a:t>
            </a:r>
          </a:p>
          <a:p>
            <a:pPr algn="l">
              <a:lnSpc>
                <a:spcPts val="3640"/>
              </a:lnSpc>
            </a:pPr>
            <a:endParaRPr lang="en-US" sz="2600">
              <a:solidFill>
                <a:srgbClr val="000000"/>
              </a:solidFill>
              <a:latin typeface="Graphik"/>
              <a:ea typeface="Graphik"/>
              <a:cs typeface="Graphik"/>
              <a:sym typeface="Graphik"/>
            </a:endParaRPr>
          </a:p>
          <a:p>
            <a:pPr algn="l">
              <a:lnSpc>
                <a:spcPts val="3640"/>
              </a:lnSpc>
            </a:pPr>
            <a:r>
              <a:rPr lang="en-US" sz="2600" spc="23">
                <a:solidFill>
                  <a:srgbClr val="000000"/>
                </a:solidFill>
                <a:latin typeface="Graphik"/>
                <a:ea typeface="Graphik"/>
                <a:cs typeface="Graphik"/>
                <a:sym typeface="Graphik"/>
              </a:rPr>
              <a:t>Reflect on the participants beforehand: </a:t>
            </a:r>
          </a:p>
          <a:p>
            <a:pPr algn="l">
              <a:lnSpc>
                <a:spcPts val="3640"/>
              </a:lnSpc>
            </a:pPr>
            <a:r>
              <a:rPr lang="en-US" sz="2600" spc="23">
                <a:solidFill>
                  <a:srgbClr val="000000"/>
                </a:solidFill>
                <a:latin typeface="Graphik"/>
                <a:ea typeface="Graphik"/>
                <a:cs typeface="Graphik"/>
                <a:sym typeface="Graphik"/>
              </a:rPr>
              <a:t>who are they, how much knowledge do they already have on the subject, what role do they have within the trade union? </a:t>
            </a:r>
          </a:p>
          <a:p>
            <a:pPr algn="l">
              <a:lnSpc>
                <a:spcPts val="3640"/>
              </a:lnSpc>
            </a:pPr>
            <a:endParaRPr lang="en-US" sz="2600" spc="23">
              <a:solidFill>
                <a:srgbClr val="000000"/>
              </a:solidFill>
              <a:latin typeface="Graphik"/>
              <a:ea typeface="Graphik"/>
              <a:cs typeface="Graphik"/>
              <a:sym typeface="Graphik"/>
            </a:endParaRPr>
          </a:p>
          <a:p>
            <a:pPr algn="l">
              <a:lnSpc>
                <a:spcPts val="3640"/>
              </a:lnSpc>
            </a:pPr>
            <a:r>
              <a:rPr lang="en-US" sz="2600" spc="23">
                <a:solidFill>
                  <a:srgbClr val="000000"/>
                </a:solidFill>
                <a:latin typeface="Graphik"/>
                <a:ea typeface="Graphik"/>
                <a:cs typeface="Graphik"/>
                <a:sym typeface="Graphik"/>
              </a:rPr>
              <a:t> </a:t>
            </a:r>
          </a:p>
          <a:p>
            <a:pPr algn="l">
              <a:lnSpc>
                <a:spcPts val="3640"/>
              </a:lnSpc>
            </a:pPr>
            <a:endParaRPr lang="en-US" sz="2600" spc="23">
              <a:solidFill>
                <a:srgbClr val="000000"/>
              </a:solidFill>
              <a:latin typeface="Graphik"/>
              <a:ea typeface="Graphik"/>
              <a:cs typeface="Graphik"/>
              <a:sym typeface="Graphik"/>
            </a:endParaRPr>
          </a:p>
          <a:p>
            <a:pPr algn="l">
              <a:lnSpc>
                <a:spcPts val="3640"/>
              </a:lnSpc>
            </a:pPr>
            <a:endParaRPr lang="en-US" sz="2600" spc="23">
              <a:solidFill>
                <a:srgbClr val="000000"/>
              </a:solidFill>
              <a:latin typeface="Graphik"/>
              <a:ea typeface="Graphik"/>
              <a:cs typeface="Graphik"/>
              <a:sym typeface="Graphik"/>
            </a:endParaRPr>
          </a:p>
          <a:p>
            <a:pPr algn="l">
              <a:lnSpc>
                <a:spcPts val="3640"/>
              </a:lnSpc>
            </a:pPr>
            <a:endParaRPr lang="en-US" sz="2600" spc="23">
              <a:solidFill>
                <a:srgbClr val="000000"/>
              </a:solidFill>
              <a:latin typeface="Graphik"/>
              <a:ea typeface="Graphik"/>
              <a:cs typeface="Graphik"/>
              <a:sym typeface="Graphik"/>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8276638"/>
            <a:chOff x="0" y="0"/>
            <a:chExt cx="4683653" cy="2576672"/>
          </a:xfrm>
        </p:grpSpPr>
        <p:sp>
          <p:nvSpPr>
            <p:cNvPr id="3" name="Freeform 3"/>
            <p:cNvSpPr/>
            <p:nvPr/>
          </p:nvSpPr>
          <p:spPr>
            <a:xfrm>
              <a:off x="0" y="0"/>
              <a:ext cx="4683653" cy="2576672"/>
            </a:xfrm>
            <a:custGeom>
              <a:avLst/>
              <a:gdLst/>
              <a:ahLst/>
              <a:cxnLst/>
              <a:rect l="l" t="t" r="r" b="b"/>
              <a:pathLst>
                <a:path w="4683653" h="2576672">
                  <a:moveTo>
                    <a:pt x="26245" y="0"/>
                  </a:moveTo>
                  <a:lnTo>
                    <a:pt x="4657408" y="0"/>
                  </a:lnTo>
                  <a:cubicBezTo>
                    <a:pt x="4671903" y="0"/>
                    <a:pt x="4683653" y="11750"/>
                    <a:pt x="4683653" y="26245"/>
                  </a:cubicBezTo>
                  <a:lnTo>
                    <a:pt x="4683653" y="2550428"/>
                  </a:lnTo>
                  <a:cubicBezTo>
                    <a:pt x="4683653" y="2557388"/>
                    <a:pt x="4680888" y="2564064"/>
                    <a:pt x="4675966" y="2568985"/>
                  </a:cubicBezTo>
                  <a:cubicBezTo>
                    <a:pt x="4671044" y="2573907"/>
                    <a:pt x="4664369" y="2576672"/>
                    <a:pt x="4657408" y="2576672"/>
                  </a:cubicBezTo>
                  <a:lnTo>
                    <a:pt x="26245" y="2576672"/>
                  </a:lnTo>
                  <a:cubicBezTo>
                    <a:pt x="19284" y="2576672"/>
                    <a:pt x="12609" y="2573907"/>
                    <a:pt x="7687" y="2568985"/>
                  </a:cubicBezTo>
                  <a:cubicBezTo>
                    <a:pt x="2765" y="2564064"/>
                    <a:pt x="0" y="2557388"/>
                    <a:pt x="0" y="2550428"/>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643347"/>
            </a:xfrm>
            <a:prstGeom prst="rect">
              <a:avLst/>
            </a:prstGeom>
          </p:spPr>
          <p:txBody>
            <a:bodyPr lIns="50800" tIns="50800" rIns="50800" bIns="50800" rtlCol="0" anchor="ctr"/>
            <a:lstStyle/>
            <a:p>
              <a:pPr algn="ctr">
                <a:lnSpc>
                  <a:spcPts val="2659"/>
                </a:lnSpc>
              </a:pPr>
              <a:endParaRPr/>
            </a:p>
          </p:txBody>
        </p:sp>
      </p:grpSp>
      <p:graphicFrame>
        <p:nvGraphicFramePr>
          <p:cNvPr id="5" name="Table 5"/>
          <p:cNvGraphicFramePr>
            <a:graphicFrameLocks noGrp="1"/>
          </p:cNvGraphicFramePr>
          <p:nvPr>
            <p:extLst>
              <p:ext uri="{D42A27DB-BD31-4B8C-83A1-F6EECF244321}">
                <p14:modId xmlns:p14="http://schemas.microsoft.com/office/powerpoint/2010/main" val="3832173576"/>
              </p:ext>
            </p:extLst>
          </p:nvPr>
        </p:nvGraphicFramePr>
        <p:xfrm>
          <a:off x="2101588" y="1970140"/>
          <a:ext cx="14084823" cy="8013068"/>
        </p:xfrm>
        <a:graphic>
          <a:graphicData uri="http://schemas.openxmlformats.org/drawingml/2006/table">
            <a:tbl>
              <a:tblPr/>
              <a:tblGrid>
                <a:gridCol w="1203751">
                  <a:extLst>
                    <a:ext uri="{9D8B030D-6E8A-4147-A177-3AD203B41FA5}">
                      <a16:colId xmlns:a16="http://schemas.microsoft.com/office/drawing/2014/main" val="20000"/>
                    </a:ext>
                  </a:extLst>
                </a:gridCol>
                <a:gridCol w="9345426">
                  <a:extLst>
                    <a:ext uri="{9D8B030D-6E8A-4147-A177-3AD203B41FA5}">
                      <a16:colId xmlns:a16="http://schemas.microsoft.com/office/drawing/2014/main" val="20001"/>
                    </a:ext>
                  </a:extLst>
                </a:gridCol>
                <a:gridCol w="3535646">
                  <a:extLst>
                    <a:ext uri="{9D8B030D-6E8A-4147-A177-3AD203B41FA5}">
                      <a16:colId xmlns:a16="http://schemas.microsoft.com/office/drawing/2014/main" val="20002"/>
                    </a:ext>
                  </a:extLst>
                </a:gridCol>
              </a:tblGrid>
              <a:tr h="619564">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1382105">
                <a:tc>
                  <a:txBody>
                    <a:bodyPr/>
                    <a:lstStyle/>
                    <a:p>
                      <a:pPr algn="l">
                        <a:lnSpc>
                          <a:spcPts val="2137"/>
                        </a:lnSpc>
                        <a:defRPr/>
                      </a:pPr>
                      <a:r>
                        <a:rPr lang="en-US" sz="1781">
                          <a:solidFill>
                            <a:srgbClr val="000000"/>
                          </a:solidFill>
                          <a:latin typeface="Graphik"/>
                          <a:ea typeface="Graphik"/>
                          <a:cs typeface="Graphik"/>
                          <a:sym typeface="Graphik"/>
                        </a:rPr>
                        <a:t>15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Introduction</a:t>
                      </a:r>
                      <a:endParaRPr lang="en-US" sz="1100" dirty="0"/>
                    </a:p>
                    <a:p>
                      <a:pPr marL="384629" lvl="1" indent="-192314" algn="l">
                        <a:lnSpc>
                          <a:spcPts val="2137"/>
                        </a:lnSpc>
                        <a:buAutoNum type="arabicPeriod"/>
                      </a:pPr>
                      <a:r>
                        <a:rPr lang="en-US" sz="1781" dirty="0">
                          <a:solidFill>
                            <a:srgbClr val="000000"/>
                          </a:solidFill>
                          <a:latin typeface="Graphik"/>
                          <a:ea typeface="Graphik"/>
                          <a:cs typeface="Graphik"/>
                          <a:sym typeface="Graphik"/>
                        </a:rPr>
                        <a:t>Official welcome by the host and the organizing parties to make participants feel welcome and to stress importance of the training</a:t>
                      </a:r>
                    </a:p>
                    <a:p>
                      <a:pPr marL="384629" lvl="1" indent="-192314" algn="l">
                        <a:lnSpc>
                          <a:spcPts val="2137"/>
                        </a:lnSpc>
                        <a:buAutoNum type="arabicPeriod"/>
                      </a:pPr>
                      <a:r>
                        <a:rPr lang="en-US" sz="1781" dirty="0">
                          <a:solidFill>
                            <a:srgbClr val="000000"/>
                          </a:solidFill>
                          <a:latin typeface="Graphik"/>
                          <a:ea typeface="Graphik"/>
                          <a:cs typeface="Graphik"/>
                          <a:sym typeface="Graphik"/>
                        </a:rPr>
                        <a:t> Logistics</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1-3</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2449662">
                <a:tc>
                  <a:txBody>
                    <a:bodyPr/>
                    <a:lstStyle/>
                    <a:p>
                      <a:pPr algn="l">
                        <a:lnSpc>
                          <a:spcPts val="2137"/>
                        </a:lnSpc>
                        <a:defRPr/>
                      </a:pPr>
                      <a:r>
                        <a:rPr lang="en-US" sz="1781">
                          <a:solidFill>
                            <a:srgbClr val="000000"/>
                          </a:solidFill>
                          <a:latin typeface="Graphik"/>
                          <a:ea typeface="Graphik"/>
                          <a:cs typeface="Graphik"/>
                          <a:sym typeface="Graphik"/>
                        </a:rPr>
                        <a:t>50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Getting to know each other</a:t>
                      </a:r>
                      <a:r>
                        <a:rPr lang="en-US" sz="1781" dirty="0">
                          <a:solidFill>
                            <a:srgbClr val="000000"/>
                          </a:solidFill>
                          <a:latin typeface="Graphik"/>
                          <a:ea typeface="Graphik"/>
                          <a:cs typeface="Graphik"/>
                          <a:sym typeface="Graphik"/>
                        </a:rPr>
                        <a:t>: It is important to </a:t>
                      </a:r>
                      <a:r>
                        <a:rPr lang="en-US" sz="1781" u="sng" dirty="0">
                          <a:solidFill>
                            <a:srgbClr val="000000"/>
                          </a:solidFill>
                          <a:latin typeface="Graphik"/>
                          <a:ea typeface="Graphik"/>
                          <a:cs typeface="Graphik"/>
                          <a:sym typeface="Graphik"/>
                        </a:rPr>
                        <a:t>create a pleasant and open atmosphere </a:t>
                      </a:r>
                      <a:r>
                        <a:rPr lang="en-US" sz="1781" dirty="0">
                          <a:solidFill>
                            <a:srgbClr val="000000"/>
                          </a:solidFill>
                          <a:latin typeface="Graphik"/>
                          <a:ea typeface="Graphik"/>
                          <a:cs typeface="Graphik"/>
                          <a:sym typeface="Graphik"/>
                        </a:rPr>
                        <a:t>at the training. To make the participants feel welcome and secure. This exercise requires people to stand up, to mix with their fellow participants and immediately creates an open atmosphere. Age can be uncomfortable in some cultures, you can also decide to ask people to form a line on length or on how long somebody is involved with the trade union. One of the trainers should </a:t>
                      </a:r>
                      <a:r>
                        <a:rPr lang="en-US" sz="1781" u="sng" dirty="0">
                          <a:solidFill>
                            <a:srgbClr val="000000"/>
                          </a:solidFill>
                          <a:latin typeface="Graphik"/>
                          <a:ea typeface="Graphik"/>
                          <a:cs typeface="Graphik"/>
                          <a:sym typeface="Graphik"/>
                        </a:rPr>
                        <a:t>write down expectations </a:t>
                      </a:r>
                      <a:r>
                        <a:rPr lang="en-US" sz="1781" dirty="0">
                          <a:solidFill>
                            <a:srgbClr val="000000"/>
                          </a:solidFill>
                          <a:latin typeface="Graphik"/>
                          <a:ea typeface="Graphik"/>
                          <a:cs typeface="Graphik"/>
                          <a:sym typeface="Graphik"/>
                        </a:rPr>
                        <a:t>on a flip chart. The flip chart should be posted on the wall of the training room, to be able to refer to during the training and at the end of the training.</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4</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Room large enough to be able to form a line of participants, or a circle if the room does not allow for a line</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 chart and markers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Masking tape</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1648994">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General:</a:t>
                      </a:r>
                      <a:r>
                        <a:rPr lang="en-US" sz="1781" dirty="0">
                          <a:solidFill>
                            <a:srgbClr val="000000"/>
                          </a:solidFill>
                          <a:latin typeface="Graphik"/>
                          <a:ea typeface="Graphik"/>
                          <a:cs typeface="Graphik"/>
                          <a:sym typeface="Graphik"/>
                        </a:rPr>
                        <a:t> Share the </a:t>
                      </a:r>
                      <a:r>
                        <a:rPr lang="en-US" sz="1781" u="sng" dirty="0">
                          <a:solidFill>
                            <a:srgbClr val="000000"/>
                          </a:solidFill>
                          <a:latin typeface="Graphik"/>
                          <a:ea typeface="Graphik"/>
                          <a:cs typeface="Graphik"/>
                          <a:sym typeface="Graphik"/>
                        </a:rPr>
                        <a:t>goals of the training</a:t>
                      </a:r>
                      <a:r>
                        <a:rPr lang="en-US" sz="1781" dirty="0">
                          <a:solidFill>
                            <a:srgbClr val="000000"/>
                          </a:solidFill>
                          <a:latin typeface="Graphik"/>
                          <a:ea typeface="Graphik"/>
                          <a:cs typeface="Graphik"/>
                          <a:sym typeface="Graphik"/>
                        </a:rPr>
                        <a:t>, agree on how to </a:t>
                      </a:r>
                      <a:r>
                        <a:rPr lang="en-US" sz="1781" u="sng" dirty="0">
                          <a:solidFill>
                            <a:srgbClr val="000000"/>
                          </a:solidFill>
                          <a:latin typeface="Graphik"/>
                          <a:ea typeface="Graphik"/>
                          <a:cs typeface="Graphik"/>
                          <a:sym typeface="Graphik"/>
                        </a:rPr>
                        <a:t>engage with each other</a:t>
                      </a:r>
                      <a:r>
                        <a:rPr lang="en-US" sz="1781" dirty="0">
                          <a:solidFill>
                            <a:srgbClr val="000000"/>
                          </a:solidFill>
                          <a:latin typeface="Graphik"/>
                          <a:ea typeface="Graphik"/>
                          <a:cs typeface="Graphik"/>
                          <a:sym typeface="Graphik"/>
                        </a:rPr>
                        <a:t>. It is important the group decides together on the ground rules, so there is ownership. Also, write down the ground rules on a flip chart and post the chart on the wall during the remainder of the training. Then discuss the </a:t>
                      </a:r>
                      <a:r>
                        <a:rPr lang="en-US" sz="1781" u="sng" dirty="0">
                          <a:solidFill>
                            <a:srgbClr val="000000"/>
                          </a:solidFill>
                          <a:latin typeface="Graphik"/>
                          <a:ea typeface="Graphik"/>
                          <a:cs typeface="Graphik"/>
                          <a:sym typeface="Graphik"/>
                        </a:rPr>
                        <a:t>program and methodology </a:t>
                      </a:r>
                      <a:r>
                        <a:rPr lang="en-US" sz="1781" dirty="0">
                          <a:solidFill>
                            <a:srgbClr val="000000"/>
                          </a:solidFill>
                          <a:latin typeface="Graphik"/>
                          <a:ea typeface="Graphik"/>
                          <a:cs typeface="Graphik"/>
                          <a:sym typeface="Graphik"/>
                        </a:rPr>
                        <a:t>of the training.</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5-9</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Flip chart and markers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Masking tape</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r h="1912743">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Introduction Responsible Business Conduct (RBC) &amp; OECD Guidelines, including HREDD</a:t>
                      </a:r>
                      <a:r>
                        <a:rPr lang="en-US" sz="1781" dirty="0">
                          <a:solidFill>
                            <a:srgbClr val="000000"/>
                          </a:solidFill>
                          <a:latin typeface="Graphik"/>
                          <a:ea typeface="Graphik"/>
                          <a:cs typeface="Graphik"/>
                          <a:sym typeface="Graphik"/>
                        </a:rPr>
                        <a:t>: Go through the </a:t>
                      </a:r>
                      <a:r>
                        <a:rPr lang="en-US" sz="1781" u="sng" dirty="0">
                          <a:solidFill>
                            <a:srgbClr val="000000"/>
                          </a:solidFill>
                          <a:latin typeface="Graphik"/>
                          <a:ea typeface="Graphik"/>
                          <a:cs typeface="Graphik"/>
                          <a:sym typeface="Graphik"/>
                        </a:rPr>
                        <a:t>main theoretical background</a:t>
                      </a:r>
                      <a:r>
                        <a:rPr lang="en-US" sz="1781" dirty="0">
                          <a:solidFill>
                            <a:srgbClr val="000000"/>
                          </a:solidFill>
                          <a:latin typeface="Graphik"/>
                          <a:ea typeface="Graphik"/>
                          <a:cs typeface="Graphik"/>
                          <a:sym typeface="Graphik"/>
                        </a:rPr>
                        <a:t>. This is quite long, and could maybe be shortened depending on the audience and the interest of the group. Be as brief as possible. The slides start with a participatory exercise on different concepts connected to RBC.</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10-21</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4"/>
                  </a:ext>
                </a:extLst>
              </a:tr>
            </a:tbl>
          </a:graphicData>
        </a:graphic>
      </p:graphicFrame>
      <p:sp>
        <p:nvSpPr>
          <p:cNvPr id="6" name="TextBox 6"/>
          <p:cNvSpPr txBox="1"/>
          <p:nvPr/>
        </p:nvSpPr>
        <p:spPr>
          <a:xfrm>
            <a:off x="3192009" y="331136"/>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1 (1/5)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graphicFrame>
        <p:nvGraphicFramePr>
          <p:cNvPr id="5" name="Table 5"/>
          <p:cNvGraphicFramePr>
            <a:graphicFrameLocks noGrp="1"/>
          </p:cNvGraphicFramePr>
          <p:nvPr>
            <p:extLst>
              <p:ext uri="{D42A27DB-BD31-4B8C-83A1-F6EECF244321}">
                <p14:modId xmlns:p14="http://schemas.microsoft.com/office/powerpoint/2010/main" val="437167417"/>
              </p:ext>
            </p:extLst>
          </p:nvPr>
        </p:nvGraphicFramePr>
        <p:xfrm>
          <a:off x="2189204" y="1935288"/>
          <a:ext cx="14084823" cy="7902010"/>
        </p:xfrm>
        <a:graphic>
          <a:graphicData uri="http://schemas.openxmlformats.org/drawingml/2006/table">
            <a:tbl>
              <a:tblPr/>
              <a:tblGrid>
                <a:gridCol w="1203751">
                  <a:extLst>
                    <a:ext uri="{9D8B030D-6E8A-4147-A177-3AD203B41FA5}">
                      <a16:colId xmlns:a16="http://schemas.microsoft.com/office/drawing/2014/main" val="20000"/>
                    </a:ext>
                  </a:extLst>
                </a:gridCol>
                <a:gridCol w="9345426">
                  <a:extLst>
                    <a:ext uri="{9D8B030D-6E8A-4147-A177-3AD203B41FA5}">
                      <a16:colId xmlns:a16="http://schemas.microsoft.com/office/drawing/2014/main" val="20001"/>
                    </a:ext>
                  </a:extLst>
                </a:gridCol>
                <a:gridCol w="3535646">
                  <a:extLst>
                    <a:ext uri="{9D8B030D-6E8A-4147-A177-3AD203B41FA5}">
                      <a16:colId xmlns:a16="http://schemas.microsoft.com/office/drawing/2014/main" val="20002"/>
                    </a:ext>
                  </a:extLst>
                </a:gridCol>
              </a:tblGrid>
              <a:tr h="629102">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1382119">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Overview of RBC legislation</a:t>
                      </a:r>
                      <a:r>
                        <a:rPr lang="en-US" sz="1781" dirty="0">
                          <a:solidFill>
                            <a:srgbClr val="000000"/>
                          </a:solidFill>
                          <a:latin typeface="Graphik"/>
                          <a:ea typeface="Graphik"/>
                          <a:cs typeface="Graphik"/>
                          <a:sym typeface="Graphik"/>
                        </a:rPr>
                        <a:t>: Share the development from </a:t>
                      </a:r>
                      <a:r>
                        <a:rPr lang="en-US" sz="1781" u="sng" dirty="0">
                          <a:solidFill>
                            <a:srgbClr val="000000"/>
                          </a:solidFill>
                          <a:latin typeface="Graphik"/>
                          <a:ea typeface="Graphik"/>
                          <a:cs typeface="Graphik"/>
                          <a:sym typeface="Graphik"/>
                        </a:rPr>
                        <a:t>voluntary guidelines to legislation</a:t>
                      </a:r>
                      <a:r>
                        <a:rPr lang="en-US" sz="1781" dirty="0">
                          <a:solidFill>
                            <a:srgbClr val="000000"/>
                          </a:solidFill>
                          <a:latin typeface="Graphik"/>
                          <a:ea typeface="Graphik"/>
                          <a:cs typeface="Graphik"/>
                          <a:sym typeface="Graphik"/>
                        </a:rPr>
                        <a:t> in time. Do not go into detail on the content of all legislations, since we believe that if you understand the OECD guidelines, you can support companies/ hold them accountable for doing HREDD since it is all based on these Guidelines.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22-24</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1649011">
                <a:tc>
                  <a:txBody>
                    <a:bodyPr/>
                    <a:lstStyle/>
                    <a:p>
                      <a:pPr algn="l">
                        <a:lnSpc>
                          <a:spcPts val="2137"/>
                        </a:lnSpc>
                        <a:defRPr/>
                      </a:pPr>
                      <a:r>
                        <a:rPr lang="en-US" sz="1781">
                          <a:solidFill>
                            <a:srgbClr val="000000"/>
                          </a:solidFill>
                          <a:latin typeface="Graphik"/>
                          <a:ea typeface="Graphik"/>
                          <a:cs typeface="Graphik"/>
                          <a:sym typeface="Graphik"/>
                        </a:rPr>
                        <a:t>45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Gender Responsive Due Diligence</a:t>
                      </a:r>
                      <a:r>
                        <a:rPr lang="en-US" sz="1781" dirty="0">
                          <a:solidFill>
                            <a:srgbClr val="000000"/>
                          </a:solidFill>
                          <a:latin typeface="Graphik"/>
                          <a:ea typeface="Graphik"/>
                          <a:cs typeface="Graphik"/>
                          <a:sym typeface="Graphik"/>
                        </a:rPr>
                        <a:t>: Focus on the importance of including a </a:t>
                      </a:r>
                      <a:r>
                        <a:rPr lang="en-US" sz="1781" u="sng" dirty="0">
                          <a:solidFill>
                            <a:srgbClr val="000000"/>
                          </a:solidFill>
                          <a:latin typeface="Graphik"/>
                          <a:ea typeface="Graphik"/>
                          <a:cs typeface="Graphik"/>
                          <a:sym typeface="Graphik"/>
                        </a:rPr>
                        <a:t>gender lens </a:t>
                      </a:r>
                      <a:r>
                        <a:rPr lang="en-US" sz="1781" dirty="0">
                          <a:solidFill>
                            <a:srgbClr val="000000"/>
                          </a:solidFill>
                          <a:latin typeface="Graphik"/>
                          <a:ea typeface="Graphik"/>
                          <a:cs typeface="Graphik"/>
                          <a:sym typeface="Graphik"/>
                        </a:rPr>
                        <a:t>when doing due diligence. We start this part with an exercise: the gender </a:t>
                      </a:r>
                      <a:r>
                        <a:rPr lang="en-US" sz="1781" u="sng" dirty="0">
                          <a:solidFill>
                            <a:srgbClr val="000000"/>
                          </a:solidFill>
                          <a:latin typeface="Graphik"/>
                          <a:ea typeface="Graphik"/>
                          <a:cs typeface="Graphik"/>
                          <a:sym typeface="Graphik"/>
                        </a:rPr>
                        <a:t>powerwalk</a:t>
                      </a:r>
                      <a:r>
                        <a:rPr lang="en-US" sz="1781" dirty="0">
                          <a:solidFill>
                            <a:srgbClr val="000000"/>
                          </a:solidFill>
                          <a:latin typeface="Graphik"/>
                          <a:ea typeface="Graphik"/>
                          <a:cs typeface="Graphik"/>
                          <a:sym typeface="Graphik"/>
                        </a:rPr>
                        <a:t>. Read the instructions carefully. The exercise itself will be around 20 min, then 10 min discussion and another 15 min for the slides. You might want to take a bit longer for the discussion and less time for the slides.</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25-30</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Room large enough to be able to form a line</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Printed roles for each participant</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1649011">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Role of trade unions:</a:t>
                      </a:r>
                      <a:r>
                        <a:rPr lang="en-US" sz="1781" dirty="0">
                          <a:solidFill>
                            <a:srgbClr val="000000"/>
                          </a:solidFill>
                          <a:latin typeface="Graphik"/>
                          <a:ea typeface="Graphik"/>
                          <a:cs typeface="Graphik"/>
                          <a:sym typeface="Graphik"/>
                        </a:rPr>
                        <a:t> Share in general the </a:t>
                      </a:r>
                      <a:r>
                        <a:rPr lang="en-US" sz="1781" u="sng" dirty="0">
                          <a:solidFill>
                            <a:srgbClr val="000000"/>
                          </a:solidFill>
                          <a:latin typeface="Graphik"/>
                          <a:ea typeface="Graphik"/>
                          <a:cs typeface="Graphik"/>
                          <a:sym typeface="Graphik"/>
                        </a:rPr>
                        <a:t>role of stakeholders and the trade unions </a:t>
                      </a:r>
                      <a:r>
                        <a:rPr lang="en-US" sz="1781" dirty="0">
                          <a:solidFill>
                            <a:srgbClr val="000000"/>
                          </a:solidFill>
                          <a:latin typeface="Graphik"/>
                          <a:ea typeface="Graphik"/>
                          <a:cs typeface="Graphik"/>
                          <a:sym typeface="Graphik"/>
                        </a:rPr>
                        <a:t>in HREDD. In each step, we will focus more in depth on this role (with also the group's input as important resource), so be brief here. Slide 36 shares examples of how CNV fulfills this role. You can ask a representative of CNV to share this slide, or delete the slide if there is no representative participating in the training.</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31-36</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r h="1388400">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Importance of HREDD in your country</a:t>
                      </a:r>
                      <a:r>
                        <a:rPr lang="en-US" sz="1781" dirty="0">
                          <a:solidFill>
                            <a:srgbClr val="000000"/>
                          </a:solidFill>
                          <a:latin typeface="Graphik"/>
                          <a:ea typeface="Graphik"/>
                          <a:cs typeface="Graphik"/>
                          <a:sym typeface="Graphik"/>
                        </a:rPr>
                        <a:t>: It is important to end this theoretical part of the training with a </a:t>
                      </a:r>
                      <a:r>
                        <a:rPr lang="en-US" sz="1781" u="sng" dirty="0">
                          <a:solidFill>
                            <a:srgbClr val="000000"/>
                          </a:solidFill>
                          <a:latin typeface="Graphik"/>
                          <a:ea typeface="Graphik"/>
                          <a:cs typeface="Graphik"/>
                          <a:sym typeface="Graphik"/>
                        </a:rPr>
                        <a:t>country (or region) specific overview</a:t>
                      </a:r>
                      <a:r>
                        <a:rPr lang="en-US" sz="1781" dirty="0">
                          <a:solidFill>
                            <a:srgbClr val="000000"/>
                          </a:solidFill>
                          <a:latin typeface="Graphik"/>
                          <a:ea typeface="Graphik"/>
                          <a:cs typeface="Graphik"/>
                          <a:sym typeface="Graphik"/>
                        </a:rPr>
                        <a:t>. This should be prepared by the country experts / trainers who have expert knowledge on the process in their country. </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37</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4"/>
                  </a:ext>
                </a:extLst>
              </a:tr>
              <a:tr h="1204367">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step 2</a:t>
                      </a:r>
                      <a:r>
                        <a:rPr lang="en-US" sz="1781" dirty="0">
                          <a:solidFill>
                            <a:srgbClr val="000000"/>
                          </a:solidFill>
                          <a:latin typeface="Graphik"/>
                          <a:ea typeface="Graphik"/>
                          <a:cs typeface="Graphik"/>
                          <a:sym typeface="Graphik"/>
                        </a:rPr>
                        <a:t>: The training starts with </a:t>
                      </a:r>
                      <a:r>
                        <a:rPr lang="en-US" sz="1781" u="sng" dirty="0">
                          <a:solidFill>
                            <a:srgbClr val="000000"/>
                          </a:solidFill>
                          <a:latin typeface="Graphik"/>
                          <a:ea typeface="Graphik"/>
                          <a:cs typeface="Graphik"/>
                          <a:sym typeface="Graphik"/>
                        </a:rPr>
                        <a:t>step 2</a:t>
                      </a:r>
                      <a:r>
                        <a:rPr lang="en-US" sz="1781" dirty="0">
                          <a:solidFill>
                            <a:srgbClr val="000000"/>
                          </a:solidFill>
                          <a:latin typeface="Graphik"/>
                          <a:ea typeface="Graphik"/>
                          <a:cs typeface="Graphik"/>
                          <a:sym typeface="Graphik"/>
                        </a:rPr>
                        <a:t>, which is also the way most companies get involved. They find out a negative impact and start working on it, instead of first developing an entire policy. Please keep the theory very short!</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38-39</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5"/>
                  </a:ext>
                </a:extLst>
              </a:tr>
            </a:tbl>
          </a:graphicData>
        </a:graphic>
      </p:graphicFrame>
      <p:sp>
        <p:nvSpPr>
          <p:cNvPr id="6" name="TextBox 6"/>
          <p:cNvSpPr txBox="1"/>
          <p:nvPr/>
        </p:nvSpPr>
        <p:spPr>
          <a:xfrm>
            <a:off x="3192009" y="331136"/>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1 (2/5)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7984808"/>
            <a:chOff x="0" y="0"/>
            <a:chExt cx="4683653" cy="2485820"/>
          </a:xfrm>
        </p:grpSpPr>
        <p:sp>
          <p:nvSpPr>
            <p:cNvPr id="3" name="Freeform 3"/>
            <p:cNvSpPr/>
            <p:nvPr/>
          </p:nvSpPr>
          <p:spPr>
            <a:xfrm>
              <a:off x="0" y="0"/>
              <a:ext cx="4683653" cy="2485820"/>
            </a:xfrm>
            <a:custGeom>
              <a:avLst/>
              <a:gdLst/>
              <a:ahLst/>
              <a:cxnLst/>
              <a:rect l="l" t="t" r="r" b="b"/>
              <a:pathLst>
                <a:path w="4683653" h="2485820">
                  <a:moveTo>
                    <a:pt x="26245" y="0"/>
                  </a:moveTo>
                  <a:lnTo>
                    <a:pt x="4657408" y="0"/>
                  </a:lnTo>
                  <a:cubicBezTo>
                    <a:pt x="4671903" y="0"/>
                    <a:pt x="4683653" y="11750"/>
                    <a:pt x="4683653" y="26245"/>
                  </a:cubicBezTo>
                  <a:lnTo>
                    <a:pt x="4683653" y="2459576"/>
                  </a:lnTo>
                  <a:cubicBezTo>
                    <a:pt x="4683653" y="2466536"/>
                    <a:pt x="4680888" y="2473212"/>
                    <a:pt x="4675966" y="2478133"/>
                  </a:cubicBezTo>
                  <a:cubicBezTo>
                    <a:pt x="4671044" y="2483055"/>
                    <a:pt x="4664369" y="2485820"/>
                    <a:pt x="4657408" y="2485820"/>
                  </a:cubicBezTo>
                  <a:lnTo>
                    <a:pt x="26245" y="2485820"/>
                  </a:lnTo>
                  <a:cubicBezTo>
                    <a:pt x="11750" y="2485820"/>
                    <a:pt x="0" y="2474070"/>
                    <a:pt x="0" y="2459576"/>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552495"/>
            </a:xfrm>
            <a:prstGeom prst="rect">
              <a:avLst/>
            </a:prstGeom>
          </p:spPr>
          <p:txBody>
            <a:bodyPr lIns="50800" tIns="50800" rIns="50800" bIns="50800" rtlCol="0" anchor="ctr"/>
            <a:lstStyle/>
            <a:p>
              <a:pPr algn="ctr">
                <a:lnSpc>
                  <a:spcPts val="2659"/>
                </a:lnSpc>
              </a:pPr>
              <a:endParaRPr/>
            </a:p>
          </p:txBody>
        </p:sp>
      </p:grpSp>
      <p:graphicFrame>
        <p:nvGraphicFramePr>
          <p:cNvPr id="5" name="Table 5"/>
          <p:cNvGraphicFramePr>
            <a:graphicFrameLocks noGrp="1"/>
          </p:cNvGraphicFramePr>
          <p:nvPr>
            <p:extLst>
              <p:ext uri="{D42A27DB-BD31-4B8C-83A1-F6EECF244321}">
                <p14:modId xmlns:p14="http://schemas.microsoft.com/office/powerpoint/2010/main" val="829226679"/>
              </p:ext>
            </p:extLst>
          </p:nvPr>
        </p:nvGraphicFramePr>
        <p:xfrm>
          <a:off x="2189204" y="1908228"/>
          <a:ext cx="14084823" cy="7938595"/>
        </p:xfrm>
        <a:graphic>
          <a:graphicData uri="http://schemas.openxmlformats.org/drawingml/2006/table">
            <a:tbl>
              <a:tblPr/>
              <a:tblGrid>
                <a:gridCol w="1203751">
                  <a:extLst>
                    <a:ext uri="{9D8B030D-6E8A-4147-A177-3AD203B41FA5}">
                      <a16:colId xmlns:a16="http://schemas.microsoft.com/office/drawing/2014/main" val="20000"/>
                    </a:ext>
                  </a:extLst>
                </a:gridCol>
                <a:gridCol w="9345426">
                  <a:extLst>
                    <a:ext uri="{9D8B030D-6E8A-4147-A177-3AD203B41FA5}">
                      <a16:colId xmlns:a16="http://schemas.microsoft.com/office/drawing/2014/main" val="20001"/>
                    </a:ext>
                  </a:extLst>
                </a:gridCol>
                <a:gridCol w="3535646">
                  <a:extLst>
                    <a:ext uri="{9D8B030D-6E8A-4147-A177-3AD203B41FA5}">
                      <a16:colId xmlns:a16="http://schemas.microsoft.com/office/drawing/2014/main" val="20002"/>
                    </a:ext>
                  </a:extLst>
                </a:gridCol>
              </a:tblGrid>
              <a:tr h="629100">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7309495">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Group work step 2</a:t>
                      </a:r>
                      <a:r>
                        <a:rPr lang="en-US" sz="1781" dirty="0">
                          <a:solidFill>
                            <a:srgbClr val="000000"/>
                          </a:solidFill>
                          <a:latin typeface="Graphik"/>
                          <a:ea typeface="Graphik"/>
                          <a:cs typeface="Graphik"/>
                          <a:sym typeface="Graphik"/>
                        </a:rPr>
                        <a:t>: All participants need to divide into groups. To allow for enough time to be able to discuss the group work there should </a:t>
                      </a:r>
                      <a:r>
                        <a:rPr lang="en-US" sz="1781" u="sng" dirty="0">
                          <a:solidFill>
                            <a:srgbClr val="000000"/>
                          </a:solidFill>
                          <a:latin typeface="Graphik"/>
                          <a:ea typeface="Graphik"/>
                          <a:cs typeface="Graphik"/>
                          <a:sym typeface="Graphik"/>
                        </a:rPr>
                        <a:t>not be more than 4 groups with max. 5 participants per group</a:t>
                      </a:r>
                      <a:r>
                        <a:rPr lang="en-US" sz="1781" dirty="0">
                          <a:solidFill>
                            <a:srgbClr val="000000"/>
                          </a:solidFill>
                          <a:latin typeface="Graphik"/>
                          <a:ea typeface="Graphik"/>
                          <a:cs typeface="Graphik"/>
                          <a:sym typeface="Graphik"/>
                        </a:rPr>
                        <a:t>. The participants should choose </a:t>
                      </a:r>
                      <a:r>
                        <a:rPr lang="en-US" sz="1781" u="sng" dirty="0">
                          <a:solidFill>
                            <a:srgbClr val="000000"/>
                          </a:solidFill>
                          <a:latin typeface="Graphik"/>
                          <a:ea typeface="Graphik"/>
                          <a:cs typeface="Graphik"/>
                          <a:sym typeface="Graphik"/>
                        </a:rPr>
                        <a:t>one product </a:t>
                      </a:r>
                      <a:r>
                        <a:rPr lang="en-US" sz="1781" dirty="0">
                          <a:solidFill>
                            <a:srgbClr val="000000"/>
                          </a:solidFill>
                          <a:latin typeface="Graphik"/>
                          <a:ea typeface="Graphik"/>
                          <a:cs typeface="Graphik"/>
                          <a:sym typeface="Graphik"/>
                        </a:rPr>
                        <a:t>per group, that they know well and that is (partly) made in their country and sold on the European market. The groups (and products) will stay the same for the duration of the training. You can decide yourself who sits in which groups. You could also decide upfront who sits in which group, for example when the groups consist of trade unions of different sectors you might want to group where possible per sector. You could also leave it up to the group (do not spend too much time on this, if the group cannot decide, you decide!). Sometimes during the training trade unions will be asked to pretend they are a company, and sometimes. they will be asked to be the trade union. </a:t>
                      </a:r>
                      <a:endParaRPr lang="en-US" sz="1100" dirty="0"/>
                    </a:p>
                    <a:p>
                      <a:pPr algn="l">
                        <a:lnSpc>
                          <a:spcPts val="2137"/>
                        </a:lnSpc>
                      </a:pPr>
                      <a:r>
                        <a:rPr lang="en-US" sz="1781" dirty="0">
                          <a:solidFill>
                            <a:srgbClr val="000000"/>
                          </a:solidFill>
                          <a:latin typeface="Graphik"/>
                          <a:ea typeface="Graphik"/>
                          <a:cs typeface="Graphik"/>
                          <a:sym typeface="Graphik"/>
                        </a:rPr>
                        <a:t>This will be the </a:t>
                      </a:r>
                      <a:r>
                        <a:rPr lang="en-US" sz="1781" u="sng" dirty="0">
                          <a:solidFill>
                            <a:srgbClr val="000000"/>
                          </a:solidFill>
                          <a:latin typeface="Graphik"/>
                          <a:ea typeface="Graphik"/>
                          <a:cs typeface="Graphik"/>
                          <a:sym typeface="Graphik"/>
                        </a:rPr>
                        <a:t>first group exercise</a:t>
                      </a:r>
                      <a:r>
                        <a:rPr lang="en-US" sz="1781" dirty="0">
                          <a:solidFill>
                            <a:srgbClr val="000000"/>
                          </a:solidFill>
                          <a:latin typeface="Graphik"/>
                          <a:ea typeface="Graphik"/>
                          <a:cs typeface="Graphik"/>
                          <a:sym typeface="Graphik"/>
                        </a:rPr>
                        <a:t>. It is important to stress that the time given will never be enough to really do the work as it should be done. This is just an exercise, so it will never be perfect. You need to decide on the time you will allow for this exercise. Start with </a:t>
                      </a:r>
                      <a:r>
                        <a:rPr lang="en-US" sz="1781" u="sng" dirty="0">
                          <a:solidFill>
                            <a:srgbClr val="000000"/>
                          </a:solidFill>
                          <a:latin typeface="Graphik"/>
                          <a:ea typeface="Graphik"/>
                          <a:cs typeface="Graphik"/>
                          <a:sym typeface="Graphik"/>
                        </a:rPr>
                        <a:t>20 min</a:t>
                      </a:r>
                      <a:r>
                        <a:rPr lang="en-US" sz="1781" dirty="0">
                          <a:solidFill>
                            <a:srgbClr val="000000"/>
                          </a:solidFill>
                          <a:latin typeface="Graphik"/>
                          <a:ea typeface="Graphik"/>
                          <a:cs typeface="Graphik"/>
                          <a:sym typeface="Graphik"/>
                        </a:rPr>
                        <a:t>, and then expand if needed. All groups need to assign a </a:t>
                      </a:r>
                      <a:r>
                        <a:rPr lang="en-US" sz="1781" u="sng" dirty="0" err="1">
                          <a:solidFill>
                            <a:srgbClr val="000000"/>
                          </a:solidFill>
                          <a:latin typeface="Graphik"/>
                          <a:ea typeface="Graphik"/>
                          <a:cs typeface="Graphik"/>
                          <a:sym typeface="Graphik"/>
                        </a:rPr>
                        <a:t>notekeeper</a:t>
                      </a:r>
                      <a:r>
                        <a:rPr lang="en-US" sz="1781" dirty="0">
                          <a:solidFill>
                            <a:srgbClr val="000000"/>
                          </a:solidFill>
                          <a:latin typeface="Graphik"/>
                          <a:ea typeface="Graphik"/>
                          <a:cs typeface="Graphik"/>
                          <a:sym typeface="Graphik"/>
                        </a:rPr>
                        <a:t> and a </a:t>
                      </a:r>
                      <a:r>
                        <a:rPr lang="en-US" sz="1781" u="sng" dirty="0">
                          <a:solidFill>
                            <a:srgbClr val="000000"/>
                          </a:solidFill>
                          <a:latin typeface="Graphik"/>
                          <a:ea typeface="Graphik"/>
                          <a:cs typeface="Graphik"/>
                          <a:sym typeface="Graphik"/>
                        </a:rPr>
                        <a:t>presenter</a:t>
                      </a:r>
                      <a:r>
                        <a:rPr lang="en-US" sz="1781" dirty="0">
                          <a:solidFill>
                            <a:srgbClr val="000000"/>
                          </a:solidFill>
                          <a:latin typeface="Graphik"/>
                          <a:ea typeface="Graphik"/>
                          <a:cs typeface="Graphik"/>
                          <a:sym typeface="Graphik"/>
                        </a:rPr>
                        <a:t> (which can change with each round of group work). The idea is for the groups to </a:t>
                      </a:r>
                      <a:r>
                        <a:rPr lang="en-US" sz="1781" u="sng" dirty="0">
                          <a:solidFill>
                            <a:srgbClr val="000000"/>
                          </a:solidFill>
                          <a:latin typeface="Graphik"/>
                          <a:ea typeface="Graphik"/>
                          <a:cs typeface="Graphik"/>
                          <a:sym typeface="Graphik"/>
                        </a:rPr>
                        <a:t>draw the value chain</a:t>
                      </a:r>
                      <a:r>
                        <a:rPr lang="en-US" sz="1781" dirty="0">
                          <a:solidFill>
                            <a:srgbClr val="000000"/>
                          </a:solidFill>
                          <a:latin typeface="Graphik"/>
                          <a:ea typeface="Graphik"/>
                          <a:cs typeface="Graphik"/>
                          <a:sym typeface="Graphik"/>
                        </a:rPr>
                        <a:t>. They can decide themselves how they would like to do this, to stimulate their creativity. Stimulate them to use different colors, this stimulates the brain to function better (the left and right side of the brain then start to cooperate). Walk around the room during the group work: stimulate them to be specific, and also to write one risk per post-it. Also indicate when there are 5 min left and check whether they need more time. When they finish, hang the flip chart on the wall, also as a signal to others that they need to finish too.</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40-41</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place to work for each of the groups (can be in the same room or in break out rooms)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flip chart per group</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Markers in different colors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 Its in different colors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Masking tape to hang the flip chart on the wall</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bl>
          </a:graphicData>
        </a:graphic>
      </p:graphicFrame>
      <p:sp>
        <p:nvSpPr>
          <p:cNvPr id="6" name="TextBox 6"/>
          <p:cNvSpPr txBox="1"/>
          <p:nvPr/>
        </p:nvSpPr>
        <p:spPr>
          <a:xfrm>
            <a:off x="3192009" y="331136"/>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1 (3/5)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1678871" y="1852489"/>
            <a:ext cx="15044559" cy="8715812"/>
            <a:chOff x="0" y="0"/>
            <a:chExt cx="4683653" cy="2713395"/>
          </a:xfrm>
        </p:grpSpPr>
        <p:sp>
          <p:nvSpPr>
            <p:cNvPr id="3" name="Freeform 3"/>
            <p:cNvSpPr/>
            <p:nvPr/>
          </p:nvSpPr>
          <p:spPr>
            <a:xfrm>
              <a:off x="0" y="0"/>
              <a:ext cx="4683653" cy="2713395"/>
            </a:xfrm>
            <a:custGeom>
              <a:avLst/>
              <a:gdLst/>
              <a:ahLst/>
              <a:cxnLst/>
              <a:rect l="l" t="t" r="r" b="b"/>
              <a:pathLst>
                <a:path w="4683653" h="2713395">
                  <a:moveTo>
                    <a:pt x="26245" y="0"/>
                  </a:moveTo>
                  <a:lnTo>
                    <a:pt x="4657408" y="0"/>
                  </a:lnTo>
                  <a:cubicBezTo>
                    <a:pt x="4671903" y="0"/>
                    <a:pt x="4683653" y="11750"/>
                    <a:pt x="4683653" y="26245"/>
                  </a:cubicBezTo>
                  <a:lnTo>
                    <a:pt x="4683653" y="2687151"/>
                  </a:lnTo>
                  <a:cubicBezTo>
                    <a:pt x="4683653" y="2701645"/>
                    <a:pt x="4671903" y="2713395"/>
                    <a:pt x="4657408" y="2713395"/>
                  </a:cubicBezTo>
                  <a:lnTo>
                    <a:pt x="26245" y="2713395"/>
                  </a:lnTo>
                  <a:cubicBezTo>
                    <a:pt x="19284" y="2713395"/>
                    <a:pt x="12609" y="2710630"/>
                    <a:pt x="7687" y="2705708"/>
                  </a:cubicBezTo>
                  <a:cubicBezTo>
                    <a:pt x="2765" y="2700787"/>
                    <a:pt x="0" y="2694111"/>
                    <a:pt x="0" y="2687151"/>
                  </a:cubicBezTo>
                  <a:lnTo>
                    <a:pt x="0" y="26245"/>
                  </a:lnTo>
                  <a:cubicBezTo>
                    <a:pt x="0" y="19284"/>
                    <a:pt x="2765" y="12609"/>
                    <a:pt x="7687" y="7687"/>
                  </a:cubicBezTo>
                  <a:cubicBezTo>
                    <a:pt x="12609" y="2765"/>
                    <a:pt x="19284" y="0"/>
                    <a:pt x="26245" y="0"/>
                  </a:cubicBezTo>
                  <a:close/>
                </a:path>
              </a:pathLst>
            </a:custGeom>
            <a:solidFill>
              <a:srgbClr val="F2EEF1"/>
            </a:solidFill>
          </p:spPr>
          <p:txBody>
            <a:bodyPr/>
            <a:lstStyle/>
            <a:p>
              <a:endParaRPr lang="nl-NL"/>
            </a:p>
          </p:txBody>
        </p:sp>
        <p:sp>
          <p:nvSpPr>
            <p:cNvPr id="4" name="TextBox 4"/>
            <p:cNvSpPr txBox="1"/>
            <p:nvPr/>
          </p:nvSpPr>
          <p:spPr>
            <a:xfrm>
              <a:off x="0" y="-66675"/>
              <a:ext cx="4683653" cy="2780070"/>
            </a:xfrm>
            <a:prstGeom prst="rect">
              <a:avLst/>
            </a:prstGeom>
          </p:spPr>
          <p:txBody>
            <a:bodyPr lIns="50800" tIns="50800" rIns="50800" bIns="50800" rtlCol="0" anchor="ctr"/>
            <a:lstStyle/>
            <a:p>
              <a:pPr algn="ctr">
                <a:lnSpc>
                  <a:spcPts val="2659"/>
                </a:lnSpc>
              </a:pPr>
              <a:endParaRPr/>
            </a:p>
          </p:txBody>
        </p:sp>
      </p:grpSp>
      <p:graphicFrame>
        <p:nvGraphicFramePr>
          <p:cNvPr id="5" name="Table 5"/>
          <p:cNvGraphicFramePr>
            <a:graphicFrameLocks noGrp="1"/>
          </p:cNvGraphicFramePr>
          <p:nvPr>
            <p:extLst>
              <p:ext uri="{D42A27DB-BD31-4B8C-83A1-F6EECF244321}">
                <p14:modId xmlns:p14="http://schemas.microsoft.com/office/powerpoint/2010/main" val="1198131113"/>
              </p:ext>
            </p:extLst>
          </p:nvPr>
        </p:nvGraphicFramePr>
        <p:xfrm>
          <a:off x="2028494" y="2042193"/>
          <a:ext cx="14406242" cy="7978107"/>
        </p:xfrm>
        <a:graphic>
          <a:graphicData uri="http://schemas.openxmlformats.org/drawingml/2006/table">
            <a:tbl>
              <a:tblPr/>
              <a:tblGrid>
                <a:gridCol w="1013975">
                  <a:extLst>
                    <a:ext uri="{9D8B030D-6E8A-4147-A177-3AD203B41FA5}">
                      <a16:colId xmlns:a16="http://schemas.microsoft.com/office/drawing/2014/main" val="20000"/>
                    </a:ext>
                  </a:extLst>
                </a:gridCol>
                <a:gridCol w="10382156">
                  <a:extLst>
                    <a:ext uri="{9D8B030D-6E8A-4147-A177-3AD203B41FA5}">
                      <a16:colId xmlns:a16="http://schemas.microsoft.com/office/drawing/2014/main" val="20001"/>
                    </a:ext>
                  </a:extLst>
                </a:gridCol>
                <a:gridCol w="3010111">
                  <a:extLst>
                    <a:ext uri="{9D8B030D-6E8A-4147-A177-3AD203B41FA5}">
                      <a16:colId xmlns:a16="http://schemas.microsoft.com/office/drawing/2014/main" val="20002"/>
                    </a:ext>
                  </a:extLst>
                </a:gridCol>
              </a:tblGrid>
              <a:tr h="629098">
                <a:tc>
                  <a:txBody>
                    <a:bodyPr/>
                    <a:lstStyle/>
                    <a:p>
                      <a:pPr algn="l">
                        <a:lnSpc>
                          <a:spcPts val="2377"/>
                        </a:lnSpc>
                        <a:defRPr/>
                      </a:pPr>
                      <a:r>
                        <a:rPr lang="en-US" sz="1981">
                          <a:solidFill>
                            <a:srgbClr val="000000"/>
                          </a:solidFill>
                          <a:latin typeface="Graphik Bold"/>
                          <a:ea typeface="Graphik Bold"/>
                          <a:cs typeface="Graphik Bold"/>
                          <a:sym typeface="Graphik Bold"/>
                        </a:rPr>
                        <a:t>Time</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Lesson plan and didactics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tc>
                  <a:txBody>
                    <a:bodyPr/>
                    <a:lstStyle/>
                    <a:p>
                      <a:pPr algn="l">
                        <a:lnSpc>
                          <a:spcPts val="2137"/>
                        </a:lnSpc>
                        <a:defRPr/>
                      </a:pPr>
                      <a:r>
                        <a:rPr lang="en-US" sz="1781">
                          <a:solidFill>
                            <a:srgbClr val="000000"/>
                          </a:solidFill>
                          <a:latin typeface="Graphik Bold"/>
                          <a:ea typeface="Graphik Bold"/>
                          <a:cs typeface="Graphik Bold"/>
                          <a:sym typeface="Graphik Bold"/>
                        </a:rPr>
                        <a:t>Materials</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FD966"/>
                    </a:solidFill>
                  </a:tcPr>
                </a:tc>
                <a:extLst>
                  <a:ext uri="{0D108BD9-81ED-4DB2-BD59-A6C34878D82A}">
                    <a16:rowId xmlns:a16="http://schemas.microsoft.com/office/drawing/2014/main" val="10000"/>
                  </a:ext>
                </a:extLst>
              </a:tr>
              <a:tr h="2983450">
                <a:tc>
                  <a:txBody>
                    <a:bodyPr/>
                    <a:lstStyle/>
                    <a:p>
                      <a:pPr algn="l">
                        <a:lnSpc>
                          <a:spcPts val="2137"/>
                        </a:lnSpc>
                        <a:defRPr/>
                      </a:pPr>
                      <a:r>
                        <a:rPr lang="en-US" sz="1781">
                          <a:solidFill>
                            <a:srgbClr val="000000"/>
                          </a:solidFill>
                          <a:latin typeface="Graphik"/>
                          <a:ea typeface="Graphik"/>
                          <a:cs typeface="Graphik"/>
                          <a:sym typeface="Graphik"/>
                        </a:rPr>
                        <a:t>30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Discussion group work step 2</a:t>
                      </a:r>
                      <a:r>
                        <a:rPr lang="en-US" sz="1781" dirty="0">
                          <a:solidFill>
                            <a:srgbClr val="000000"/>
                          </a:solidFill>
                          <a:latin typeface="Graphik"/>
                          <a:ea typeface="Graphik"/>
                          <a:cs typeface="Graphik"/>
                          <a:sym typeface="Graphik"/>
                        </a:rPr>
                        <a:t>: After each round of group work, the group work is discussed together. This might take longer than expected, especially if there is a lot of discussion. So a bit of time-keeping is necessary. We use the </a:t>
                      </a:r>
                      <a:r>
                        <a:rPr lang="en-US" sz="1781" u="sng" dirty="0">
                          <a:solidFill>
                            <a:srgbClr val="000000"/>
                          </a:solidFill>
                          <a:latin typeface="Graphik"/>
                          <a:ea typeface="Graphik"/>
                          <a:cs typeface="Graphik"/>
                          <a:sym typeface="Graphik"/>
                        </a:rPr>
                        <a:t>gallery walk method </a:t>
                      </a:r>
                      <a:r>
                        <a:rPr lang="en-US" sz="1781" dirty="0">
                          <a:solidFill>
                            <a:srgbClr val="000000"/>
                          </a:solidFill>
                          <a:latin typeface="Graphik"/>
                          <a:ea typeface="Graphik"/>
                          <a:cs typeface="Graphik"/>
                          <a:sym typeface="Graphik"/>
                        </a:rPr>
                        <a:t>to discuss the group work: participants are asked to stand up and assemble around the group work, listen and walk around which forces them to participate. You start with one group, and walk to the other groups afterwards. Make sure to check whether the </a:t>
                      </a:r>
                      <a:r>
                        <a:rPr lang="en-US" sz="1781" u="sng" dirty="0">
                          <a:solidFill>
                            <a:srgbClr val="000000"/>
                          </a:solidFill>
                          <a:latin typeface="Graphik"/>
                          <a:ea typeface="Graphik"/>
                          <a:cs typeface="Graphik"/>
                          <a:sym typeface="Graphik"/>
                        </a:rPr>
                        <a:t>entire value chain </a:t>
                      </a:r>
                      <a:r>
                        <a:rPr lang="en-US" sz="1781" dirty="0">
                          <a:solidFill>
                            <a:srgbClr val="000000"/>
                          </a:solidFill>
                          <a:latin typeface="Graphik"/>
                          <a:ea typeface="Graphik"/>
                          <a:cs typeface="Graphik"/>
                          <a:sym typeface="Graphik"/>
                        </a:rPr>
                        <a:t>is really included (so also inputs for farms like pesticides or seedlings, waste, consumer, all ingredients. It might become too complicated to include all ingredients so you could propose to a group to focus on one element. For example if the product is a shirt, propose to the group to focus on cotton (including the dying etc.) as input and not include the buttons or other elements of a shirt. </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42-43</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1"/>
                  </a:ext>
                </a:extLst>
              </a:tr>
              <a:tr h="581439">
                <a:tc>
                  <a:txBody>
                    <a:bodyPr/>
                    <a:lstStyle/>
                    <a:p>
                      <a:pPr algn="l">
                        <a:lnSpc>
                          <a:spcPts val="2137"/>
                        </a:lnSpc>
                        <a:defRPr/>
                      </a:pPr>
                      <a:r>
                        <a:rPr lang="en-US" sz="1781">
                          <a:solidFill>
                            <a:srgbClr val="000000"/>
                          </a:solidFill>
                          <a:latin typeface="Graphik"/>
                          <a:ea typeface="Graphik"/>
                          <a:cs typeface="Graphik"/>
                          <a:sym typeface="Graphik"/>
                        </a:rPr>
                        <a:t>10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Theory step 2 continued:</a:t>
                      </a:r>
                      <a:r>
                        <a:rPr lang="en-US" sz="1781" dirty="0">
                          <a:solidFill>
                            <a:srgbClr val="000000"/>
                          </a:solidFill>
                          <a:latin typeface="Graphik"/>
                          <a:ea typeface="Graphik"/>
                          <a:cs typeface="Graphik"/>
                          <a:sym typeface="Graphik"/>
                        </a:rPr>
                        <a:t> </a:t>
                      </a:r>
                      <a:r>
                        <a:rPr lang="en-US" sz="1781" u="sng" dirty="0">
                          <a:solidFill>
                            <a:srgbClr val="000000"/>
                          </a:solidFill>
                          <a:latin typeface="Graphik"/>
                          <a:ea typeface="Graphik"/>
                          <a:cs typeface="Graphik"/>
                          <a:sym typeface="Graphik"/>
                        </a:rPr>
                        <a:t>Prioritization</a:t>
                      </a:r>
                      <a:r>
                        <a:rPr lang="en-US" sz="1781" dirty="0">
                          <a:solidFill>
                            <a:srgbClr val="000000"/>
                          </a:solidFill>
                          <a:latin typeface="Graphik"/>
                          <a:ea typeface="Graphik"/>
                          <a:cs typeface="Graphik"/>
                          <a:sym typeface="Graphik"/>
                        </a:rPr>
                        <a:t> </a:t>
                      </a:r>
                      <a:r>
                        <a:rPr lang="en-US" sz="1781" u="sng" dirty="0">
                          <a:solidFill>
                            <a:srgbClr val="000000"/>
                          </a:solidFill>
                          <a:latin typeface="Graphik"/>
                          <a:ea typeface="Graphik"/>
                          <a:cs typeface="Graphik"/>
                          <a:sym typeface="Graphik"/>
                        </a:rPr>
                        <a:t>theory</a:t>
                      </a:r>
                      <a:r>
                        <a:rPr lang="en-US" sz="1781" dirty="0">
                          <a:solidFill>
                            <a:srgbClr val="000000"/>
                          </a:solidFill>
                          <a:latin typeface="Graphik"/>
                          <a:ea typeface="Graphik"/>
                          <a:cs typeface="Graphik"/>
                          <a:sym typeface="Graphik"/>
                        </a:rPr>
                        <a:t> is not easy, so use examples when explaining. </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Slides 44-46</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2"/>
                  </a:ext>
                </a:extLst>
              </a:tr>
              <a:tr h="3784120">
                <a:tc>
                  <a:txBody>
                    <a:bodyPr/>
                    <a:lstStyle/>
                    <a:p>
                      <a:pPr algn="l">
                        <a:lnSpc>
                          <a:spcPts val="2137"/>
                        </a:lnSpc>
                        <a:defRPr/>
                      </a:pPr>
                      <a:r>
                        <a:rPr lang="en-US" sz="1781">
                          <a:solidFill>
                            <a:srgbClr val="000000"/>
                          </a:solidFill>
                          <a:latin typeface="Graphik"/>
                          <a:ea typeface="Graphik"/>
                          <a:cs typeface="Graphik"/>
                          <a:sym typeface="Graphik"/>
                        </a:rPr>
                        <a:t>20 min</a:t>
                      </a:r>
                      <a:endParaRPr lang="en-US" sz="110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Bold"/>
                          <a:ea typeface="Graphik Bold"/>
                          <a:cs typeface="Graphik Bold"/>
                          <a:sym typeface="Graphik Bold"/>
                        </a:rPr>
                        <a:t>Group work step 2</a:t>
                      </a:r>
                      <a:r>
                        <a:rPr lang="en-US" sz="1781" dirty="0">
                          <a:solidFill>
                            <a:srgbClr val="000000"/>
                          </a:solidFill>
                          <a:latin typeface="Graphik"/>
                          <a:ea typeface="Graphik"/>
                          <a:cs typeface="Graphik"/>
                          <a:sym typeface="Graphik"/>
                        </a:rPr>
                        <a:t>: Participants will now be asked to do the </a:t>
                      </a:r>
                      <a:r>
                        <a:rPr lang="en-US" sz="1781" u="sng" dirty="0">
                          <a:solidFill>
                            <a:srgbClr val="000000"/>
                          </a:solidFill>
                          <a:latin typeface="Graphik"/>
                          <a:ea typeface="Graphik"/>
                          <a:cs typeface="Graphik"/>
                          <a:sym typeface="Graphik"/>
                        </a:rPr>
                        <a:t>second group exercise building on the first.</a:t>
                      </a:r>
                      <a:r>
                        <a:rPr lang="en-US" sz="1781" dirty="0">
                          <a:solidFill>
                            <a:srgbClr val="000000"/>
                          </a:solidFill>
                          <a:latin typeface="Graphik"/>
                          <a:ea typeface="Graphik"/>
                          <a:cs typeface="Graphik"/>
                          <a:sym typeface="Graphik"/>
                        </a:rPr>
                        <a:t> They need to use the post-its with risks from the previous exercise. They can always add risks if they want to. It is important that they are clear where the adverse impact might occur. So for example, if they wrote down excessive overtime as a risk, in the heatmap they need to add excessive overtime where; at plantation level/ at factory level/ during transportation etc. It is important to know where the risks might occur to be able to determine the likelihood. Again, it is important to stress that the time given will never be enough to really do the work as it should be done. You need to decide on the time you will allow for this exercise. It really varies per group. Start with </a:t>
                      </a:r>
                      <a:r>
                        <a:rPr lang="en-US" sz="1781" u="sng" dirty="0">
                          <a:solidFill>
                            <a:srgbClr val="000000"/>
                          </a:solidFill>
                          <a:latin typeface="Graphik"/>
                          <a:ea typeface="Graphik"/>
                          <a:cs typeface="Graphik"/>
                          <a:sym typeface="Graphik"/>
                        </a:rPr>
                        <a:t>15 min</a:t>
                      </a:r>
                      <a:r>
                        <a:rPr lang="en-US" sz="1781" dirty="0">
                          <a:solidFill>
                            <a:srgbClr val="000000"/>
                          </a:solidFill>
                          <a:latin typeface="Graphik"/>
                          <a:ea typeface="Graphik"/>
                          <a:cs typeface="Graphik"/>
                          <a:sym typeface="Graphik"/>
                        </a:rPr>
                        <a:t>, and then expand if needed. Idea is for the groups to take a flip chart, and </a:t>
                      </a:r>
                      <a:r>
                        <a:rPr lang="en-US" sz="1781" u="sng" dirty="0">
                          <a:solidFill>
                            <a:srgbClr val="000000"/>
                          </a:solidFill>
                          <a:latin typeface="Graphik"/>
                          <a:ea typeface="Graphik"/>
                          <a:cs typeface="Graphik"/>
                          <a:sym typeface="Graphik"/>
                        </a:rPr>
                        <a:t>plot the post-its with risks </a:t>
                      </a:r>
                      <a:r>
                        <a:rPr lang="en-US" sz="1781" dirty="0">
                          <a:solidFill>
                            <a:srgbClr val="000000"/>
                          </a:solidFill>
                          <a:latin typeface="Graphik"/>
                          <a:ea typeface="Graphik"/>
                          <a:cs typeface="Graphik"/>
                          <a:sym typeface="Graphik"/>
                        </a:rPr>
                        <a:t>on the flip chart. Walk around the room during the group work, indicate when there are 5 min left and check whether they need more time. When they finish, hang the flip chart on the wall, also as a signal to others that they need to finish too. </a:t>
                      </a:r>
                      <a:endParaRPr lang="en-US" sz="1100" dirty="0"/>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tc>
                  <a:txBody>
                    <a:bodyPr/>
                    <a:lstStyle/>
                    <a:p>
                      <a:pPr algn="l">
                        <a:lnSpc>
                          <a:spcPts val="2137"/>
                        </a:lnSpc>
                        <a:defRPr/>
                      </a:pPr>
                      <a:r>
                        <a:rPr lang="en-US" sz="1781" dirty="0">
                          <a:solidFill>
                            <a:srgbClr val="000000"/>
                          </a:solidFill>
                          <a:latin typeface="Graphik"/>
                          <a:ea typeface="Graphik"/>
                          <a:cs typeface="Graphik"/>
                          <a:sym typeface="Graphik"/>
                        </a:rPr>
                        <a:t>Slide 47</a:t>
                      </a:r>
                      <a:endParaRPr lang="en-US" sz="1100" dirty="0"/>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place to work for each of the groups </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A flip chart per group</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Markers in different colors</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Post-Its from the previous exercise</a:t>
                      </a:r>
                    </a:p>
                    <a:p>
                      <a:pPr marL="384629" lvl="1" indent="-192314" algn="l">
                        <a:lnSpc>
                          <a:spcPts val="2137"/>
                        </a:lnSpc>
                        <a:buFont typeface="Arial"/>
                        <a:buChar char="•"/>
                      </a:pPr>
                      <a:r>
                        <a:rPr lang="en-US" sz="1781" dirty="0">
                          <a:solidFill>
                            <a:srgbClr val="000000"/>
                          </a:solidFill>
                          <a:latin typeface="Graphik"/>
                          <a:ea typeface="Graphik"/>
                          <a:cs typeface="Graphik"/>
                          <a:sym typeface="Graphik"/>
                        </a:rPr>
                        <a:t>Masking tape to hang the flip chart on the wall</a:t>
                      </a:r>
                    </a:p>
                  </a:txBody>
                  <a:tcPr marL="109086" marR="109086" marT="109086" marB="109086" anchor="ctr">
                    <a:lnL w="5682" cap="flat" cmpd="sng" algn="ctr">
                      <a:solidFill>
                        <a:srgbClr val="000000"/>
                      </a:solidFill>
                      <a:prstDash val="solid"/>
                      <a:round/>
                      <a:headEnd type="none" w="med" len="med"/>
                      <a:tailEnd type="none" w="med" len="med"/>
                    </a:lnL>
                    <a:lnR w="5682" cap="flat" cmpd="sng" algn="ctr">
                      <a:solidFill>
                        <a:srgbClr val="000000"/>
                      </a:solidFill>
                      <a:prstDash val="solid"/>
                      <a:round/>
                      <a:headEnd type="none" w="med" len="med"/>
                      <a:tailEnd type="none" w="med" len="med"/>
                    </a:lnR>
                    <a:lnT w="5682" cap="flat" cmpd="sng" algn="ctr">
                      <a:solidFill>
                        <a:srgbClr val="000000"/>
                      </a:solidFill>
                      <a:prstDash val="solid"/>
                      <a:round/>
                      <a:headEnd type="none" w="med" len="med"/>
                      <a:tailEnd type="none" w="med" len="med"/>
                    </a:lnT>
                    <a:lnB w="5682" cap="flat" cmpd="sng" algn="ctr">
                      <a:solidFill>
                        <a:srgbClr val="000000"/>
                      </a:solidFill>
                      <a:prstDash val="solid"/>
                      <a:round/>
                      <a:headEnd type="none" w="med" len="med"/>
                      <a:tailEnd type="none" w="med" len="med"/>
                    </a:lnB>
                    <a:solidFill>
                      <a:srgbClr val="F2EEF1"/>
                    </a:solidFill>
                  </a:tcPr>
                </a:tc>
                <a:extLst>
                  <a:ext uri="{0D108BD9-81ED-4DB2-BD59-A6C34878D82A}">
                    <a16:rowId xmlns:a16="http://schemas.microsoft.com/office/drawing/2014/main" val="10003"/>
                  </a:ext>
                </a:extLst>
              </a:tr>
            </a:tbl>
          </a:graphicData>
        </a:graphic>
      </p:graphicFrame>
      <p:sp>
        <p:nvSpPr>
          <p:cNvPr id="6" name="TextBox 6"/>
          <p:cNvSpPr txBox="1"/>
          <p:nvPr/>
        </p:nvSpPr>
        <p:spPr>
          <a:xfrm>
            <a:off x="3192009" y="331136"/>
            <a:ext cx="12079212" cy="1333216"/>
          </a:xfrm>
          <a:prstGeom prst="rect">
            <a:avLst/>
          </a:prstGeom>
        </p:spPr>
        <p:txBody>
          <a:bodyPr lIns="0" tIns="0" rIns="0" bIns="0" rtlCol="0" anchor="t">
            <a:spAutoFit/>
          </a:bodyPr>
          <a:lstStyle/>
          <a:p>
            <a:pPr algn="ctr">
              <a:lnSpc>
                <a:spcPts val="9722"/>
              </a:lnSpc>
            </a:pPr>
            <a:r>
              <a:rPr lang="en-US" sz="8381">
                <a:solidFill>
                  <a:srgbClr val="FFFFFF"/>
                </a:solidFill>
                <a:latin typeface="Graphik Bold"/>
                <a:ea typeface="Graphik Bold"/>
                <a:cs typeface="Graphik Bold"/>
                <a:sym typeface="Graphik Bold"/>
              </a:rPr>
              <a:t>Lesson plan</a:t>
            </a:r>
            <a:r>
              <a:rPr lang="en-US" sz="8381">
                <a:solidFill>
                  <a:srgbClr val="FBBC43"/>
                </a:solidFill>
                <a:latin typeface="Graphik Bold"/>
                <a:ea typeface="Graphik Bold"/>
                <a:cs typeface="Graphik Bold"/>
                <a:sym typeface="Graphik Bold"/>
              </a:rPr>
              <a:t> day 1 (4/5)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TotalTime>
  <Words>5752</Words>
  <Application>Microsoft Office PowerPoint</Application>
  <PresentationFormat>Aangepast</PresentationFormat>
  <Paragraphs>386</Paragraphs>
  <Slides>21</Slides>
  <Notes>14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21</vt:i4>
      </vt:variant>
    </vt:vector>
  </HeadingPairs>
  <TitlesOfParts>
    <vt:vector size="26" baseType="lpstr">
      <vt:lpstr>Graphik</vt:lpstr>
      <vt:lpstr>Arial</vt:lpstr>
      <vt:lpstr>Graphik Bold</vt:lpstr>
      <vt:lpstr>Calibri</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Instructions general training</dc:title>
  <cp:lastModifiedBy>Margot Offerijns</cp:lastModifiedBy>
  <cp:revision>15</cp:revision>
  <dcterms:created xsi:type="dcterms:W3CDTF">2006-08-16T00:00:00Z</dcterms:created>
  <dcterms:modified xsi:type="dcterms:W3CDTF">2024-09-03T12:38:57Z</dcterms:modified>
  <dc:identifier>DAGBdOzGwJw</dc:identifier>
</cp:coreProperties>
</file>