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3"/>
  </p:notesMasterIdLst>
  <p:sldIdLst>
    <p:sldId id="30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08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11" r:id="rId30"/>
    <p:sldId id="285" r:id="rId31"/>
    <p:sldId id="286" r:id="rId32"/>
    <p:sldId id="287" r:id="rId33"/>
    <p:sldId id="312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13" r:id="rId49"/>
    <p:sldId id="304" r:id="rId50"/>
    <p:sldId id="305" r:id="rId51"/>
    <p:sldId id="306" r:id="rId52"/>
  </p:sldIdLst>
  <p:sldSz cx="18288000" cy="10287000"/>
  <p:notesSz cx="6858000" cy="9144000"/>
  <p:embeddedFontLst>
    <p:embeddedFont>
      <p:font typeface="Graphik" panose="020B0604020202020204" charset="0"/>
      <p:regular r:id="rId54"/>
    </p:embeddedFont>
    <p:embeddedFont>
      <p:font typeface="Graphik Bold" panose="020B0803030202060203" pitchFamily="34" charset="0"/>
      <p:regular r:id="rId55"/>
      <p:bold r:id="rId56"/>
      <p:boldItalic r:id="rId57"/>
    </p:embeddedFont>
    <p:embeddedFont>
      <p:font typeface="Khmer OS Battambang" panose="020B0604020202020204" charset="0"/>
      <p:regular r:id="rId58"/>
      <p:bold r:id="rId59"/>
    </p:embeddedFont>
    <p:embeddedFont>
      <p:font typeface="Khmer OS Muol Light" panose="020B0604020202020204" charset="0"/>
      <p:regular r:id="rId60"/>
    </p:embeddedFont>
    <p:embeddedFont>
      <p:font typeface="Verdana" panose="020B0604030504040204" pitchFamily="34" charset="0"/>
      <p:regular r:id="rId61"/>
      <p:bold r:id="rId62"/>
      <p:italic r:id="rId63"/>
      <p:boldItalic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85" autoAdjust="0"/>
    <p:restoredTop sz="67710" autoAdjust="0"/>
  </p:normalViewPr>
  <p:slideViewPr>
    <p:cSldViewPr>
      <p:cViewPr varScale="1">
        <p:scale>
          <a:sx n="39" d="100"/>
          <a:sy n="39" d="100"/>
        </p:scale>
        <p:origin x="1370" y="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font" Target="fonts/font10.fntdata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មតិស្វាគមន៍​ផ្លូវការដោយ​ម្ចាស់ផ្ទះ និងភាគី​រៀបចំកម្មវិធី​ដើម្បី​ធ្វើ​ឱ្យ​អ្នកចូលរួម​មានអារម្មណ៍​ថា​បានទទួលការស្វាគមន៍ និង​ដើម្បី​សង្កត់​ធ្ងន់​អំពី​សារៈ​សំខាន់​នៃ​វគ្គ​បណ្ដុះបណ្ដាល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km-KH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នឹង​​ត្រូវ​សម្រេច​ដោយភាគី​រៀបចំកម្មវិធី​៖ តើ​ហេតុអ្វីបានជា​ការបណ្ដុះបណ្ដាលនេះ​មាន​សារៈសំខាន់​សម្រាប់​ភាគី​អ្នក​រៀបចំកម្មវិធី​។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ប៉ុន្តែក្នុងនោះ​ក៏​ត្រូវ​បញ្ជាក់​អំពី៖ ព័ត៌មាន​ភស្តុភារ ឧ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លេខកូដវ៉ាយហ្វាយ បន្ទប់ទឹក ការបកប្រែ​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ល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តើអាច​យកអ្វី​ទៅចែករំលែកខ្លះ៖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ម្រិត​អន្តរជាតិ​មានការដាក់​សម្ពាធកាន់តែច្រើនឡើងៗ​មកលើក្រុមហ៊ុន​ទាំងឡាយ​ឱ្យ​គោរព​សិទ្ធិ​កម្មករនិយោជិត រួមទាំង​នៅពេល​ពួកគេ​ទិញទំនិញពី​ទីកន្លែង​ឆ្ងាយៗ​ផងដែរ​។ នៅអឺរ៉ុប​ ច្បាប់​មួយ​ត្រូវបានអនុម័ត​នៅពេល​ថ្មីៗនេះ​ដែល​ដាក់​កាតព្វកិច្ច​ឱ្យ​ក្រុមហ៊ុន​ទាំងឡាយ​ត្រូវ​គោរព​សិទ្ធិកម្មករនិយោជិតនៅ​​ក្នុងសង្វាក់​តម្លៃ​ទាំងមូល​របស់​ខ្លួន  ក៏​ដូចជា​នៅគ្រប់​ជំហានទាំងអស់ដែល​គ្រឿងផ្សំ ឬ​សមាសធាតុរបស់​​​ផលិតផល​ត្រូវបាន​ផលិតឡើង។ ក្រុមហ៊ុន​ចាំបាច់​ត្រូវ​ធ្វើ​ “នីតិវិធី​ត្រួតពិនិត្យ​ភាព​ត្រឹមត្រូវ​សម្រាប់សិទ្ធិ​​មនុស្ស” ដោយក្នុងនោះ​រួមទាំង​សិទ្ធិកម្មករនិយោជិត​ផងដែរ​។ ទស្សនាទាន​អំពីនីតិវិធី​ត្រួតពិនិត្យ​ភាព​ត្រឹមត្រូវនេះផ្ដល់​ក្របខណ្ឌថ្មីឱ្យ​សហជីព និងឱកាសថ្មីៗ​​ឱ្យសហជីព​ចូលរួម​ប្រកបដោយ​​បុរេសកម្ម​ជាមួយ​អ្នកគ្រប់គ្រង​ ដៃគូ​​សង្វាក់​ផ្គត់​ផ្គង់​ និងអ្នកពាក់ព័ន្ធ​ដទៃទៀតដើម្បី​ឆ្លើយតប​ចំពោះ​ទំនាក់​ទំនង​អំណាច​ដែល​ជា​មូលដ្ឋាន​នៃ​បញ្ហា​បែប​រចនាសម្ព័ន្ធ​ជាច្រើន​ដែល​កម្មករនិយោជិត​ត្រូវ​ជួប​ប្រទះនៅក្នុងសង្វាក់​ផ្គត់​ផ្គង់​អន្តរជាតិ​។ សិក្ខាសាលានេះ​នឹងលើកឡើង​ថាតើ​អ្នកអាច​ចាប់យកតួនាទី​អ្វីខ្លះ​នៅក្នុងដំណើរការ​នីតិវិធី​ត្រួតពិនិត្យ​ភាព​ត្រឹមត្រូវនៅកម្រិត​សហជីព​មូលដ្ឋាន។ ហេតុដូច្នេះ សូមស្វាគមន៍​ទាំងអស់​គ្នា​មកកាន់​សិក្ខាសាលានេះ​។ ឥលូវនេះ តើយើងអាចសុំ​ណែនាំខ្លួនខ្លីៗបានឬទេ?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“ចាប់តាំង​ពីមាន​ច្បាប់​ត្រួតពិនិត្យ​ភាព​ត្រឹមត្រូវទូលំទូលាយ​នៅអឺរ៉ុបមក គិតមកទល់សព្វថ្ងៃនេះ​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ជាច្បាប់​ត្រួតពិនិត្យ​ភាព​ត្រឹមត្រូវជឿនលឿនជាងគេបំផុត​នៅក្នុងទីផ្សារ​ដ៏ធំ​ជាងគេបំផុត​មួយ​ក្នុងពិភពលោក យើងនឹងពិនិត្យ​មើល​លម្អិតត្រួស​ៗ​ទៅលើច្បាប់​នេះ​ដែល​ត្រូវ​អនុវត្ត​សម្រាប់​ក្រុមហ៊ុន​ធំៗ (ក្រុមហ៊ុន​ដែលមាននិយោជិត​ច្រើនជាង១០០០នាក់ និងចំណូល​ប្រចាំឆ្នាំ​៤៥០លានដុល្លារ) ដែលលក់​ផលិតផល​ ឬសេវា​នៅក្នុងទីផ្សារ​អឺរ៉ុប​។ ប៉ុន្តែ​បើទោះ​បី​ជាច្បាប់នេះ​ត្រូវ​អនុវត្តតែ​​ចំពោះ​ក្រុមហ៊ុន​ទាំងនោះក្ដី ​ប៉ុន្តែ​ច្បាប់​នេះក៏​ត្រូវ​គ្របដណ្ដប់​លើសង្វាក់​ផ្គត់ផ្គង់ទាំងមូល ​របស់​ខ្លួនផងដែរ។ ប្រសិនមាន​ផលប៉ះពាល់​អវិជ្ជមានកើតឡើងនៅទីណាមួយ​ក្នុងពិភពលោកនៅក្នុងសង្វាក់​ផ្គត់ផ្គង់​ ហើយក្រុមហ៊ុន​ទាំងនោះពុំ​ឆ្លើយតប​អនុលោម​តាមកាតព្វកិច្ច​​នីតិវិធីត្រួតពិនិត្យ​ភាព​ត្រឹមត្រូវរបស់​ខ្លួនទេគឺពួកគេ​ត្រូវបានចាប់​ឱ្យ​ទទួលខុសត្រូវ​ក្នុងទ្វីបអឺរ៉ុប។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“លិខិត​បទដ្ឋាន​គតិយុត្ត​ទាំងអស់​គឺ​ផ្អែកលើ​គោលការណ៍​ណែនាំ​អង្គការ​សហប្រជាជាតិ​ ហើយទស្សនាទានស្ដីពី​នីតិវិធីត្រួតពិនិត្យ​ភាព​ត្រឹមត្រូវផ្នែក​សិទ្ធិមនុស្ស និងបរិស្ថាន (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)​។ ដូចបានបញ្ជាក់​ហើយថានៅក្នុងដំណើរការ​នីតិវិធីត្រួតពិនិត្យ​ភាព​ត្រឹមត្រូវនេះ ក្រុមហ៊ុន​ចាំបាច់​ត្រូវ​អនុវត្តដំណើរការដែលមាន​ប្រាំមួយ​​ជំហានដែលនឹង​ពន្យល់​លម្អិត​នៅក្នុង​សិក្ខាសាលានេះ។ ជំហាន​ទី១ គឺ​ត្រូវ​ដាក់ការអនុវត្ត​​អាជីវកម្ម​ប្រកបដោយការទទួលខុសត្រូវ​នៅក្នុងគោលនយោបាយ និងប្រព័ន្ធគ្រប់គ្រង​។ ជំហានទី២ គឺ​ត្រូវ​កំណត់​ និងវាយតម្លៃផលប៉ះពាល់​អវិជ្ជមាន​មកលើសិទ្ធិមនុស្ស និងបរិស្ថាន​នៅក្នុងសង្វាក់​តម្លៃ​ទាំងមូល​៖ ប្រតិបត្តិការទាំងអស់​របស់​ខ្លួន​ ប្រតិបត្តិការ​នៅក្នុងសង្វាក់​ផ្គត់ផ្គង់ និងនៅក្នុងទំនាក់ទំនងអាជីវកម្ម។ ជំហានទី៣ គឺ​ត្រូវបញ្ឈប់ ​ទប់ស្កាត់ ឬកាត់បន្ថយផលប៉ះពាល់​អវិជ្ជមានដែលបាន​រកឃើញ។ ក្នុងជំហានទី៤ ក្រុមហ៊ុន​ចាំបាច់​ត្រូវ​តាមដានការ​អនុវត្ត​នីតិវិធីត្រួតពិនិត្យ​ភាព​ត្រឹមត្រូវ​របស់ខ្លួន៖ តើ​ដំណើរការ​ត្រូវ​បាន​អនុវត្ត​ក្នុងលក្ខណៈត្រឹមត្រូវ​ឬទេ ហើយតើបាន​ទទួលលទ្ធផល​អ្វីខ្លះ។ ជំហានទី៥ គឺពាក់ព័ន្ធ​ជាមួយ​ការប្រាស្រ័យទាក់ទង៖ តើក្រុមហ៊ុន​​ឆ្លើយ​តបចំពោះ​​ផលប៉ះពាល់​អវិជ្ជមានដែលបានរកឃើញ​ដោយរបៀបណា? និងចុងក្រោយ​ ជំហានទី៦៖ ប្រសិនផលប៉ះពាល់​អវិជ្ជមាន​ត្រូវបានរកឃើញ​ ក្រុមហ៊ុន​ចាំបាច់​ត្រូវ​ផ្ដល់​សំណង ឬសហការក្នុង​ផ្ដល់​សំណង​តាមការសមស្រប។​​”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នៅក្នុងស្លាយខាងមុខ យើងនឹងពន្យល់ដោយ​​សង្ខេប​អំពី​ជំហានទាំង៦នៃនីតិវិធីត្រួតពិនិត្យ​ភាព​ត្រឹមត្រូវ​។ សូម​អធិប្បាយ​ផ្នែក​ទ្រឹស្ដី​នេះ​ឱ្យ​ខ្លីបំផុតតាមដែល​អាច​ធ្វើបាន​!</a:t>
            </a:r>
            <a:endParaRPr lang="km-KH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នៅពេល​សរសេរព្រាងគោលនយោបាយ៖ គោលនយោបាយ​គួរ​ត្រូវបានអនុម័ត​​ដោយថ្នាក់​គ្រប់គ្រងជាន់ខ្ពស់​ ត្រូវមាន​គោលដៅ​ច្បាស់លាស់​ និងអាចវាស់វែងបាន​ (ការបកស្រាយអំពី​ការទទួលខុសត្រូវ និងដំណើរការគោលនយោបាយ) និងការ​ពិពណ៌នា​អំពី​ប្រព័ន្ធ​ខាងក្រៅ (ឧ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វិញ្ញាបនបត្របញ្ជាក់) និងតួនាទី​របស់​ពួកគេ​នៅក្នុង​ដំណើរការ ​នីតិវិធី​ត្រួតពិនិត្យ​ភាព​ត្រឹមត្រូវ។ ដូចគ្នា​នេះដែរ គោលនយោបាយ​គួរ​ត្រូវបានសរសេរ​ឡើង​ដោយមានការពិគ្រោះ​យោលបល់​ជាមួយ​អ្នកជំនាញ (ពីខាងក្រៅ) ហើយ​ត្រូវដាក់​ឱ្យមាន​ជាសាធារណៈ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ចែករំលែក​ជាមួយ​និយោជិត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/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អ្នកផ្គត់ផ្គង់ និងភាគីខាងក្រៅ។​ គួរមាន​ការវាយតម្លៃ​លើគោលនយោបាយក្នុង​ចន្លោះរយៈពេល​ទៀងទាត់​។ ដើម្បី​ធានា​ឱ្យ​បាន​ថាគោលនយោបាយពុំ​មែន​ត្រឹមតែ​ជាក្រដាសដែល​នឹង​ត្រូវ​កប់​នៅក្នុងថតតុ​ក្រោយពីសរសេររួច គួរដាក់បញ្ចូល​នយោបាយទាំងនេះនៅក្នុងប្រព័ន្ធគ្រប់គ្រង។ នេះគឺជាជំហាន​ដ៏សំខាន់មួយ។ ការអនុវត្ត​អាជីវកម្មប្រកបដោយការទទួលខុសត្រូវ​ គួរតែក្លាយជាផ្នែកមិនអាចកាត់​ផ្ដាច់​ចេញបាន​ពីប្រតិបត្តិការប្រចាំថ្ងៃរបស់​​អាជីវកម្ម។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ជំហានទី២ ការកំណត់ផលប៉ះពាល់​អវិជ្ជមាន​គឺ​ជាវិធីមួយ​ដែលក្រុមហ៊ុន​ភាគច្រើន​ចូលរួម​។ ពួកគេរកឃើញ​ផលប៉ះពាល់​អវិជ្ជមានរួចចាប់ផ្ដើម​ដោះស្រាយបញ្ហាទាំងនោះ​ជំនួស​ឱ្យ​ការអភិវឌ្ឍ​គោលនយោបាយ​ទាំងមូល​ជាមុនសិន​។ </a:t>
            </a:r>
            <a:r>
              <a:rPr lang="km-KH" dirty="0"/>
              <a:t>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រុមហ៊ុន​ចំាបាច់​ត្រូវ​ធ្វើ​ផែនទីសង្វាក់​តម្លៃ​ទាំងមូល​សម្រាប់​ផលិតផលរបស់​ខ្លួនព្រមទាំង​ធាតុចូលដែលចាំបាច់​ដើម្បី​ផលិតវត្ថុធាតុដើម​​ទាំងនេះ បន្ទាប់ពីនោះ គេចាំបាច់​ត្រូវ​កំណត់​ផល​ប៉ះពាល់​អវិជ្ជមាន (​ជាសក្ដានុពល) ទាំងអស់​ដែលអាច​មានមកលើ​កម្មករនិយោជិត សហគមន៍ អ្នកផ្គត់ផ្គង់ បរិស្ថាន និងអាកាសធាតុ​សម្រាប់​ផលិតផលនីមួយៗ​របស់​ខ្លួន។ ពួកគេប្រហែល​ជា​​ចាំបាច់​ត្រូវ​ធ្វើការស្រាវជ្រាវមួយ​ចំនួន​ដើម្បី​បានទទួលព័ត៌មាន​ទាំងនេះ​។ ពួកគេ​អាចមាន​ការពិភាក្សា​ផ្ទៃក្នុងជាមួយអ្នកបញ្ជាទិញ​ ឬនាយកដ្ឋាន​ទទួលបន្ទុកការ​ទិញ​ជាដើម​នៅពេលគ្រឿងផ្សំ ឬសមាសធាតុនៃផលិតផល​​គឺ​ត្រូវទិញ​ពី​ខាងក្រៅ។ ប្រភព​ដែលអាចមាន​ដទៃទៀតគឺមានដូចជា​សវនកម្ម ពាក្យបណ្ដឹង ប្រព័ន្ធផ្សព្វផ្សាយ និងអ្នកពាក់ព័ន្ធនានាដូចជាសហជីព​ និងអ្នកផ្គត់ផ្គង់​ជាដើម។”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ក្រុមហ៊ុន​គួរតែមានភាព​ច្បាស់លាស់ក្នុងជំហានទី៣ ដើម្បីអាច​អភិវឌ្ឍ​ផែនការសកម្មភាព​ដូចមាន​ពន្យល់ក្នុងស្លាយនេះ។ </a:t>
            </a:r>
            <a:r>
              <a:rPr lang="km-KH" dirty="0"/>
              <a:t>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“ដើម្បីអាចទប់ស្កាត់ បញ្ឈប់ និង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ឬកាត់​​បន្ថយផលប៉ះពាល់​អវិជ្ជមានដែលបានរកឃើញ ក្រុមហ៊ុនគួរបង្កើត​ផែនការ​សកម្មភាព។ ផែនការសកម្មភាពនេះគួរមានលក្ខណៈ 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SMART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 (ជាក់លាក់ អាចវាស់វែងបាន អាចធ្វើសកម្មភាពបាន​​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អាច​សម្រេចបាន​ ប្រាកដនិយម និងមានពេលវេលាកំណត់​) ហើយផែនការសកម្មភាព​គួរបញ្ជាក់​អំពីអ្នកទទួលខុសត្រូវ​នៅក្នុងក្រុមហ៊ុន​ព្រមទាំង​ថាតើ​ថវិកាអ្វី​ដែល​ត្រូវបានចាត់តាំង​សម្រាប់​សកម្មភាពនោះ​។ ផែនការសកម្មភាព​គឺ​អាច​បង្កើត​ឡើងក្នុងទម្រង់ណាក៏បាន​ ឧទាហរណ៍ដូចជា​ប្រើប្រាស់ទម្រង់​ដែលក្រុមហ៊ុន​ធ្លាប់​ប្រើរួចមកហើយសម្រាប់​ផែនការ​សកម្មភាពដទៃទៀត​ក្នុងវិស័យផ្សេង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យើងបន្តជាមួយ​​ជំហានទី៤។</a:t>
            </a:r>
            <a:r>
              <a:rPr lang="en-US" dirty="0"/>
              <a:t> </a:t>
            </a:r>
            <a:r>
              <a:rPr lang="km-KH" dirty="0"/>
              <a:t>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ឧបករណ៍នីតិវិធី​ត្រួតពិនិត្យភាព​ត្រឹម​ត្រូវ​ផ្ដល់​ឱ្យ​នូវប្រព័ន្ធដើម្បី​ពិនិត្យតាមដាន​ការអនុវត្ត​ និងលទ្ធផល​។ ក្រុមហ៊ុន​គួរ​ពិនិត្យ​តាមដានលើ​កិច្ច​ខិតខំ​ផ្ទៃក្នុង សកម្មភាព​ និងគោលដៅរបស់​ខ្លួន​តាមរយៈការពិនិត្យឡើងវិញ​ក្នុងក្រុមហ៊ុន ឬការពិនិត្យឡើងវិញពីខាងក្រៅ ឬសវនកម្ម តាមរយៈការប្រើប្រាស់៖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សូចនាការ​បែបបរិមាណ និងបែបគុណភាព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ប្រភព​ពីខាងក្នុង និងពីខាងក្រៅ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ការត្រួតពិនិត្យ​ឡើងវិញ​ជាទៀងទាត់​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បន្ថែមលើនេះ គួរវាយតម្លៃទំនាក់ទំនង​អាជីវកម្មក្នុងចន្លោះពេលទៀងទាត់​ ហើយ​គួរប្រើប្រាស់សេចក្ដី​សន្និដ្ឋានដែល​ទទួលបាន​ដើម្បី​កែលម្អ​គោលនយោបាយ ដំណើរការ និងផែនការសកម្មភាព។​”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ឥលូវ​យើង​ឈានមក​ដល់ជំហាន​​ចុងក្រោយដែល​យើងត្រូវ​​​ពិភាក្សា​ក្នុងវគ្គ​បណ្ដុះបណ្ដាលនេះ​គឺ​ជំហានទី៥! ជាថ្មី​ម្ដងទៀត​ សូម​សង្ខេប​ការពន្យល់​ផ្នែក​ទ្រឹស្ដីឱ្យបាន​ខ្លីបំផុត​។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រុមហ៊ុន​ទាំងឡាយ​ចាំបាច់​ត្រូវ​ប្រាស្រ័យទាក់​ទងអំពី​​ព័ត៌មានពាក់ព័ន្ធ​ទាំងអស់​ស្ដីអំពី​ផលប៉ះពាល់​អវិជ្ជមាន​ដែលបាន​រកឃើញ​ ផែនការសកម្មភាព និងវឌ្ឍនភាពនៃ​ការអនុវត្ត​ ការផ្ដល់​សំណង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ល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ជាមួយ​អ្នកពាក់ព័ន្ធនានា​តាម​មធ្យោបាយ​ពាក់ព័ន្ធ​។ នេះមានន័យថា​ក្រុមហ៊ុន​ចាំបាច់​ត្រូវគិត​ថាតើ​ឧបករណ៍​ប្រាស្រ័យទាក់​ទង​អ្វីដែល​ត្រូវយកមកប្រើ​ ពេលណាដែល​ត្រូវ​ប្រាស្រ័យ​ទាក់​ទង​ទៅកាន់​អ្នក​ពាក់ព័ន្ធ​ជាក់លាក់​។ សម្រាប់អ្នកពាក់ព័ន្ធ​មួយ​ចំនួនការ​​​ប្រាស្រ័យទាក់​ទងតាមរយៈគេហទំព័រប្រហែល​គឺ​ជាមធ្យោបាយ​ប្រសើរ​បំផុត ឬ​យ៉ាងហោចណាស់​ជាមធ្យោបាយដ៏ប្រសើរ​​ក្នុងជំហាន​ដំបូង​ (ឧទាហរណ៍​ប្រព័ន្ធផ្សព្វផ្សាយ ឬ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NGOs)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សម្រាប់​អ្នកពាក់ព័ន្ធ​ដទៃទៀត​អ្នកប្រហែល​ជា​ត្រូវ​រៀបចំកិច្ច​ប្រជុំ​ (ឧ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ជាមួយសហជីព និង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NGOs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អ្នកអាច​រៀបចំ​កិច្ច​ប្រជុំ​ប្រចាំឆ្នាំ​ស្ដីពី​លទ្ធផលការអនុវត្ត​របស់​ក្រុមហ៊ុន​ពាក់ព័ន្ធ​ជាមួយ​ការគោរព​សិទ្ធិមនុស្ស​ បរិស្ថាន និងអាកាសធាតុ ឬ​ពេលអ្នកចាំបាច់​ត្រូវ​ប្រាស្រ័យទាក់​ទង​ប្រាប់​ទៅសហគមន៍មូលដ្ឋាន​ស្ដីពីផលប៉ះពាល់ជាក់លាក់ដែល​​សកម្មភាព​របស់​អ្នក​ដែលនឹងកើតមាន​បណ្ដាលមកពីសកម្មភាព​របស់​អ្នកមកលើ​សហគមន៍​ អ្នកប្រហែល​ជា​ចង់​រៀបចំ​កិច្ច​ប្រជុំ​ក្នុងសហគមន៍​​)។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ការសំខាន់​ដែល​ត្រូវ​យល់​ច្បាស់ថា​ការប្រាស្រ័យទាក់​ទង​គឺ​ពុំ​មែន​ដូចគ្នា​ជាមួយ​ការរាយការណ៍ទេ​។ ក្រុមហ៊ុន​ចំាបាច់ត្រូវរាយការណ៍ប្រចាំឆ្នាំស្ដីពីសមិទ្ធផល​កិច្ច​ខិតខំនីតិវិធី​ត្រួតពិនិត្យភាព​ត្រឹមត្រូវរបស់​ខ្លួន ដូចគ្នា​ជាមួយ​ការរាយការណ៍សម្រាប់​ឆ្នាំ​សារពើពន្ធ​របស់​ពួកគេ។ ប៉ុន្តែការប្រាស្រ័យ​ទាក់ទងក្នុងវដ្ដ​នីតិវិធីត្រួតពិនិត្យ​ភាព​ត្រឹមត្រូវ​មានន័យថា​ជាការប្រាស្រ័យ​ទាក់​ទង​ជាបន្តបន្ទាប់ជាមួយ​អ្នកពាក់ព័ន្ធនានា​នៅពេលណា​ដែលចាំបាច់​។ ការប្រាស្រ័យទាក់ទង​នេះជានិច្ច​កាល​គួរ​តែ​ប្រកបដោយអត្ថន័យ​​​​​៖ ធ្វើឡើង​ដោយការបើកចិត្តទូលាយ​​ ធ្វើឡើងនៅមុន​ពេលមានការសម្រេចចិត្ត​ធំៗ និងធ្វើ​ឡើង​ក្នុងចេតនា​ដើម្បីចែករំលែក​ព័ត៌មាន​ទៅវិញទៅមក​រវាងភាគីទាំងសងខាង។”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យើងបន្ត​ពិនិត្យ​ជំហានទី៦។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dirty="0"/>
              <a:t>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“បុគ្គល ឬក្រុម​ដែល​បានរងគ្រោះថ្នាក់ដោយ​សកម្មភាព​អាជីវកម្មគឺមានសិទ្ធិ​​ទទួលបានសំណង​៖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ជាលក្ខណៈផ្លូវការ​ សំណងមានន័យថា​ជា​ការ​ស្ដារ​ស្ថានភាពឱ្យ​ត្រលប់​​ទៅក្នុង​សភាព​ប្រៀប​បីដូច​ជា​ផលប៉ះពាល់​ពុំបានកើតឡើង​៖ ជាការពិតណាស់ ការធ្វើ​បែប​នេះ​គឺ​ស្ទើរតែពុំអាច​​ទៅរួចបាន៖ ត្រូវ​ព្យាយាមស្ដារឡើងវិញ​ឱ្យបាន​ច្រើនបផុត​តាម​ដែល​អាច​ធ្វើ​បាន​ដើម្បី​ត្រលប់​ទៅស្ថានភាព​ដែល​គួរតែ​កើតមាន​ប្រៀប​ដូចជាផលប៉ះពាល់​ពុំបានកើតឡើង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ហេតុនេះក្រុមហ៊ុន​គួរព្យាយាម​​កែ​តម្រូវ​ចំពោះ​គ្រោះថ្នាក់​ដែលបានបង្ក​ឡើង។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គេអាច​ប្រើប្រាស់​វិធានការផ្សេងៗ​ជាច្រើន។ សំណង​គឺពុំមែន​​​សុទ្ធតែ​ជាលុយ​នោះទេ ពេលខ្លះសំណង​អាច​​រួមមាន​ជាការសុំទោស​ ការប៉ះប៉ូវសង ការស្ដារនីតិសម្បទា ការផ្ដល់​សំណង​ហិរញ្ញវត្ថុ ឬមិនមែន​ហិរញ្ញវត្ថុ​ និង​ការដាក់​ទោស​ទណ្ឌកម្ម (មិនថាជា​ទណ្ឌកម្ម​ព្រហ្មទណ្ឌ​ ឬ​ទណ្ឌកម្មរដ្ឋបាល​ដូចជា​ការផាក​ពិន័យ​ជាដើម)​ ក៏ដូចជា​ការបង្ការទប់​ស្កាត់គ្រោះថ្នាក់​​តាមរយៈ​ដីកាការពារ ឬ​កិច្ច​សន្យា​ធានា​ថាមិនប្រព្រឹត្ត​ច្រំដែលជាដើម។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ផ្នែកដ៏សំខាន់​មួយនៃ​​ជំហាន​ទី៦ គឺ​កាតព្វកិច្ច​របស់​ក្រុមហ៊ុន​ក្នុងការបង្កើត​យន្តការ​បណ្ដឹង​សារទុក្ខ​។​”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យើងបាន​ធ្វើដំណើរដ៏រហ័សមួយ​តាមរយៈប្រវត្តិ​ និងសាវតារទ្រឹស្ដី​របស់​នីតិវិធី​ត្រួតពិនិត្យ​ភាព​ត្រឹមត្រូវ​។ មកដល់​ត្រឹមនេះ ជាការសំខាន់ដែល​ត្រូវសង្ខេប​ធាតុសំខាន់ៗ​ឡើងវិញ​។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“សង្ខេប​សេចក្ដី​មក ​ធាតុ​សំខាន់ៗ​របស់​នីតិវិធីត្រួតពិនិត្យ​ភាព​ត្រឹមត្រូវមាន៖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ផ្អែក​លើ​ស្ដង់ដាការអនុវត្ត​​អាជីវកម្ម​ប្រកបដោយការទទួលខុសត្រូវ​ដែល​ត្រូវបាន​ទទួលស្គាល់​ជាអន្តរជាតិ ពោលគឺពុំមែនត្រូវបានទទួលស្គាល់ត្រឹមតែដោយ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តែប៉ុណ្ណោះទេ ប៉ុន្តែក៏ត្រូវបានទទួលស្គាល់ដោយអង្គការសហប្រជាជាតិផងដែរ ហេតុដូច្នេះនេះគឺជាទស្សនាទានសកលដែលអាចអនុវត្តបានសម្រាប់គ្រប់ក្រុមហ៊ុនទាំងអស់នៅក្នុងសង្វាក់តម្លៃអន្តរជាតិ ហេតុនេះ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ក៏អាចយកទៅអនុវត្តបានសម្រាប់ក្រុមហ៊ុននានានៅក្នុងបណ្ដាប្រទេសផលិតផងដែរ។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គោលដៅ​ចម្បង​របស់​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គឺដើម្បី​ទប់ស្កាត់​ផលប៉ះពាល់​អវិជ្ជមាន​។ ជាការពិតណាស់​ ការផ្ដល់​សំណង​សម្រាប់​ផលប៉ះពាល់​អវិជ្ជមាន​គឺជាធាតុផ្សំ​ដ៏សំខាន់ ​ប៉ុន្តែធាតុផ្សំដំបូង និងចម្បង​បំផុតគឺការទប់ស្កាត់​។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គឺជាដំណើរការដែលមានលក្ខណៈ​រស់រវើក​ ជាបន្ត​បន្ទាប់​ មានលក្ខណៈប្រតិកម្ម និងបត់បែនបាន​៖ អាច​កែសម្រួល​ឱ្យ​ស្របទៅតាម​បរិបទ​ដែល​ក្រុមហ៊ុន​កំពុង​ប្រតិបត្តិការ​។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គឺ​ផ្ដោត​ទៅលើហានិភ័យ ប៉ុន្តែ​ហានិភ័យទាំងនេះ​គឺពុំមែនត្រឹម​តែ​​ហានិភ័យសម្រាប់​ក្រុមហ៊ុនតែប៉ុណ្ណោះ​ទេ ប៉ុន្តែអ្វីដែល​សំខាន់​គឺ​ផ្ដោតលើ​ហានិភ័យ​ចំពោះ​អ្វីៗ​ដែល​នៅជុំវិញ​ក្រុមហ៊ុន​ ហានិភ័យសម្រាប់​អ្នកនៅខាងក្រៅក្រុមហ៊ុន​។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នៅពេល​​អនុវត្ត​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គួរតែ​មានការយកចិត្ត​ទុកដាក់បន្ថែម​ចំពោះ​យេនឌ័រ និងក្រុមងាយរងគ្រោះ៖ ​ស្ត្រី និងកុមារជារឿយៗ​តែ​រងផលប៉ះពាល់​ពីការរំលោភបំពានសិទ្ធិមនុស្ស​ច្រើនជាងបុរស និងក្មេងប្រុស ហើយ​ជារឿយៗអាចពិបាកចូលទៅរកជាង។ កុមារ ឬមនុស្សមានពិការភាពគឺមានភាពងាយរងគ្រោះពិសេស​ផងដែរ។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 គឺមានលក្ខណៈសមាមាត្រ​ មានន័យថា​​អ្វីដែល​ក្រុមហ៊ុន​គួរ​ធ្វើ​គឺ​អាស្រ័យទៅលើ​ទំហំ​របស់​ក្រុមហ៊ុន ទីតាំ​ង​ដែល​ក្រុមហ៊ុន​តាំង​នៅក្នុង​​សង្វាក់តម្លៃព្រមទាំង​កម្រិត</a:t>
            </a:r>
            <a:r>
              <a:rPr lang="en-US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ទំហំ​ផលប៉ះពាល់​អវិជ្ជមាន​ (​កាលណា​ផលប៉ះពាល់​អវិជ្ជមានកាន់តែ​​ជះឥទ្ធិពលខ្លាំង​ ការទទួលខុស​ក៏កាន់តែធំ​)។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ដូចបានបញ្ជាក់ហើយថា ការចូលរួម​របស់​អ្នកពាក់ព័ន្ធ​គឺ​ជាគន្លឹះ​ដ៏សំខាន់​នៅក្នុងគ្រប់​ជំហាន​ទាំងអស់​របស់​ </a:t>
            </a:r>
            <a:r>
              <a:rPr lang="en-US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 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ជាចុងក្រោយ </a:t>
            </a:r>
            <a:r>
              <a:rPr lang="en-US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 ជាក់ស្ដែងគឺ​​ពាក់ព័ន្ធ​ជាមួយការចែក​រំលែក​ការទទួលខុសត្រូវ​៖ ម៉ាកយីហោ​ទទួល​ខុសត្រូវ​ចំពោះ​សង្វាក់តម្លៃ​របស់​ខ្លួន​ រួមជាមួយ​ដៃគូ​ទាំងអស់នៅក្នុងសង្វាក់​តម្លៃ​។ ដៃគូ​នៅក្នុងសង្វាក់តម្លៃ​គួរ​គាំទ្រ​គ្នា​ទៅវិញទៅមក​នៅក្នុងការគោរព​សិទ្ធិមនុស្ស​​ អាកាសធាតុ និងបរិស្ថាន។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DaunPenh" panose="01010101010101010101" pitchFamily="2" charset="0"/>
              </a:rPr>
              <a:t>”</a:t>
            </a:r>
            <a:endParaRPr lang="en-US" dirty="0"/>
          </a:p>
          <a:p>
            <a:r>
              <a:rPr lang="en-US" dirty="0"/>
              <a:t>	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នីតិវិធីត្រួតពិនិត្យភាពត្រឹមត្រូវនិយាយរួមគឺផ្ដោតទៅលើផលប៉ះពាល់អវិជ្ជមានមកលើអ្នកដទៃទៀតនៅខាងក្រៅក្រុមហ៊ុន  ផលប៉ះពាល់មកលើបរិស្ថាន ផលប៉ះពាល់មកលើសហគមន៍មូលដ្ឋាន ផលប៉ះពាល់មកលើកម្មករនិយោជិត ល។ ហេតុដូច្នេះ ការពិគ្រោះយោបល់ជាមួយអ្នកពាក់ព័ន្ធគឺជាធាតុផ្សំស្នូលដ៏សំខាន់នៃនីតីវិធីត្រួតពិនិត្យភាពត្រឹមត្រូវនៅក្នុងគ្រប់ជំហានទាំងប្រាំមួយរបស់នីតីវិធីត្រួតពិនិត្យភាពត្រឹមត្រូវ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អនុញ្ញាតឱ្យមានការចូលរួមពីអ្នកពាក់ព័ន្ធដែលត្រឹមត្រូវនៅគ្រប់ជំហានទាំងអស់នៃនីតីវិធីត្រួតពិនិត្យភាពត្រឹមត្រូវគឺជាបុរេលក្ខខណ្ឌដើម្បីឈានទៅទទួលបានដំណើរការមួយប្រកបដោយគុណភាព​ដែលមានផលជះវិជ្ជមាននៅក្នុងបណ្ដាប្រទេសផលិត ហេតុដូច្នេះក៏អាចបន្ថែមគុណតម្លៃសម្រាប់ក្រុមហ៊ុនទៀតផង។ យោងតាមគោលការណ៍ណែនាំរបស់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អ្នកពាក់ព័ន្ធគឺជាមនុស្ស ឬក្រុមមនុស្សដែលផលប្រយោជន៍របស់​ពួកគេ​អាចរងគ្រោះថ្នាក់ដោយសារសកម្មភាពរបស់ក្រុមហ៊ុន។ នេះអាចមានន័យថាអាចមានក្រុមផ្សេងៗគ្នាជាច្រើនក្នុងនោះរួមមានជាឧទាហរណ៍ដូចជាកសិករ កម្មករនិយោជិត និងសហជីព សហគមន៍មូលដ្ឋាន អង្គការសង្គមស៊ីវិល អ្នកវិនិយោគ និងសមាគមឧស្សាហកម្មជាដើម​។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ក្រុមពិសេស​គឺ​ជាអ្នកពាក់ព័ន្ធ​​ដែល​សិទ្ធិមនុស្ស​ ឬសិទ្ធិសមូហភាព​របស់​គាត់​កំពុងត្រូវបាន​​រំលោភបំពាន ឬ​អាចត្រូវបាន​រំលោភបំពាន​។ អ្នកទាំងនេះគឺ​ហៅម្ចាស់សិទ្ធិ​។ សហជីព​ដែល​តំណាង​ឱ្យកម្មករនិយោជិត (ម្ចាស់សិទ្ធិ)​ គឺ​ជាអ្នកពាក់ព័ន្ធដ៏សំខាន់​សម្រាប់​ក្រុមហ៊ុន​នៅក្នុងការអនុវត្ត​នីតិវិធី​ត្រួតពិនិត្យ​ភាព​ត្រឹមត្រូវ​។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ការល្អ​គួរ​ចែក​រំលែកអំពី​​គោលដៅនៃ​​សិក្ខាសាលា​ជាមួយ​អ្នកចូលរួម​​ដើម្បី​ឱ្យ​ទាំងអស់​គ្នា​បានយល់​ច្បាស់​អំពី​អ្វីដែល​យើង​អាច​សម្រេចបាន​ជាក់​ស្ដែង​តាមរយៈសិក្ខាសាលានេះ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“វគ្គ​បណ្ដុះបណ្ដាលនេះមានគោលដៅពីរ៖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ដើម្បី​ត្រៀម​ខ្លួន​អ្នក​ និងសហជីព​មូលដ្ឋាន​ដើម្បី​ចូលរួម​ប្រកបដោយ​អត្ថន័យ​នៅក្នុង​​ដំណើរការ​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ដើម្បី​ជា​មធ្យោបាយ​មួយ​ក្នុងការ​ធានា​ឱ្យមាន​លក្ខខណ្ឌការងារ​សមរម្យ និងប្រាក់​ឈ្នួល​រស់​នៅសម្រាប់​កម្មករនិយោជិត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ដើ​ម្បី​អាចចែករំលែក​ចំណេះដឹង​នេះ​ជាមួយ​សមាជិកសហជីព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អ្នកមិនមែន​ជា​សមាជិកសហជីព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កម្មករនិយោជិតនៅពេល​ឱ្យពួក​គេចូលរួម​នៅក្នុងបញ្ហា​របស់​កម្មករនិយោជិត​។ ហេតុដូច្នេះ សិក្ខាសាលានេះមិនមាន​គោលដៅ​បង្កើត​ទៅជា​សិក្ខាសាលា​ថ្មីៗ ឬវគ្គបណ្ដុះបណ្ដាល​​សម្រាប់​កម្មករនិយោជិត​ទេ​ ប៉ុន្តែផ្ទុយទៅវិញគឺ​​ដើម្បី​អនុញ្ញាត​​ឱ្យ​​អ្នក​អាច​ចែក​រំលែក​ចំណេះ​ដឹង​របស់​អ្នក​ជាមួយ​កម្មករនិយោជិត​ទាំងនោះ​នៅពេល​អ្នកធ្វើការ​ដើម្បី​ធានា​ឱ្យ​ទទួលបាន​សិទ្ធិ​កម្មករនិយោជិត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នេះ​ជាស្លាយ​ទី​១ នៃកម្រង​ស្លាយ​ស្ដីអំពី​តួនាទី​របស់​សហជីព​នៅក្នុង​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នៅក្នុងជំហាន​នីមួយៗ​យើងនឹងផ្ដោត​ស៊ីជម្រៅបន្ថែមទៀត​លើ​តួនាទីនេះ (ដោយក្រុមគឺ​ជាប្រភព​ធនធាន​ដ៏សំខាន់) ហេតុនេះ ​សូមរៀបរាប់​ជាសង្ខេប​បំផុត​តាមដែលអាចធ្វើទៅបាននៅត្រង់នេះ។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ឱ្យ​​សហជីព​អាចបង្កើន​កម្លាំងការងាររបស់ខ្លួនកាន់តែខ្លាំងក្លា​នៅក្នុងការធានា​​សិទិ្ធ​របស់​កម្មករនិយជិត៖ អ្នកបញ្ជាទិញ​អន្តរជាតិមាន​ការទទួលខុសត្រូវយ៉ាងច្បាស់​។ អ្នកបញ្ជាទិញ​អន្តរជាតិចាំបាច់​ត្រូវពិនិត្យ​លើការប្រតិបត្តិ​ក្នុងការទិញ​របស់​ខ្លួន​។ ពួកគេមានការទទួលខុសត្រូវ​រួម​ក្នុងការដោះស្រាយ​ផលប៉ះពាល់​អវិជ្ជមាន​ជាក់ស្ដែង និងផលប៉ះពាល់​អវិជ្ជមាន​ដែល​អាច​កើតមាន​មកលើសិទ្ធិការងារនៅ​គ្រប់ផ្នែក​ទាំងអស់​នៃ​សង្វាក់ផ្គត់​ផ្គង់​របស់​ខ្លួន​។ ពួកគេ​ចាំបាច់​ត្រូវតែ​មិន​ផ្ទេរ​ការទទួលខុសត្រូវ​ទៅ​ឱ្យ​តួអង្គ​ណាមួយ​ផ្សេងទៀត​នៅក្នុងសង្វាក់​តម្លៃឡើយ​ ហើយគេក៏ពុំគួរដកខ្លួន​ចេញ និងចាប់ផ្ដើម​ទៅទិញទំនិញ​ពីទីដទៃនោះដែរ។ ទស្សនាទាន​ស្ដីពី​ការចែករំលែកការទទួលខុសត្រូវ​នេះ​ហើយ​ដែលផ្ដល់​ឱកាសយ៉ាងពិត​ប្រាកដ​ដល់​​សហជីពដើម្បី​ជួយ​ធានា​ឱ្យបាននូវ​ការងារប្រកបដោយសុវត្ថិភាព និងយុត្តិធម៌​សម្រាប់​សមាជិករបស់​ខ្លួន ហើយ​ធានា​ឱ្យបានថា​ក្រុមហ៊ុន​ទាំងអស់​នៅក្នុងសង្វាក់តម្លៃទាំងមូលគឺ​សុទ្ធតែគោរពសិទ្ធិកម្មករនិយោជិត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ទិដ្ឋភាព​ដែលច្រើន​គេ​មើលរំលងគឺ​នៅត្រង់ចំណុច​ថាក្រុមហ៊ុនក៏​អាចទទួលបាន​អត្ថប្រយោជន៍ពីច្បាប់​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ផងដែរ ជាពិសេស​គឺពាក់ព័ន្ធ​​ជាមួយ​ការទទួលស្គាល់តួនាទីរបស់​​សហជីព។ ការ​ធ្វើឱ្យសហជីព​ចូលរួម​ក្នុង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របស់ក្រុមហ៊ុនអាចផ្ដល់​ឱកាស​ឱ្យ​ក្រុមហ៊ុន​អាច​ពង្រឹង​គុណភាព​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របស់​ខ្លួន​ ជួយ​ធានា​ឱ្យបានថា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នេះពិតជា​ឥទ្ធិពល​ល្អប្រសើរ​។ ចំណុចនេះ​អាចនាំ​ឱ្យ​ក្រុមហ៊ុន​ក្លាយជាអ្នកផ្គត់ផ្គង់​គួរជាទីចង់បាន​សម្រាប់​អ្នកបញ្ជាទិញអន្តរជាតិ។ ទាំងអស់​គ្នា​សុទ្ធ​តែ​ទទួលបានផលចំណេញពី​ទំនាក់ទំនងនេះ​ ហេតុនេះ​ជាការសំខាន់ដែលសហជីព​ត្រូវតែ​អាចពន្យល់​អំពីទិដ្ឋភាពឈ្នះៗនេះ​ប្រាប់​ទៅក្រុមហ៊ុន​​ដែលខ្លួន​ធ្វើការជាមួយ​។​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		</a:t>
            </a:r>
          </a:p>
          <a:p>
            <a:r>
              <a:rPr lang="en-US" dirty="0"/>
              <a:t>		</a:t>
            </a:r>
          </a:p>
          <a:p>
            <a:r>
              <a:rPr lang="en-US" dirty="0"/>
              <a:t>	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ស្លាយបន្ទាប់ៗទៀត​ក៏ផ្ដោតការយកចិត្ត​ទុកដាក់លើតួនាទី​របស់សហជីព​នៅក្នុង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ដែរ។ ក្នុងជំហាននីមួយៗ​យើងនឹងផ្ដោត​ការយកចិត្តទុកដាក់​កាន់តែស៊ីជម្រៅ​ថែមទៀត​លើតួនាទីនេះ​ (ដោយមានក្រុម​ជាប្រភពធនធានដ៏សំខាន់) ហេតុដូច្នេះ សូម​រៀបរាប់​ដោយសង្ខេប​បំផុត​តាមដែលអាចធ្វើបាន។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​ឱ្យ​សហជីព​អាចបង្កើនកម្លាំង​ការងារ​របស់​ខ្លួន​ក្នុងការធានា​សិទ្ធិកម្មករនិយោជិត​ឱ្យបាន​ខ្លាំងក្លាថែមទៀតថ្វីបើការងារនេះប្រហែល​​ទាមទារ​ឱ្យមានការផ្លាស់ប្ដូរ​ផ្នត់គំនិត​​ និងសកម្មភាព​មួយចំនួនក្ដី​។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សហជីព​គួរ​សហប្រតិបត្តិការឱ្យបាន​កាន់តែច្រើន​ជាមួយ​អ្នកពាក់ព័ន្ធ​ដទៃទៀត​ ដូចជាអង្គការសង្គមស៊ីវិល និងសហគមន៍មូលដ្ឋាន​ជាដើម។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សហជីព​ចាំបាច់​ត្រូវ​ពង្រឹង​ចំណង​ទំនាក់​ទំនង​របស់​ខ្លួន​នៅថ្នាក់ជាតិ និងអន្តរជាតិ​ដើម្បី​ធ្វើការប្រកបដោយ​ប្រសិទ្ធ​ភាព​ជាមួយ​អ្នកដើរតួនាទី​នានា​នៅក្នុងសង្វាក់តម្លៃ​។ ឧទាហរណ៍សហជីព​នៅចម្ការដំណាំ​អាច​អន្តរាគមន៍​ជាមួយ​ថ្នាក់គ្រប់គ្រង​ចម្ការដំណាំ​ ចំណែក​សហព័ន្ធ (សហភាព) នៅថ្នាក់ជាតិ​អាចចាប់ផ្ដើម​មានអន្តរទំនាក់​ទំនង​ជាមួយពាណិជ្ជករ​ និងសម្ព័ន្ធភាព​អន្តរជាតិរបស់​ខ្លួន មាន​អន្តរកម្ម​ជាមួយ​អ្នកបញ្ជាទិញ​អន្តរជាតិ។ សហជីពនៅ​ក្នុងបណ្ដាប្រទេសផលិត​ និងសហជីពនៅ​ក្នុងបណ្ដាប្រទេសដែល​ប្រើប្រាស់​ផលិតផលគឺ​ដើរតួនាទីផ្សេងគ្នា​ ប៉ុន្តែ​ជាតួនាទី​បំពេញ​ឱ្យ​គ្នា​ទៅវិញទៅមកជាខ្លាំង ប្រសិន​សហជីព​ទាំងនោះ​ធ្វើការរួមគ្នា​គឺ​ពិត​ជាអាចបង្កើត​ឱ្យមានផលប៉ះពាល់​កាន់តែ​ធំធេងនៅក្នុងការធានា​សិទ្ធិការងារ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្របពេល​ជាមួយ​គ្នានេះដែរ​ការងារស្នូលរបស់​សហជីព​គឺ​នៅរក្សា​ដដែល​ព្រោះថា​​កិច្ចសន្ទនាសង្គមជានិច្ច​កាល​គឺ​ជាឧបករណ៍ដ៏សំខាន់​សម្រាប់​សហជីព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ស្លាយបន្ទាប់ៗទៀត​ក៏ផ្ដោតការយកចិត្ត​ទុកដាក់លើតួនាទី​របស់សហជីព​នៅក្នុង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ដែរ។ ក្នុងជំហាននីមួយៗ​យើងនឹងផ្ដោត​ការយកចិត្តទុកដាក់​កាន់តែស៊ីជម្រៅ​ថែមទៀត​លើតួនាទីនេះ​ (ដោយមានក្រុម​ជាប្រភពធនធានដ៏សំខាន់) ហេតុដូច្នេះ សូម​រៀបរាប់​ដោយសង្ខេប​បំផុត​តាមដែលអាចធ្វើបាន។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“ក្នុងនាម​ជាសហជីព​យើងគឺជាអ្នកពាក់ព័ន្ធ​ពិសេស​នៅក្នុងដំណើរការ​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នៅក្នុងជំហាននីមួយៗ​នៃ​ទាំង​៦ ​គឺមាន​តួនាទីជាក់លាក់​សម្រាប់សហជីព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កម្មករនិយោជិត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អ្នកតំណាង​កម្មករនិយោជិត។ បច្ចុប្បន្ន មានការជំរុញ​កាន់តែច្រើនឱ្យមានការចូលរួម​ពីអ្នកពាក់ព័ន្ធនៅក្នុងដំណើរការ​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ហេតុនេះ​ ជាការសំខាន់ណាស់​ដែល​សហជីព​ត្រូវត្រៀមខ្លួន​ឱ្យបានរួចរាល់​សម្រាប់តួនាទីនេះ។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ក្រុមហ៊ុន​មិនត្រឹមតែ​ចាំបាច់​ត្រូវធ្វើ​ឱ្យមានការចូលរួមពីអ្នកពាក់ព័ន្ធ​ ក្នុងនោះគឺរួមមានទាំង​សហជីពផងដែរ​នៅក្នុង​គ្រប់ជំហានទាំងអស់នៃនីតិវិធីត្រួតពិនិត្យភាពត្រឹមត្រូវតែប៉ុណ្ណោះទេ ប៉ុន្តែការចូលរួម​ទាំងនោះ​ត្រូវតែប្រកប​ដោយអត្ថន័យ​។ “ប្រកបដោយអត្ថន័យ​” នៅក្នុងបរិបទ​នេះមានន័យថា​ក្រុមហ៊ុន​ពុំរងចាំ​ទាល់តែ​អ្នកទទួលផល​របស់​សហជីព​រងផលប៉ះពាល់ពីសកម្មភាព​អាជីវកម្ម ទើបទំនាក់ទំនង​ទៅកាន់​សហជីពនោះទេ។ ក្រុមហ៊ុនគួរផ្ដល់​ព័ត៌មាន​ប្រកបដោយតម្លាភាព​ និងអាច​ចូលទៅរកបាន​ ហើយភាគី​ទាំងឡាយ​គួរ​បង្ហាញ​ក្ដីប្រាថ្នា​ដ៏ពិតប្រាកដ​ដើម្បី​យល់​ពីគ្នាទៅវិញទៅមក (ពោលគឺ​មាន​ការប្រាស្រ័យ​ទាក់ទងដោយបើកចំហ​ទៅវិញទៅមក​)។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endParaRPr lang="km-KH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ចូលរួមប្រកបដោយអត្ថន័យចាប់ផ្ដើម​ចេញពីការជឿទុកចិត្ត​ដែល​ជាការពិតណាស់​ត្រូវការ​ពេលវេលា​ដើម្បីកសាង​ការទុកចិត្ត​នេះ។ សហជីព​ស្ថិតនៅក្នុងទីតាំង​ដ៏ប្រសើរ​ដើម្បី​អភិវឌ្ឍ​ទំនាក់ទំនង​គួរ​ជាទីទុកចិត្ត​នេះព្រោះថាសហជីព​បានទទួលការជឿទុកចិត្ត​ពីតួអង្គនានា​ជាច្រើន​នៅក្នុងសង្វាក់​ការផ្គត់ផ្គង់អន្តរជាតិរួចហើយ។ បន្ថែមលើនេះ​ សហជីព​ត្រូវបានចងក្រងនៅ​គ្រប់​កម្រិតទាំងអស់តាំង​ពីថ្នាក់មូលដ្ឋាន​ដល់​ថ្នាក់​អន្តរជាតិ​ ហើយ​សហជីព​ក៏មានបទពិសោធក្នុង​ធ្វើការជាមួយ​ថ្នាក់គ្រប់គ្រង​ផងដែរតាមរយៈកិច្ចសន្ទនាសង្គម​។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ដោយសារ​ដំណើរការនេះ​ជាដំណើរការបន្តបន្ទាប់​ ហេតុនេះក្រុមហ៊ុន​គួរមាន​កិច្ច​ប្រជុំ​ជាទៀងទាត់​។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ការមាន​អនុសញ្ញារួម​ទ្វេភាគី ឬត្រីភាគី ​គឺជាសូចនាករមួយដើម្បីបង្ហាញថា​កិច្ច​សន្ទនាបានកើតមានឡើង។ ការកែសម្រួលើ​អនុសញ្ញារួម​គឺ​ជាសូចនាករ​បង្ហាញថា​ដំណើរការនេះ​ត្រូវបាន​ពិនិត្យតាមដាន​។”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ស្លាយនេះ​បង្ហាញលទ្ធផលពីការបំផុសគំនិតទទួលបានពីវគ្គបណ្ដុះបណ្ដាលើកមុន​ ក៏ដូចជាអ្វីដែលបានចែករំលែកនៅក្នុងឯកសារដែល </a:t>
            </a:r>
            <a:r>
              <a:rPr lang="en-US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CNV </a:t>
            </a:r>
            <a:r>
              <a:rPr lang="en-US" sz="1800" dirty="0" err="1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Internationaal</a:t>
            </a:r>
            <a:r>
              <a:rPr lang="en-US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 </a:t>
            </a:r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បានសរសរស្ដីពីតួនាទីរបស់សហជីពនៅក្នុង </a:t>
            </a:r>
            <a:r>
              <a:rPr lang="en-US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HRDD</a:t>
            </a:r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។ </a:t>
            </a:r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តំណាង​ឱ្យ​និយោជិត​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ចរចា​កិច្ច​ព្រម​ព្រៀង​ជាមួយ​និយោជក​ស្ដីអំពី​ប្រាក់​ឈ្នួល និងលក្ខខណ្ឌ​នានា​។​ នៅពេលព្យាយាម​ដោះ​ស្រាយបញ្ហា​​សិទ្ធិការងារ ដូចជា​បញ្ហា​ប្រាក់​បៀវត្ស​ទាប ឬលក្ខខណ្ឌ​ការងារ​គ្មាន​សុវត្ថិភាព​ជាដើម​ សហជីព​អាច​ចរចា​តាំង​នាម​ឱ្យ​សមាជិក​របស់​ខ្លួន​។ ការចរចាទាំងនេះ​អាច​នាំ​ឈានទៅដល់​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CBA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ដែល​ជាជំហាន​ដ៏សំខាន់​មួយ​ក្នុងការធានា​ និងការពារសិទ្ធិ​របស់​កម្មករនិយោជិត​។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ពិភាក្សា​លើ​ការផ្លាស់​ដូរសំខាន់ៗ​នានា​នៅក្នុងកន្លែងការងារ​ ដូចជា​ក្នុងករណី​មានការ​ដាក់​ឱ្យ​ទំនេរ​ពីការងារ​ទ្រង់ទ្រាយធំ​ជាដើម​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ពិភាក្សា​លើកង្វល់របស់​សមាជិក​ជាមួយ​​និយោជក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ឃ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ចូលរួម​ចំណែក​ដើម្បី​អភិវឌ្ឍ​គោលនយោបាយ​ផ្ទៃក្នុង នីតិវិធី និងបទប្បញ្ញតិ​នានា​ស្ដីអំពី​កិច្ចសន្ទនាសង្គម និងការចរចាសមូហភាព​ក៏ដូចជា​ទៅលើបញ្ហា​ដទៃ​ទៀត​ដែល​ប៉ះពាល់​ដល់​កម្មករនិយោជិត​។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endParaRPr lang="km-KH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គាំទ្រនិយោជិត​ជាបុគ្គល​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ក្នុងករណីមានការបណ្ដេញចេញ​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ការរៀបចំ​ឡើងវិញ​ សហជីព​ផ្ដល់​ការជួយ​ជ្រោម​ជ្រែងផ្នែកច្បាប់​ និងដំបូន្មាន​ផ្នែក​ច្បាប់​ដល់​សមាជិក ឬ​ថែមទាំងអាច​ដាក់ពាក្យ​បណ្ដឹង​ទៅតាម​យន្តការបណ្ដឹង​សារទុក្ខ​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ផ្ដោះប្ដូរព័ត៌មាន​ជាមួយ​និយោជក និង​ស្វែងរកដំណោះស្រាយ​​ដែល​អាចទៅរួច​ដើម្បី​ដោះស្រាយ​បណ្ដឹង​បុគ្គល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អម​ដំណើរ​សមាជិកនៅក្នុងកិច្ច​ប្រជុំ​វិន័យ និងកិច្ច​ប្រជុំ​បណ្ដឹងសារទុក្ខ​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ឃ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ផ្ដល់ដំបូន្មាន​ផ្នែក​ច្បាប់​ និងផ្នែក​ហិរញ្ញវត្ថុ​ដល់​សមាជិក​ និង​ផលិតផល​អ្នកប្រើប្រាស់ ដូចជា​ការបញ្ចុះ​តម្លៃ​លើ​ធានា​រ៉ាប់រង​ជាដើម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endParaRPr lang="km-KH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បណ្ដុះបណ្ដាល​ និងលើកកម្ពស់ការយល់​ដឹង​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ក​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ជារឿយៗ សហជីព​តែងមាន​កម្មវិធី​បណ្ដុះបណ្ដាល​យ៉ាងទូលំទូលាយ និងមានលទ្ធភាពផ្ដល់​ព័ត៌មាន​ និង​បណ្ដុះបណ្ដាល​សមាជិក​របស់​ខ្លួន​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សហជីពអាច​បណ្ដុះបណ្ដាល​អំពី​វិធី​ប្រើប្រាស់​ឧបករណ៍​ការពារខ្លួន​ ឬ​អំពី​វិធី​ចូលរួម​ក្នុងកិច្ច​សន្ទនា​សង្គម​ជាមួយ​និយោជក​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spc="4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ផ្ដល់​ការប្រឹក្សា​យោបល់​ ការចង្អុលបង្ហាញ ការគាំទ្រ​ការបណ្ដុះបណ្ដាលសម្រាប់​សហជីព​ថ្នាក់មូល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ដ្ឋាន (រួមទាំង​ការចរចា​អំពី​អត្រាប្រាក់ឈ្នួល​)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ឃ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ប្រាស្រ័យទាក់ទង និង​ពន្យល់​ប្រាប់​និយោជិត និងនិយោជក​អំពី​ភាព​អនុលោមតាមច្បាប់​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ង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បន្ត​ផ្ដល់ព័ត៌មាន​ដល់​និយោជិត និយោជក​ ម៉ាកយីហោស្ដីអំពី​ </a:t>
            </a:r>
            <a:r>
              <a:rPr lang="en-US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CBA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បទបញ្ជា​ផ្ទៃក្នុង​ និងលទ្ធផលដទៃទៀត​តាមរយៈការផ្ដល់​ព័ត៌មាន​ដោយផ្ទាល់​ (កិច្ច​ប្រជុំ​ សន្និសីទ)​ ឬដោយប្រយោល (ឯកសារ​ជាក្រដាស អ៊ិនធើណិត ការប្រាស្រ័យ​ទាក់​ទង​ផ្ទៃក្នុង​ ការប្រាស្រ័យ​ទាក់​ទង​តាមមធ្យោបាយ​ប្រព័ន្ធផ្សព្វផ្សាយ​សោតទស្សន៍​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</a:tabLst>
            </a:pPr>
            <a:endParaRPr lang="km-KH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តស៊ូមតិទៅកាន់​អ្នកធ្វើការសម្រេចចិត្ត​នានា​ ដូចជា​រដ្ឋាភិបាល ឬក្រុមហ៊ុននានាដើម្បី​​​ឱ្យមាន​គុណតម្លៃ​សង្គម </a:t>
            </a:r>
            <a:r>
              <a:rPr lang="km-KH" sz="1800" spc="3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និងនិយាម​នានា​ទាក់​ទង​ជាមួយ​មនុស្ស និងការងារ​ឈានទៅបង្កើតជា​លក្ខខណ្ឌ​ក្របខណ្ឌ​ការងារ​សម្រាប់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​កិច្ច​សន្ទនាសង្គម​ប្រកប​ដោយបរិយាបន្ន​ព្រមទាំង​ធានា​ឱ្យមានការ​ផ្ដល់​សច្ចាប័ណ​ ការអនុវត្ត​ និងភាព​អនុលោមតាម​អនុសញ្ញា​អង្គការ​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ILO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lvl="0" indent="0">
              <a:lnSpc>
                <a:spcPct val="115000"/>
              </a:lnSpc>
              <a:buClr>
                <a:srgbClr val="7030A0"/>
              </a:buClr>
              <a:buFont typeface="+mj-lt"/>
              <a:buNone/>
            </a:pPr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ស្លាយនេះ​បង្ហាញលទ្ធផលពីការបំផុសគំនិតទទួលបានពីវគ្គបណ្ដុះបណ្ដាលើកមុន​ ក៏ដូចជាអ្វីដែលបានចែករំលែកនៅក្នុងឯកសារពិសេសដែល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CNV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Internationaal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បានសរសរស្ដីពីតួនាទីរបស់សហជីពនៅក្នុង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HRDD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។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“ដោយហេតុថា​តួនាទី​សំខាន់​ៗ​ទាំងនេះ​គឺ​ជាតួនាទីរបស់​សហជីព​រួចជាស្រេច​ហើយ ហេតុនេះ សហជីព​អាចគាំ​ទ្រ​ដល់​ក្រុមហ៊ុន អ្នកបញ្ជាទិញ និង​រដ្ឋាភិបាល​នៅក្នុង៖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</a:t>
            </a: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ប្រមូលព័ត៌មាន​ស្ដីពី​បញ្ហា​នៅកន្លែងការងារ​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ជំហានទី១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គោលនយោបាយ​ចាំបាច់​ត្រូវ​ផ្អែកលើ​ព័ត៌មាន​ត្រឹមត្រូវ​៖ សហជីព​អាចផ្ដល់​ព័ត៌មាន​ដល់​អ្នកបញ្ជាទិញ​បរទេស​ស្ដីអំពី​លក្ខខណ្ឌការងារបច្ចុប្បន្ន​ ហើយក៏អាច​ចូលរួម​នៅក្នុងការអភិវឌ្ឍ​គោលនយោបាយ​ និងនីតិវិធីនានា​សម្រាប់​ក្រុមហ៊ុន​ដើម្បីធានា​​ឱ្យមាន​កិច្ច​ការពារ​សិទ្ធិ​កម្មករនិយោជិត​កាន់​តែ​ប្រសើរ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ជំហានទី២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ធ្វើផែនទីសង្វាក់​តម្លៃ​៖ ជារឿយៗ​និយោជិត​តែងដឹង​យ៉ាងច្បាស់​ថាតើ​វត្ថុធាតុដើម ឬធាតុ​ចូល​មាន​ប្រភព​មកពីណា​ ហើយ​ដឹងថា​តើ​ម៉ាកយីហោ ឬក្រុមហ៊ុនណា​ទិញ​ផលិតផល​ពី​កន្លែង​ការងារ​របស់​ខ្លួន​។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ជំហានទី</a:t>
            </a:r>
            <a:r>
              <a:rPr lang="km-KH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800" dirty="0">
                <a:effectLst/>
                <a:highlight>
                  <a:srgbClr val="FFFF00"/>
                </a:highlight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ចាត់អាទិភាព​៖ សហជីព​ដឹង​ថាតើ​បញ្ហា​ណា​ថាជាបញ្ហា​បន្ទាន់​បំផុត​ដែល​ត្រូវដោះស្រាយ​នៅក្នុងកន្លែងការងារផ្ទាល់​របស់​ខ្លួន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ឃ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ជំហានទី</a:t>
            </a:r>
            <a:r>
              <a:rPr lang="km-KH" sz="18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បញ្ឈប់​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ទប់ស្កាត់​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កាត់​បន្ថយផលប៉ះពាល់​៖ ដោយសារ​សហជីព​មាន​ចំណេះដឹងទូលំទូលាយ​អំពី​ប្រតិបត្តិការបច្ចប្បន្ន​ ហេតុ​នេះ​ សហជីព​តែងតែមានលទ្ធភាព​អាច​ស្វែងរកដំណោះ​ស្រាយ​ចំពោះ​បញ្ហា​នៅកន្លែងការងារ​ ឬ​ក្នុងការបណ្ដុះបណ្ដាល​សមាជិក​របស់​ខ្លួន​ស្ដីអំពី​ដំណោះស្រាយ​ទាំងអស់​នេះដើម្បីឱ្យ​អាច​កាត់បន្ថយផលប៉ះពាល់​អវិជ្ជមាន​ដែល​អាច​មាន​ទំាងឡាយបាន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ង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ជំហានទី៥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ប្រាស្រ័យទាក់ទង៖ សហជីព​អាចផ្ដល់​ធាតុចូល​ដ៏មាន​តម្លៃ​ដើម្បី​រាយការណ៍​អំពី​ការតម្រូវនា​នា​ ឬអំពី​ការអនុវត្តល្អ​ផ្សេងៗ​ជាដើម​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  <a:tab pos="6858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ច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ជំហានទី៦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-&gt;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ផ្ដល់​សំណង​៖ ប្រសិនរកឃើញ​ថា​មាន​​បណ្ដឹង​បុគ្គល​ ឬបណ្ដឹង​សមូហភាព ​សហជីព​ដើរ​តួនាទី​ដ៏ចាំបាច់​ដើម្បី​ជួយ​ដាក់​ពាក្យ​បណ្ដឹង​តាម​យន្តការ​បណ្ដឹង​ ឬចរចារក​វិធាន​ការ​ផ្ដល់​សំណង​។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endParaRPr lang="en-US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ពិនិត្យ​តាមដាន​៖ ដោយសារ​សហជីព​មាន​ទំនាក់​ទំនង​យ៉ាង​ល្អ​នៅកន្លែងការងារផ្ទាល់​ ហេតុនេះ សហជីព​អាចដើរ​តួនាទី​ដ៏មាន​តម្លៃ​ក្នុងជំហានទី៤​ ក្នុងការ​ពិនិត្យ​តាម​ដាន​លើការអនុវត្ត​គោលនយោបាយ និងនីតិវិធីនានា​ព្រមទាំង​អំពី​ប្រសិទ្ធភាព​នៃ​វិធានការដែលបាន​ធ្វើឡើង ឬអំពី​ចំនួន​ករណី​កើតហេតុ​ដែលបាន​កើតមាន​។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endParaRPr lang="en-US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​គាំទ្រ​កម្មករនិយោជិត​ឧទាហរណ៍ដូចជាគាំទ្រ​​នៅក្នុង​ដំណើរការ​បណ្ដឹងសារទុក្ខ​ ការលើកកម្ពស់​ការយល់​ដឹង ឬការលើកកម្ពស់​ជំនាញ។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endParaRPr lang="en-US" sz="1800" dirty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457200" marR="0" indent="-4572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9144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ការតភ្ជាប់​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​ការភ្ជាប់​ទំនាក់ទំនង​​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សហជីព​មិនត្រឹម​តែមាន​ទំនាក់​ទំនង​ល្អ​នៅកន្លែង​បំពេញការងារផ្ទាល់​តែប៉ុណ្ណោះទេ​ ប៉ុន្តែ​ក៏មាន​ទំនាក់​ទំនង​ល្អ​ជាមួយ​សហជីព​ដទៃទៀត​នៅក្នុងតំបន់ និង​នៅក្នុង​វិស័យ​ដទៃទៀត​ ព្រមទាំង​មានទំនាក់​ទំនង​ជាមួយ​អ្នក​ធ្វើការសម្រេចចិត្ត​នៅថ្នាក់មូលដ្ឋាន​ផងដែរ​។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ខ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សម្រាប់​គ្រប់​ជំហាន​ទាំងអស់នៃ​នីតិវិធី​ត្រួតពិនិត្យ​ភាព​ត្រឹមត្រូវ​ សហជីព​អាច​ភ្ជាប់​ទំនាក់​ទំនង​រវាង​ក្រុមហ៊ុន​បរទេស​ជាមួយ​អ្នកពាក់ព័ន្ធ “រងផលប៉ះពាល់​​” ជាសក្ដានុពល​។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	បំពេញការងារ​ក្នុងនាម​ជាបណ្ដាញ​តភ្ជាប់​រវាង​ម៉ាកយីហោ​ជាមួយ​សហគ្រាស​ដើម្បី​ឈានទៅ​កែលម្អកិច្ច​សន្ទនា​សង្គម និងការ​ចរចាសមូហភាពដើម្បីឈានទៅ​កែលម្អប្រាក់​ឈ្នួល​​ និងលក្ខខណ្ឌការងារ​ឱ្យ​កាន់​តែប្រសើរ​សម្រាប់​និយោជិត។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685800" marR="0" indent="-22860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tabLst>
                <a:tab pos="228600" algn="l"/>
                <a:tab pos="457200" algn="l"/>
              </a:tabLst>
            </a:pPr>
            <a:r>
              <a:rPr lang="km-KH" sz="1800" dirty="0"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ឃ</a:t>
            </a:r>
            <a:r>
              <a:rPr lang="en-US" sz="1800" dirty="0">
                <a:solidFill>
                  <a:srgbClr val="7030A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 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សម្របសម្រួល​ជាមួ​យ​ស្ថាប័ន​ពាក់ព័ន្ធ​នានា​ដើម្បី​ដោះស្រាយ​វិវាទ​។”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nl-NL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ផ្នែកដែលនៅសល់​ក្នុងសិក្ខាសាលានេះ​យើងនឹងផ្ដោតលើជំហានទី២ (សង្វាក់តម្លៃ) ជំហានទី៦ (សំណង) និងជំហានទី៥ (ការប្រាស្រ័យទាក់ទង) ដោយមាន​ទ្រឹស្ដីមួយចំនួន និងការងារ (ក្រុម) មួយចំនួន។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“យើងចាប់ផ្ដើមជាមួយ​ជំហាន​ទី២ ក្នុងវគ្គ​បណ្ដុះបណ្ដាល​នេះ។ ជាទូទៅ ក្រុមហ៊ុន​ពុំចាប់ផ្ដើម​ជាមួយជំហានទី១ ៖ ការអភិវឌ្ឍ​គោលនយោបាយ​នោះទេ។ តាមធម្មតាគេច្រើនតែ​ប្រឈម​មុខ​ជាមួយ​ហានិភ័​យ​នៅក្នុងសង្វាក់តម្លៃ​របស់​គេ​ជាមុនសិនមុនពេលអនុវត្ត​គោលនយោបាយ​ និងនីតិវិធីផ្សេងៗ​។ ហេតុដូច្នេះ យើងចាប់ផ្ដើម​ជាមួយ​ជំហានទី២។ ក្នុង​ជំហានទី២ ក្រុមហ៊ុន​ចាំបាច់​ត្រូវ​កំណត់​ និងវាយ​តម្លៃ​លើផលប៉ះពាល់​អវិជ្ជមាន​នៅក្នុងសង្វាក់តម្លៃ​របស់​ខ្លួន​ទាំងមូល​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ក្នុងនោះគឺរួមមានទាំង​ប្រតិបត្តិការរបស់​ខ្លួនឯង សង្វាក់ផ្គត់​ផ្គង់​ទាំងមូល និង​ទំនាក់ទំនង​អាជីវកម្មរបស់​ពួកគេ​។”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វគ្គបណ្ដុះបណ្ដាលចាប់ផ្ដើមដោយជំហានទី២ ដែលបង្ហាញផងដែរថាតើក្រុមហ៊ុនភាគច្រើនចូលរួមពាក់ព័ន្ធដោយរបៀបណា៖ គេរកឃើញអំពីផលប៉ះពាល់អវិជ្ជមានរួចចាប់ផ្ដើមធ្វើការដើម្បីឆ្លើយតបជាមួយផលប៉ះពាល់ទាំងនោះជំនួសឱ្យការអភិវឌ្ឍគោលនយោបាយទាំងមូលជាមុនសិន។ 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“ដូចបាន​ពន្យល់រួចមក​ហើយថា ក្រុមហ៊ុន​ចាំបាច់​ត្រូវធ្វើផែនទីលើសង្វាក់តម្លៃ​ទាំងមូល​សម្រាប់​ផលិតផល​របស់​ខ្លួន​រួមទាំងប្រភពនៃ​​វត្ថុ​ធាតុដើម​ និងធាតុចូល​ដែល​ត្រូវការសម្រាប់​ផលិតវត្ថុធាតុដើម​ទាំងនេះ។ បន្ទាប់មក ពួកគេ​ចាំបាច់​ត្រូវកំណត់​រក​ផលប៉ះពាល់​អវិជ្ជមាន (​ជាសក្ដានុពល) ទាំងអស់​ដែលអាចមានមកលើកម្មករនិយោជិត​ សហគមន៍ អ្នកផ្គត់ផ្គង់ ប​រិស្ថាន និងអាកាសធាតុសម្រាប់​ផលិតផល​នីមួយៗ​របស់​ខ្លួន។ ពួកគេ​ប្រហែល​ជាត្រូវការ​ធ្វើការស្រាវជ្រាវមួយចំនួន​​ដើម្បី​ទទួលបាន​ព័ត៌មាន​ទាំងនេះ៖ ពួកគេ​អាចមានការពិភាក្សាផ្ទៃក្នុងជាមួយ​អ្នកបញ្ជាទិញ ឬ​នាយកដ្ឋានទិញ​ទំនិញ​ជាដើម​ ដើម្បីដឹងថាតើ​គ្រឿងផ្សំ ឬសមាសធាតុ​សម្រាប់ផលិតផល​ទិញមកពីទីណា​។ ប្រភពព័ត៌មាន​ដែលអាចមានដទៃទៀត​រួមមានដូចជាសវនកម្ម ពាក្យបណ្ដឹង​ ប្រព័ន្ធ​ផ្សព្វផ្សាយ និងអ្នកពាក់ព័ន្ធនានា​ដូចជា​សហជីព និងអ្នកផ្គត់ផ្គង់​ជាដើម។​”​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ដើម្បីអាចយល់ច្បាស់ពីវិសាលភាពរបស់ </a:t>
            </a:r>
            <a:r>
              <a:rPr lang="en-US" dirty="0"/>
              <a:t>HREDD </a:t>
            </a:r>
            <a:r>
              <a:rPr lang="km-KH" dirty="0"/>
              <a:t>ជាការល្អអ្នកចូលរួមគួរស្វែងយល់អំពីសង្វាក់តម្លៃព្រមទាំងពិចារណារកផលប៉ះពាល់អវិជ្ជមានដែលអាចមានទាំងនោះដោយខ្លួនឯង ប៉ុន្តែអាស្រ័យដោយពេលវេលាមានកម្រិតកំណត់ ការងារនេះអាចធ្វើឡើងជាក្រុម។ សូមព្យាយាមអនុញ្ញាតឱ្យក្រុមស្វែងយល់ដោយខ្លួនឯង។ សូមប្រើប្រាស់ក្រដាសផ្ទាំងធំដើម្បីសរសេរមតិយោបល់របស់អ្នកចូលរួមដាក់លើក្រដាសនោះ ប្រសិនពួកគេលើកឡើងអំពីរោងចក្រកាត់ដេរ សូមយកក្រដាសនោះទៅដាក់នៅទីណាមួយក្បែរចំណុចកណ្ដាលនៃក្រដាសផ្ទាំងធំ ហើយប្រសិនពួកគេលើកឡើងអំពីកសិករផលិតកប្បាស សូមយកទៅដាក់នៅផ្នែកខាងដើមនៃក្រដាស។ ពួកគេប្រហែលត្រូវការការណែនាំមួយចំនួនមកដល់ចំណុចនេះ។ ពួកគេប្រហែលភ្លេចលើកឡើងអំពីការដឹកជញ្ជូន ឬការកែច្នៃឡើងវិញ។ បន្ទាប់ពីបានគូសសង្វាក់តម្លៃរួចហើយ សូមសួររកផលប៉ះពាល់អវិជ្ជមានដែលអាចមាន រួចសរសេរផលប៉ះពាល់អវិជ្ជមានទាំងនោះដាក់លើក្រដាសស្អិតសម្រាប់តួអង្គនីមួយៗ។ អ្នកអាចគិតត្រឹមត្រួសៗក៏បាន រួចប្រកាន់ពេលវេលាឱ្យបានខ្ជាប់ខ្ជួន! នេះគ្រាន់តែជាលំហាត់មួយបានទទួលគំនិតអំពីថាសង្វាក់តម្លៃអាចមានរូបរាងបែបណាដែលអាចមានផលប៉ះពាល់អវិជ្ជមានដែលអាចកើតមាន។ ត្រូវប្រាកដថាផលប៉ះពាល់សម្រាប់គ្រប់ជំហានទាំងអស់ត្រូវបានលើកឡើង រួមទាំងផលប៉ះពាល់ជាសក្ដានុពលមកលើសិទ្ធិកម្មករនិយោជិត សិទ្ធិសហគមន៍ អាកាសធាតុ និងបរិស្ថានផងដែរ។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ហ្វឺត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ក្រដាសស្អិត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វិធីប្រសើរ​បំផុត​ដើម្បី​អាចយល់​អំពី​ខ្លឹមសារនៃ​ជំហានទាំងប្រាំមួយ​របស់​នីតិវិធីត្រួតពិនិត្យ​ភាព​ត្រឹមត្រូវ​គឺ​អនុវត្ត​ផ្ទាល់ដោយខ្លួនឯង។ នៅក្នុងសិក្ខាសាលានេះ យើងនឹង​ព្យាយាម​ស្វែងយល់អំពី​សង្វាក់តម្លៃនៃ​អាវយឺត​ពណ៌ក្រហម​ជាមួយ​គ្នា ហេតុដូច្នេះ សូមសាកល្បងជាមួយគ្នា៖ តើសង្វាក់​តម្លៃរបស់​​អាវយឺត​ពណ៌ក្រហម​មានរូបភាព​បែបណា? សូមអ្នកជួយបញ្ជាក់​អំពី​ជំហានដែលអាចមានតើបានឬទេ? ហើយសម្រាប់​ជំហាននីមួយៗ​ដែលអាចមានផល​ប៉ះពាល់​អវិជ្ជមានអ្វីខ្លះ?”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ជាការល្អគួរចែករំលែកឧទាហរណ៍អំពីរបៀបដើម្បីអាចអនុវត្តលំហាត់ក្រុមនេះបាន។ បញ្ជីនេះគឺពុំទាន់រៀបរាប់អស់គ្រប់ហានិភ័យទាំងអស់ទេ ពុំមានចន្លោះទំនេរនៅលើស្លាយ ប៉ុន្តែនេះគឺគ្រាន់តែផ្ដល់ជាគំនិតត្រួសៗមួយចំនួនប៉ុណ្ណោះ។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ក្នុងប្រទេសកម្ពុជា ក្នុងវគ្គបណ្ដុះបណ្ដាល យើងបានព្យាយាមអភិវឌ្ឍករណីសិក្សាមួយដើម្បីធ្វើបទបង្ហាញក្នុងវគ្គបណ្ដុះបណ្ដាលស្ដីអំពីនីតិវិធីត្រួតពិនិត្យភាពត្រឹមត្រូវ។ យើងបានច្របាច់ការងារក្រុមទាំងអស់បញ្ចូលគ្នា។ ករណីនេះពុំទាន់មានលក្ខណៈឥតខ្ចោះនៅឡើយ ហើយក៏ពុំមែនជាបញ្ជីដែលអាចរៀបរាប់អំពីគ្រប់ហានិភ័យទាំងអស់នោះទេ ប៉ុន្តែគ្រាន់តែផ្ដល់គំនិតមួយចំនួនថាតើសង្វាក់តម្លៃនៃអាវយឺតពណ៌ក្រហមអាចមានរូបរាងបែបណា ហើយអាចមានផលប៉ះពាល់អវិជ្ជមានយ៉ាងណាខ្លះនៅក្នុងជំហាននីមួយៗ នៅក្នុងសង្វាក់តម្លៃ។ “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715182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ការចាត់អាទិភាពគឺជាធាតុផ្សំដ៏សំខាន់មួយនៃនីតិវិធីត្រួតពិនិត្យភាពត្រឹមត្រូវ។ នេះជាលំហាត់មួយដែលអាស្រ័យទៅតាមទស្សនៈយល់ឃើញរបស់បុគ្គលម្នាក់ៗ។ ជារឿយៗ អាចមានការលំបាកសម្រាប់ក្រុមហ៊ុននៅទ្វីបអឺរ៉ុប ប៉ុន្តែនៅក្នុងប្រទេសផលិត តាមធម្មតា តែងមានភាពងាយស្រួលជាង ដោយសារអ្នកបានដឹងអំពីបញ្ហាផ្សេងៗ។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នៅពេលពិនិត្យលើការងារក្រុមទាំងអស់ អ្នកអាចមើលឃើញថាសូម្បីតែផលិតផលមួយ ឬគ្រឿងផ្សំតែមួយមុខរបស់ផលិតផលមួយ ឬគ្រឿងផ្សំតែមួយមុខរបស់ផលិតផលមួយ គឺអាចមានផលប៉ះពាល់អវិជ្ជមានជាសក្ដានុពលជាច្រើនរួចទៅហើយ។ តើអ្នកចាប់ផ្ដើមនៅទីណាក្នុងនាមជាក្រុមហ៊ុន? តើហានិភ័យណាដែលគួរដោះស្រាយមុន? នៅក្នុងគោលការណ៍ណែនាំ </a:t>
            </a:r>
            <a:r>
              <a:rPr lang="en-US" dirty="0"/>
              <a:t>OECD </a:t>
            </a:r>
            <a:r>
              <a:rPr lang="km-KH" dirty="0"/>
              <a:t>អ្នកអាចចាត់អាទិភាពផលប៉ះពាល់អវិជ្ជមានបាន”។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ជាការល្អគួរ​ចែករំលែក​សញ្ញាណ​ត្រួសៗ​​អំពីពេលវេលា​ ហើយបញ្ជាក់​ថា​អ្នកនឹង​​​ប្រកាន់ខ្ជាប់​នូវម៉ោងសម្រាក​ ម៉ោងចាប់ផ្ដើម និងម៉ោងបញ្ចប់ ប៉ុន្តែ​ម៉ោងដទៃទៀត​គឺ​គ្រាន់តែ​ជាការបញ្ជាក់​ត្រួសៗសិន​ទេ ម្យ៉ាងទៀត​កម្មវិធី​ប្រហែល​ជា​អាចមានការកែសម្រួល​ព្រោះថា​ក្រុមទាំងឡាយគឺ​​មានលំហូរការងាររបស់​ខ្លួ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“នេះគ្រាន់តែជាការកំណត់​ពេលវេលា​ត្រួសៗ​ប៉ុណ្ណោះ។ យើង​នឹង​ប្រកាន់ខ្ជាប់​នូវម៉ោងពេល​សម្រាប់​សម្រាក​អាហារសម្រន់ ម៉ោងចាប់ផ្ដើម និងម៉ោង​បញ្ចប់​ ប៉ុន្តែ​ម៉ោង​ដទៃទៀតគឺ​​គ្រាន់​តែ​ជាសញ្ញាណ​ត្រួសៗ​ ហើយក៏អាស្រ័យ​ទៅលើការពិភាក្សា​របស់​យើងនៅតាមក្រុមផងដែរ​”។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ចាប់ផ្ដើម​ដោយ​ផ្ដល់ទិដ្ឋភាព​ទូទៅ​ស្ដីពី​ជំហាន​នៅក្នុង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តើ​ហេតុអ្វីបាន​ជា​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នឹង​មកដល់ប្រទេស​​កម្ពុជា ហើយហេតុអ្វីបានជា​ដំណើរការ​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មានសារៈសំខាន់​សម្រាប់​សហជីព (១៥នាទី)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ទិដ្ឋភាព​ទូទៅ​នៃសង្វាក់​តម្លៃ​ (ជំហានទី២) ព្រមទាំងបង្ហាញ និងចាត់​អាទិភាព​ផលប៉ះពាល់សំខាន់ៗ​នៅ​ក្នុង​រោងចក្រកាត់ដេរផ្ទាល់​ (ជំហានទី២)៖ បទ​បង្ហាញ​ស្ដីពី​សង្វាក់​តម្លៃព្រមទាំង​ការជជែកពិភាក្សា​ផ្ដល់​ធាតុចូល​ពីអ្នកចូលរួម​តាមរយៈការ​ពិភាក្សា​ក្រុម (៦០នាទី)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វិធីដើម្បី​កសាងករណី​ដោយមានភស្តុតាង​សម្រាប់​ផលប៉ះពាល់​ជាអាទិភាព​ចំនួន​មួយ (ជំហានទី៦)៖ បទបង្ហាញ និងការងារក្រុម (៧៥នាទី)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សម្រាកអាហារសម្រន់ (១៥នាទី)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វិធី​ដើម្បីឈានទៅប្រាស្រ័យទាក់ទង​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មានកិច្ច​សន្ទនាជាមួយ​ម៉ាកយីហោ​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និយោជក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អ្នកពាក់ព័ន្ធ​ដទៃទៀត​ (ជំហានទី៥) និងការផ្សារភ្ជាប់​ជាមួយ​យន្តការបណ្ដឹង​ (ប៉ុន្តែ​គួរដាក់បង្កប់​ឱ្យបានល្អ​ ហើយកុំឱ្យ​ស្មុគស្មាញពេក​ព្រោះថា​សហជីពមូលដ្ឋាន​ពុំ​មែន​ជាអ្នកបំពេញពាក្យបណ្ដឹង​​ដាក់ទៅម៉ាកយីហោទេ ការងារនេះ​គឺ​ជាការងាររបស់​ថ្នាក់ជាតិ (៤៥នាទី)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ផែនការសកម្មភាព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ជំហានបន្ទាប់៖ ផែនការសកម្មភាព​អំពី​វិធី​​ប្រាស្រ័យទាក់ទង​ជាមួយ​អ្នកពាក់ព័ន្ធ​ និងការ​កសាងករណី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ល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(៣០នាទី)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ការកំណត់ភាពធ្ងន់ធ្ងរគឺពុំមែនងាយស្រួលឡើយ។ ហេតុនេះត្រូវបា្រកដថាអ្នកផ្ដល់ឧទាហរណ៍មួយចំនួន។ ការពន្យល់ដ៏ល្អសម្រាប់ទស្សនាទាននេះគឺអាចបើកមើលនៅទីនេះ៖ </a:t>
            </a:r>
            <a:r>
              <a:rPr lang="en-US" dirty="0"/>
              <a:t>https://www.businessrespecthumanrights.org/nl/page/344/assessing-impacts (</a:t>
            </a:r>
            <a:r>
              <a:rPr lang="km-KH" dirty="0"/>
              <a:t>ការណែនាំចំណុចទី២៖ ការចាត់អាទិភាពផលប៉ះពាល់ធ្ងន់ធ្ងរលើសិទ្ធិមនុស្ស)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</a:p>
          <a:p>
            <a:endParaRPr lang="km-KH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ប្រសិនបើចាំបាច់​ក្រុមហ៊ុនអាចចាត់​អាទិភាពហានិភ័យ។ នេះ​ពុំមែន​មានន័យថា​ក្រុមហ៊ុ​ន​អាច​ព្រងើយ​កន្តើយ​មិនអើពើ​ចំពោះ​ផលប៉ះពាល់​អវិជ្ជមាន​មួយចំនួននោះទេ ប៉ុន្តែ​បានន័យថាក្រុមហ៊ុន​អាច​សម្រេច​ចិត្ត​ធ្វើការទប់​ស្កាត់ បញ្ឈប់​ ឬកាត់បន្ថយផលប៉ះពាល់ជាក់លាក់​ណាមួយ​ជាមុនសិន ​មុនពេល​បន្ត​ឈានទៅ​ចាត់ចែង​នូវ​ផលប៉ះពាល់បន្ទាប់ទៀត​។ នៅទីបញ្ចប់​ ក្រុមហ៊ុន​ចាំបាច់ត្រូវ​ដោះស្រាយ​ចំពោះ​គ្រប់​ផលប៉ះពាល់​អវិជ្ជមាន​ទាំងអស់​របស់​ខ្លួន។ ដើម្បីសម្រេច​ចិត្ត​ថាតើ​ផលប៉ះពាល់​ណាខ្លះ​ដែល​ក្រុមហ៊ុន​គួរ​ផ្ដោត​ការយកចិត្ត​ទុកដាក់ ក្រុមហ៊ុនចាំបាច់​ត្រូវ​ពិនិត្យ​លើកម្រិត​នៃ​ភាពធ្ងន់ធ្ងរ​របស់​ផលប៉ះពាល់​ និង​ពិនិត្យលើលទ្ធភាព​ដែលផល​ប៉ះពាល់​ទាំងនោះ​អាចកើតមាន​។ ភាពធ្ងន់ធ្ងរនៃ​ផលប៉ះពាល់មានន័យថា​ ជាភាព​ធ្ងន់ធ្ងរ​នៃផលប៉ះពាល់​ចំពោះ​មនុស្ស​ បរិស្ថាន និង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ឬអាកាសធាតុ។ ភាពធ្ងន់ធ្ងរនៅទីនេះគឺពុំមែន​​សំដៅលើ​ភាព​ធ្ងន់ធ្ងរ​នៃផលប៉ះពាល់​សម្រាប់​ក្រុមហ៊ុនឡើយ។ ​ភាពធ្ងន់ធ្ងរ​មាន​ទម្ងន់ធ្ងន់​ជាង​លទ្ធភាព​ដែល​អាចកើតមាន​ ហេតុដូច្នេះ ក្រុមហ៊ុន​គួរ​ចាត់​អាទិភាពផលប៉ះពាល់​ទាំងឡាយណា​ដែល​មានលក្ខណៈធ្ងន់ធ្ងរ​ជាងគេបំផុត​ជាមុន។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ក្រុមហ៊ុន​គួរ​ចាត់​អាទិភាព​លើផលប៉ះពាល់​ទាំងឡាយ​ណាដែលមាន​ភាពធ្ងន់ធ្ងរបំផុត​។ ភាព​ធ្ងន់ធ្ងរ​ត្រូវបាន​កំណត់​ដោយ​ធាតុផ្សំចំនួន​បី៖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ទំហំ៖ តើផលប៉ះពាល់នោះ​នឹងអាចធ្ងន់ធ្ងរ​កម្រិតណា​​​។ ឧទាហរណ៍៖ កុមារ​អាយុ​ ១១ឆ្នាំ​ម្នាក់​កំពុងធ្វើការ​ដោយប្រើប្រាស់​កាំបិតផ្គាក់នៅក្នុងចម្ការមួយ​ ឬ​កុមារអាយុ​ ១៤ឆ្នាំម្នាក់កំពុង​ធ្វើការ​នៅក្នុង​កសិដ្ឋាន​របស់​គ្រួសារ​ក្រោយម៉ោង​ចេញពី​រៀន​។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វិសាលភាព៖ តើផលប៉ះពាល់​នោះមានភាព​​សាយភាយ​កម្រិតណា​ តើមនុស្ស​ប៉ុន្មាន​នាក់​នឹងរងផលប៉ះពាល់​ ឬតើ​បរិវេណ​ទំហំ​ប៉ុនណាដែល​អាច​រងផលប៉ះពាល់​។ ឧទារហណ៍៖ រោងចក្រ​មួយដែល​មាន​មនុស្ស​មួយនាក់​ ឬពីរនាក់​ពុំបាន​ទទួលប្រាក់​ឈ្នួលការងារ​ថែមម៉ោង ឬ​រោងចក្រ​ទាំងមូលមួយដែល​​មានកម្មករ​រាប់រយ​នាក់​ពុំបានទទួល​ប្រាក់​ឈ្នួល​ថែមម៉ោង។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ការអាច​ប៉ះប៉ូវ​សងវិញបាន៖​ តើស្ថានភាពនោះ​​អាចស្ដារឱ្យត្រលប់​​​មកជា​ស្ថានភាព​​មុនពេល​ផលប៉ះពាល់ អវិជ្ជមាន​កើតមាន​ឡើងបានឬទេ។ ឧទាហរណ៍៖ ការស្លាប់របស់​​កម្មករនិយោជិតម្នាក់​គឺ​ពុំអាច​ប៉ះប៉ូវ​សងវិញបានទេ​ ហេតុដូច្នេះ​ បញ្ហានេះ​ជានិច្ច​កាល​គឺ​ជាហានិភ័យធ្ងន់ធ្ងរ​ដែលមាន​អាទិភាព​ខ្ពស់​បំផុត​។ ផ្ទុយមកវិញ ស្ត្រីដែល​រងការបៀតបៀន​ផ្លូវភេទ​គឺ​ត្រូវ​រងគ្រោះ​ពី​ផលវិបាក​ពេញមួយ​ជីវិត​ ប៉ុន្តែ​ពួកគេ​អាច​ទទួលការគាំទ្រផ្នែកផ្លូវចិត្ត​ និងផ្លូវកាយ​ គេ​អាច​បណ្ដេញជនល្មើស​ចេញពីការងារ​ ឬ​ចាប់ទៅដាក់​ពន្ធនាគារបាន​ ល។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បន្ទាប់ពី​មើលទៅលើ​ភាពធ្ងន់ធ្ងរ​របស់​ផលប៉ះពាល់​ហើយ ក្រុមហ៊ុនក៏គួរ​វាយ​តម្លៃ​លើ​លទ្ធភាព​អាចកើតមាន​ផងដែរ​។ កត្តា​នានា​ដែល​​មាន​សារៈសំខាន់​ក្នុងការកំណត់​លទ្ធភាព​អាចកើតមានគឺមាន​ដូចជា​តើ​មានប្រព័ន្ធ​ច្បាប់​អាច​បំពេញ​មុខងារបានល្អ ឬមាន​អធិការការងារនៅក្នុងប្រទេស​នោះឬទេ តើអ្នកផ្គត់ផ្គង់​តែង​ជាកម្មវត្ថុ​នៃការ​ធ្វើសវនកម្មដោយភាគី​ទីបី​ឯករាជ្យ​ជាប្រចាំឬទេ? តើ​ហានិភ័យ​នោះ​ត្រូវបាន​យកមកពិភាក្សា​ជាមួយ​អ្នក​ផ្គត់​ផ្គង់ដែលពាក់ព័ន្ធ​​ពីមុនមកដែរ​ឬទេ ហើយ​តើ​មានការ​បង្កើត​ផែនការ​សកម្មភាព​ដើម្បី​ដោះស្រាយ​ជាមួយ​ផលប៉ះពាល់​ទាំងអស់នេះ​ឬទេ?”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ផែនទីកម្ដៅនេះ គឺគ្រាន់តែជាឧបករណ៍មួយដែលក្រុមហ៊ុនអាចប្រើប្រាស់ដើម្បីធ្វើឱ្យអាចមើលឃើញអំពីអាទិភាពរបស់ខ្លួនប៉ុណ្ណោះ។ អ្នកចូលរួមត្រូវបានស្នើសុំឱ្យបង្កើតផែនទីកម្ដៅរបស់ខ្លួន។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នៅពេលចាត់អាទិភាពផលប៉ះពាល់អវិជ្ជមាន ជារឿយៗក្រុមហ៊ុនតែងប្រើប្រាស់ឧបករណ៍មួយដែលមានឈ្មោះថាផែនទីកម្ដៅ។ នៅលើផែនទីកម្ដៅនេះ គឺគេកំណត់អំពីហានិភ័យអវិជ្ជមានដែលបានរកឃើញដាក់ទៅតាមកម្រិតភាពធ្ងន់ធ្ងរ និងលទ្ធភាពដែលអាចកើតមាននៅលើហានិភ័យនោះ។ បរិវេណពណ៌ក្រហម គឺជាហានិភ័យធ្ងន់ធ្ងរជាងគេបំផុតដែលគួរត្រូវបានចាត់អាទិភាព។ ជាការពិតណាស់ ផែនទីកម្ដៅប្រភេទនេះ គឺមានលក្ខណៈប្រែប្រួល ហើយអាចផ្លាស់ប្តូរទៅតាមពេលវេលានៅពេលបានរកឃើញព័ត៌មានថ្មីៗ (ឧ. តាមរយៈអត្ថបទកាសែត ឬ​​ពាក្យបណ្ដឹងប្រឆាំងជាមួយក្រុមហ៊ុន)។”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ជាការល្អគួរចែករំលែកឧទាហរណ៍អំពីរបៀបដើម្បីអាចអនុវត្តលំហាត់ក្រុមនេះបាន។ បញ្ជីនេះគឺពុំទាន់រៀបរាប់អស់គ្រប់ហានិភ័យទាំងអស់ទេ ពុំមានចន្លោះទំនេរនៅលើស្លាយ ប៉ុន្តែនេះគឺគ្រាន់តែផ្ដល់ជាគំនិតត្រួសៗមួយចំនួនប៉ុណ្ណោះ។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ជាថ្មីម្ដងទៀត ខ្ញុំនឹងបង្ហាញអំពីករណីដែលយើងបានបង្កើត​ពេលយើងរៀបចំវគ្គបណ្ដុះបណ្ដាលក្នុងប្រទេសកម្ពុជា។ យើងនៅពុំ​បានយកគ្រប់ហានិភ័យទាំងអស់ដែលបានរកឃើញមកដាក់នៅលើស្លាយនេះទេ ព្រោះបើសិនជាដាក់ហានិភ័យទាំងអស់នៅលើនេះ គឺយើងពុំអាចអានអក្សររួចឡើយ។ ប៉ុន្តែនៅក្នុងស្លាយនេះអ្នកនឹងឃើញថា ទីតាំងនៃផលប៉ះពាល់ដែលបានកើតមាន គឺមានសារៈសំខាន់ណាស់នៅក្នុងការកំណត់អាទិភាពរបស់ផលប៉ះពាល់៖ បញ្ហាប្រាក់ឈ្នួលទាប​នៅអឺរ៉ុប​មើលទៅមិនសូវមានភាពធ្ងន់ធ្ងរជាងប្រាក់ឈ្នួលទាបនៅក្នុងប្រទេសបង់ក្លាដែសទេ ដោយសារតែប្រាក់ឈ្នួលអប្បបរមា និងធានារ៉ាប់រងសង្គម/ធានារ៉ាប់រងសុខភាពនៅអឺរ៉ុប គឺប្រសើរជាងនៅបង់ក្លាដែស។ ឧទាហរណ៍មួយទៀតស្ដីអំពីសេរីភាពសហជីព គឺអាចជាបញ្ហាច្រើននៅក្នុងប្រទេសចិនជាងនៅក្នុងប្រទេសបង់ក្លាដែស។ ការបំភាយឧស្ម័ន គឺជាបញ្ហាធំ ហើយទំនងជាកើតមាននៅក្នុងសង្វាក់តម្លៃទាំងមូល។ ការប្រែប្រួលអាកាសធាតុហាក់ជាបញ្ហាពុំអាចទាញត្រឡប់ក្រោយវិញបាននោះឡើយ ប្រសិនបើកើតមានរួចហើយ។ ហេតុដូច្នេះ វាក្លាយជាអាទិភាពខ្ពស់បំផុតសម្រាប់ក្រុមហ៊ុនដែលមានប្រតិបត្តិការអន្តរជាតិភាគច្រើន។ សម្រាប់អ្នក ក្នុងនាមជាសហជីព ជាការសំខាន់ដែលត្រូវមើលឃើញថា ពេលខ្លះក្រុមហ៊ុនប្រតិបត្តិការអន្តរជាតិអាចសម្រេចចិត្តផ្ដោតការយកចិត្តទុកដាក់លើបញ្ហាអាទិភាពដទៃទៀត ដោយមិនផ្ដោតលើអ្វីដែលអ្នកជាសហជីពចង់ផ្ដោតការយកចិត្តទុកដាក់នោះឡើយ។ កាលណាអ្នកអភិវឌ្ឍករណីរបស់អ្នក និងផ្ដល់ភស្តុតាងគាំទ្របានកាន់តែច្រើន នោះកាន់តែប្រសើរ។ ផលប៉ះពាល់ដែលបានចាត់អាទិភាព គឺបញ្ហាសុខភាព និងសុវត្ថិភាពការងារដែលទំនងជាកើតមានឡើង ហើយមានភាពធ្ងន់ធ្ងរស្ទើរគ្រប់ប្រទេសទាំងអស់ក្នុងសង្វាក់តម្លៃ។ ក្នុងប្រទេសកម្ពុជា សហជីពសម្រេចចិត្តផ្ដោតការយកចិត្តទុកដាក់លើសុខភាពនៅក្នុងរោងចក្រដែលបានបង្កផលប៉ះពាល់ធ្ងន់ធ្ងរមកលើសុខភាពរបស់កម្មករនិយោជិត។ “​</a:t>
            </a:r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834370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ករណីសិក្សាដែលយើងទើបបង្ហាញនេះគឺជាឧទាហរណ៍មួយនៃអ្វីដែលក្រុមហ៊ុនអាចចាត់អាទិភាពដោយមើលចេញពីទស្សនៈយល់ឃើញរបស់ក្រុមហ៊ុន។ នៅក្នុងលំហាត់ការងារក្រុមនេះ យើងនឹងផ្ដោតការយកចិត្តទុកដាក់លើអ្វីដែលសហជីពអាចចាត់ជាអាទិភាព។ ហានិភ័យជាអាទិភាពនេះនឹងត្រូវយកមកប្រើប្រាស់នៅក្នុងពេលដែលនៅសល់ក្នុងសិក្ខាសាលានេះ។ យើងនឹងចែកក្រុមរបស់យើងទៅជាក្រុមតូចៗ ដើម្បីអាចពិភាក្សាជាមួយគ្នាអំពីអ្វីដែលពួកគេបានចាត់អាទិភាពនៅក្នុងរោងចក្ររបស់</a:t>
            </a:r>
            <a:br>
              <a:rPr lang="km-KH" dirty="0"/>
            </a:br>
            <a:r>
              <a:rPr lang="km-KH" dirty="0"/>
              <a:t>ខ្លួន។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កន្លែងសម្រាប់ឱ្យក្រុមនីមួយៗធ្វើការ (អាចនៅក្នុងបន្ទប់តែមួយ ឬក្នុងបន្ទប់បំបែកចេញពីគ្នា) 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ករណីសិក្សាដែលទើបបើកបង្ហាញនេះ គឺជាឧទាហរណ៍អំពីអ្វីដែលក្រុមហ៊ុនអាចចាត់ជាអាទិភាពដោយមើលចេញពីទស្សនៈយល់ឃើញរបស់ក្រុមហ៊ុន។ សម្រាប់អ្នកក្នុងនាមជាសហជីព ជាការសំខាន់ផងដែរដែលត្រូវចាត់អាទិភាព និងអភិវឌ្ឍភស្ដុតាងបង្ហាញថាតើហេតុអ្វីបានជាអ្នកចាត់អាទិភាពហានិភ័យនេះ។ ហេតុដូច្នេះ យើងនឹងបំបែកទៅជា៤ក្រុម  (ឬច្រើនជាងនេះអាស្រ័យទៅតាមចំនួនរបស់អ្នកចូលរួម)។ ក្រុមនីមួយៗត្រូវពិភាក្សាជាមួយគ្នា ដោយគិតអំពីរោងចក្ររបស់អ្នក និងពិចារណាថាតើក្នុងនាមជាសហជីព អ្នកនឹងចាត់អាទិភាពលើហានិភ័យអ្វី និងត្រូវជ្រើសរើសយកមកពិនិត្យ ហើយប្រើប្រាស់នូវលក្ខខណ្ឌវិនិច្ឆ័យសម្រាប់ភាពធ្ងន់ធ្ងរ និងលទ្ធភាពដែលអាចកើតមាន។” 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សូមពិភាក្សាខ្លីៗអំពីអាទិភាពដែលបានជ្រើសរើស។ អាទិភាពនេះត្រូវបានជ្រើសរើសសម្រាប់តែសិក្ខាសាលានេះប៉ុណ្ណោះ ប៉ុន្តែក៏អាចជួយអ្នកចូលរួមក្នុងការជ្រើសរើសអាទិភាពជាក់ស្ដែងរបស់ខ្លួនដើម្បីអាចពិនិត្យលើធាតុផ្សេងៗនៃផែនការសកម្មភាពសម្រាប់ផលប៉ះពាល់នៃហានិភ័យនៅក្នុងអំឡុងពេលដែលនៅសល់ក្នុងសិក្ខាសាលានេះផងដែរ។ 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យើងចាប់ផ្ដើមពិភាក្សាលើការងារក្រុមរបស់យើង៖ តើនរណាអាចចាប់ផ្ដើមពិភាក្សាអំពីផលប៉ះពាល់ជាអាទិភាពរបស់ខ្លួនបាន ដើម្បីឱ្យអ្នកផ្សេងទៀតស្ដាប់? សូមពន្យល់ផងដែរថាតើហេតុអ្វីបានជ្រើសរើសយកផលប៉ះពាល់មួយនេះ។”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យើងបន្តជាមួយជំហានទី៦។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នៅពេលផលប៉ះពាល់អវិជ្ជមានជាក់ស្ដែងបានកើតឡើង ជារឿយៗតែងមានមនុស្សរងគ្រោះពីផលប៉ះពាល់ទាំងនេះ ហើយចាំបាច់ត្រូវមានការផ្ដល់សំណង។ នេះជាជំហានទី៦។ ជំហានទី៦ សំណងគឺជាទិដ្ឋភាពដែលមិនសូវមានការអភិវឌ្ឍនៅឡើយនៅកម្រិតអន្តរជាតិ។ ម្យ៉ាងទៀតនេះក៏ជាជំហានដែលស្មុគស្មាញ ហើយមានតែក្រុមហ៊ុនតិចតួចប៉ុណ្ណោះនៅទូទាំងពិភពលោក ដែលបានផ្ដល់សំណងដោយស្ម័គ្រចិត្តជាក់ស្ដែង (ជាការពិតណាស់ តែងតែមានបណ្ដឹងទៅតុលាការ ដើម្បីព្យាយាមបង្ខំក្រុមហ៊ុនឱ្យផ្ដល់សំណង)។ នៅពេលមានលិខិតបទដ្ឋានគតិយុត្តថ្មីៗ យើងគិតថា ជំហានទី៦ នៅក្នុងនីតិវិធីត្រួតពិនិត្យភាពត្រឹមត្រូវនេះនឹងត្រូវអភិវឌ្ឍបន្ថែមទៀត។”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យើងបន្តជាមួយជំហានទី៦។ 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“បុគ្គល ឬក្រុម​ដែល​បានរងគ្រោះថ្នាក់ដោយ​សកម្មភាព​អាជីវកម្មគឺមានសិទ្ធិ​​ទទួលបានសំណង​៖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ជាលក្ខណៈផ្លូវការ​ សំណងមានន័យថា​ជា​ការ​ស្ដារ​ស្ថានភាពឱ្យ​ត្រលប់​​ទៅក្នុង​សភាព​ប្រៀប​បីដូច​ជា​ផលប៉ះពាល់​ពុំបានកើតឡើង​៖ ជាការពិតណាស់ ការធ្វើ​បែប​នេះ​គឺ​ស្ទើរតែពុំអាច​​ទៅរួចបាន៖ ត្រូវ​ព្យាយាមស្ដារឡើងវិញ​ឱ្យបាន​ច្រើនបផុត​តាម​ដែល​អាច​ធ្វើ​បាន​ដើម្បី​ត្រលប់​ទៅស្ថានភាព​ដែល​គួរតែ​កើតមាន​ប្រៀប​ដូចជាផលប៉ះពាល់​ពុំបានកើតឡើង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ហេតុនេះក្រុមហ៊ុន​គួរព្យាយាម​​កែ​តម្រូវ​ចំពោះ​គ្រោះថ្នាក់​ដែលបានបង្ក​ឡើង។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គេអាច​ប្រើប្រាស់​វិធានការផ្សេងៗ​ជាច្រើន។ សំណង​គឺពុំមែន​​​សុទ្ធតែ​ជាលុយ​នោះទេ ពេលខ្លះសំណង​អាច​​រួមមាន​ជាការសុំទោស​ ការប៉ះប៉ូវសង ការស្ដារនីតិសម្បទា ការផ្ដល់​សំណង​ហិរញ្ញវត្ថុ ឬមិនមែន​ហិរញ្ញវត្ថុ​ និង​ការដាក់​ទោស​ទណ្ឌកម្ម (មិនថាជា​ទណ្ឌកម្ម​ព្រហ្មទណ្ឌ​ ឬ​ទណ្ឌកម្មរដ្ឋបាល​ដូចជា​ការផាក​ពិន័យ​ជាដើម)​ ក៏ដូចជា​ការបង្ការទប់​ស្កាត់គ្រោះថ្នាក់​​តាមរយៈ​ដីកាការពារ ឬ​កិច្ច​សន្យា​ធានា​ថាមិនប្រព្រឹត្ត​ច្រំដែលជាដើម។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ផ្នែកដ៏សំខាន់​មួយនៃ​​ជំហាន​ទី៦ គឺ​កាតព្វកិច្ច​របស់​ក្រុមហ៊ុន​ក្នុងការបង្កើត​យន្តការ​បណ្ដឹង​សារទុក្ខ​។​”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ស្លាយនេះគឺពាក់ព័ន្ធជាមួយឧបករណ៍ដែលអាចយកមកប្រើបានសម្រាប់ជំហានទី៦៖ យន្តការបណ្ដឹងសារទុក្ខ។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ក្នុងនាមជាសហជីពអ្នកមានជម្រើសផ្សេងៗដើម្បីគាំទ្រសមាជិករបស់យើងក្នុងការដាក់ពាក្យបណ្ដឹង។ ជាការប្រសើរគួរចាប់ផ្ដើមនៅកម្រិតរោងចក្រ មិនថាក្នុងនាមជាសហជីពតែមួយ ឬរួមគ្នាជាសហជីពទាំងឡាយនៅក្នុងរោងចក្រមួយ។ ប្រសិនមធ្យោបាយនេះពុំបានផលទេ ជារឿយៗ រដ្ឋាភិបាល ឬវិស័យគឺបានអភិវឌ្ឍនូវឧបករណ៍ក្នុងកម្រិតជាតិ។ ប្រសិនមធ្យោបាយនេះនៅតែពុំបានផល ឬប្រសិនយន្តការនេះ ពុំអាចជាទីទុកចិត្តទេ អ្នកអាចឈានទៅកម្រិតអន្តរជាតិ៖ អាចធ្វើឡើងតាមរយៈការដាក់ពាក្យបណ្ដឹង ជាមួយយន្តការបណ្ដឹងរបស់ម៉ាកយីហោពាក់ព័ន្ធ។ ប្រសិនម៉ាកយីហោមានកិច្ចព្រមព្រៀងក្របខណ្ឌការងារសាកលជាមួយ ​</a:t>
            </a:r>
            <a:r>
              <a:rPr lang="en-US" dirty="0" err="1"/>
              <a:t>IndustriAll</a:t>
            </a:r>
            <a:r>
              <a:rPr lang="en-US" dirty="0"/>
              <a:t> </a:t>
            </a:r>
            <a:r>
              <a:rPr lang="km-KH" dirty="0"/>
              <a:t>នោះក៏ជាជម្រើសដ៏ល្អសម្រាប់ការដាក់ពាក្យបណ្ដឹងផងដែរ។ អាចមានគំនិតផ្ដួចផ្ដើមតាមវិស័យ ឬគំនិតផ្ដួចផ្ដើមពហុភាគីពាក់ព័ន្ធកំពុងដំណើរការក្នុងប្រទេសរបស់អ្នក ដែលមានយន្តការរបស់ខ្លួន ដូចជា ​</a:t>
            </a:r>
            <a:r>
              <a:rPr lang="en-US" dirty="0"/>
              <a:t>Fair Wear </a:t>
            </a:r>
            <a:r>
              <a:rPr lang="km-KH" dirty="0"/>
              <a:t>ឬ</a:t>
            </a:r>
            <a:r>
              <a:rPr lang="en-US" dirty="0"/>
              <a:t> </a:t>
            </a:r>
            <a:r>
              <a:rPr lang="en-US" dirty="0" err="1"/>
              <a:t>Amfori</a:t>
            </a:r>
            <a:r>
              <a:rPr lang="km-KH" dirty="0"/>
              <a:t> ជាដើម។ ម្យ៉ាងវិញទៀត បញ្ហាជារចនាសម្ព័ន្ធដែលម៉ាកយីហោពុំអាចឆ្លើយតបបានគ្រប់គ្រាន់ រួមជាមួយសហគមន៍អឺរ៉ុបផងដែរ គឺអ្នកអាចដាក់ពាក្យបណ្ដឹងជាមួយជនបង្គោលថ្នាក់ជាតិ </a:t>
            </a:r>
            <a:r>
              <a:rPr lang="en-US" dirty="0"/>
              <a:t> </a:t>
            </a:r>
            <a:r>
              <a:rPr lang="km-KH" dirty="0"/>
              <a:t>​(</a:t>
            </a:r>
            <a:r>
              <a:rPr lang="en-US" dirty="0"/>
              <a:t>NCP)</a:t>
            </a:r>
            <a:r>
              <a:rPr lang="km-KH" dirty="0"/>
              <a:t> នៅក្នុងប្រទេសកំណើតរបស់ម៉ាកយីហោដែលរដ្ឋសមាជិក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OECD </a:t>
            </a:r>
            <a:r>
              <a:rPr lang="km-KH" dirty="0"/>
              <a:t>នីមួយៗគួរតែមាន​”។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ស្លាយខាងក្រោមត្រូវបានបង្កើតឡើងផ្អែកលើធាតុចូលបានទទួលពីយុទ្ធនាការ ​</a:t>
            </a:r>
            <a:r>
              <a:rPr lang="en-US" dirty="0"/>
              <a:t>Clean Clothes</a:t>
            </a:r>
            <a:r>
              <a:rPr lang="km-KH" dirty="0"/>
              <a:t>, និងផ្អែកលើបទពិសោធន៍របស់ពួកគេនៅក្នុងការដាក់ពាក្យបណ្ដឹង។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យុទ្ធនាការ </a:t>
            </a:r>
            <a:r>
              <a:rPr lang="en-US" dirty="0"/>
              <a:t>Clean Clothes </a:t>
            </a:r>
            <a:r>
              <a:rPr lang="km-KH" dirty="0"/>
              <a:t>មានបទពិសោធន៍ជាច្រើនក្នុងការដាក់បណ្ដឹងជាមួយម៉ាកយីហោ។ ផ្អែកលើបទពិសោធន៍ទាំងនោះ ពួកគេបានផ្ដល់ដំបូន្មានដល់សហជីពក្នុងការប្រមូលភស្ដុតាងដូចខាងក្រោម ក្នុងករណីប្រាក់បំណាច់បញ្ចប់កិច្ចសន្យា៖​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km-KH" dirty="0"/>
              <a:t>តើមានកម្មករនិយោជិតប៉ុន្មាននាក់ដែលបានចងក្រង? (បញ្ជីឈ្មោះកម្មករនិយោជិតគឺជាផ្នែកមួយនៃករណី) </a:t>
            </a:r>
          </a:p>
          <a:p>
            <a:pPr marL="171450" indent="-171450">
              <a:buFontTx/>
              <a:buChar char="-"/>
            </a:pPr>
            <a:r>
              <a:rPr lang="km-KH" dirty="0"/>
              <a:t>តើបណ្ដឹងទាមទារប្រាក់ឈ្នួលបញ្ចប់កិច្ចសន្យា គឺទាមទារតាងនាមឱ្យកម្មករជាក់លាក់ណាខ្លះ? តើនោះជាក្រុមកម្មករនិយោជិត, កម្មករនិយោជិតដែលបានចងក្រងទាំងអស់, កម្មករនិយោជិតទាំងអស់នៅក្នុងកន្លែងការងារ?</a:t>
            </a:r>
          </a:p>
          <a:p>
            <a:pPr marL="171450" indent="-171450">
              <a:buFontTx/>
              <a:buChar char="-"/>
            </a:pPr>
            <a:r>
              <a:rPr lang="km-KH" dirty="0"/>
              <a:t>សូមរៀបរាប់លម្អិតបំផុតតាមដែលអាចធ្វើបានអំពីចំនួនទឹកប្រាក់បញ្ចប់កិច្ចសន្យា (និងអត្ថប្រយោជន៍ដទៃទៀត) ដែលនៅជំពាក់កម្មករនិយោជិត ព្រមទាំងឈ្មោះរបស់កម្មករនិយោជិត សម្រាប់អំឡុងរយៈពេលណា ឬព័ត៌មានលម្អិត​អំពីក្រុមតូចៗនៅក្នុងចំណោមកម្មករនិយោជិតដែលបណ្ដឹងធំអាចធ្វើឡើងបាន”។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ស្លាយបន្ទាប់ទៅនេះត្រូវបានបង្កើតឡើងផ្អែកលើធាតុចូលបានទទួលពីយុទ្ធនាការក្រណាត់ស្អាត (​</a:t>
            </a:r>
            <a:r>
              <a:rPr lang="en-US" dirty="0"/>
              <a:t>Clean Clothes Campaign</a:t>
            </a:r>
            <a:r>
              <a:rPr lang="km-KH" dirty="0"/>
              <a:t>) និងផ្អែកលើបទពិសោធន៍របស់យុទ្ធនាការនេះក្នុងការដាក់ពាក្យបណ្ដឹង។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សម្រាប់ករណីសេរីភាពសហជីព ពួកគេបានផ្ដល់យោបល់ឱ្យសហជីពត្រូវប្រមូលភស្ដុតាងដូចខាងក្រោម៖ </a:t>
            </a:r>
          </a:p>
          <a:p>
            <a:r>
              <a:rPr lang="en-US" dirty="0"/>
              <a:t>- </a:t>
            </a:r>
            <a:r>
              <a:rPr lang="km-KH" dirty="0"/>
              <a:t>បញ្ជីឈ្មោះកម្មករនិយោជិតដែលបានរងការរំលោភបំពានសិទ្ធិ មុខតំណែងរបស់ពួកគេនៅក្នុងសហជីព ប្រសិនពាក់ព័ន្ធ រួមទាំងចំនួនបុរស និងស្ត្រី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បញ្ជីការសហជីព ប្រសិនបើមាន 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ព័ត៌មានលម្អិតអំពីសហជីពដទៃទៀតដែលមាននៅក្នុងកន្លែងការងារ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ភស្ដុតាងអំពីការរំលោភបំពាន៖ ឧ. សក្ខីកម្មរបស់កម្មករនិយោជិត ការដាក់ក្នុងបញ្ជីខ្មៅ ការរៀបរាប់ព្រឹត្តិការណ៍លម្អិត រួមទាំងលំដាប់លំដោយនៃអ្វីដែលបានកើតឡើង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រូបភាពកិច្ចប្រជុំ បាតុកម្ម។ល។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ការប្រាស្រ័យទាក់ទងដែលបានធ្វើឡើងជាមួយនាយកដ្ឋានការងារ អាជ្ញាធរចុះបញ្ជី និយោជក។ល។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កំណត់ហេតុកិច្ចប្រជុំ ប្រសិនបើមាន (​កំណត់ហេតុកិច្ចប្រជុំការផ្សះផ្សា កំណត់ហេតុកិច្ចប្រជុំជាមួយអាជ្ញាធរ)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“ទូរស័ព្ទ​ដែល​អ្នកប្រើ ប៊ិច​ដែល​អ្នកយកមក​សរសេរ​ សម្លៀកបំពាក់​ដែល​អ្នកស្លៀកពាក់ ឬសូម្បីតែ​​សម្ល​ដែល​អ្នកហូប៖ មានលទ្ធភាព​ច្រើន​ដែល​គ្រឿងផ្សំ ឬផលិតផលទាំងមូល​គឺ​បាន​នាំចូលមកពីបរទេស​។ ផលវិបាក​នៃការបរិភោគ​របស់​យើង​អាចមាន​ផល​ប្រកបដោយមហន្តរាយចំពោះ​អ្នក​ធ្វើការនៅក្នុងសង្វាក់​តម្លៃ​ អ្នករស់នៅក្បែរ​កន្លែងផលិត បរិស្ថាន ឬអាកាសធាតុ។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ឧទាហរណ៍មួយចំនួន៖ ការដួល​រលំ​នៃ​អគារ​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Rana Plaza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ក្នុងឆ្នាំ២០១៣ ដែល​នាំ​ឱ្យ​មាន​មនុស្ស​រាប់​ពាន់​នាក់​ស្លាប់ កុមារ​ធ្វើការនៅក្នុង​រណ្ដៅ​យករ៉ែ រណ្ដៅរ៉ែ​ដែល​បង្ក​ឱ្យមាន​ការបាត់បង់ព្រៃឈើ លក្ខខណ្ឌ​ការងារគ្មាន​សុវត្ថិភាព​ក្នុងរោងចក្រ​ និងការបំពុល​បង្ក​ឡើង​ដោយ​ឧស្សាហកម្ម​ដែល​ធ្វើ​ឱ្យ​មនុស្ស​រស់នៅ​ក្នុងភូមិជុំវិញមាន​ជំងឺ ឬ​ឆាប់​ស្លាប់។”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ស្លាយបន្ទាប់ទៅនេះត្រូវបានបង្កើតឡើងផ្អែកលើធាតុចូលបានទទួលពីយុទ្ធនាការក្រណាត់ស្អាត (​</a:t>
            </a:r>
            <a:r>
              <a:rPr lang="en-US" dirty="0"/>
              <a:t>Clean Clothes Campaign</a:t>
            </a:r>
            <a:r>
              <a:rPr lang="km-KH" dirty="0"/>
              <a:t>) និងផ្អែកលើបទពិសោធន៍របស់យុទ្ធនាការនេះក្នុងការដាក់ពាក្យបណ្ដឹង។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ជាចុងក្រោយ សម្រាប់ករណីការបញ្ឈប់ពីការងារ ពួកគេបានផ្ដល់ដំបូន្មានឱ្យសហជីពត្រូវប្រមូលភស្ដុតាងដូចខាងក្រោម៖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កម្មករនិយោជិតដែលត្រូវបានបញ្ឈប់ពីការងារ និងពេលវេលានៃការបញ្ឈប់​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km-KH" dirty="0"/>
              <a:t>លិខិតចោទប្រកាន់ ប្រសិននិយោជកបានផ្ដល់ឱ្យ</a:t>
            </a:r>
          </a:p>
          <a:p>
            <a:pPr marL="171450" indent="-171450">
              <a:buFontTx/>
              <a:buChar char="-"/>
            </a:pPr>
            <a:r>
              <a:rPr lang="km-KH" dirty="0"/>
              <a:t>ការឆ្លើយតបជាមួយលិខិតចោទប្រកាន់ ប្រសិនកម្មករនិយោជិតបានឆ្លើយតប</a:t>
            </a:r>
          </a:p>
          <a:p>
            <a:pPr marL="171450" indent="-171450">
              <a:buFontTx/>
              <a:buChar char="-"/>
            </a:pPr>
            <a:r>
              <a:rPr lang="km-KH" dirty="0"/>
              <a:t>លិខិតកិច្ចសន្យាការងារ ប័ណ្ណការងារ និងភស្ដុតាងប្រភេទដទៃទៀត ដើម្បីជាភស្ដុតាងបញ្ញាក់ថា កម្មករនិយោជិតត្រូវបានរោងចក្រជួលឱ្យធ្វើការងារ</a:t>
            </a:r>
          </a:p>
          <a:p>
            <a:pPr marL="171450" indent="-171450">
              <a:buFontTx/>
              <a:buChar char="-"/>
            </a:pPr>
            <a:r>
              <a:rPr lang="km-KH" dirty="0"/>
              <a:t>ច្បាប់ក្នុងស្រុកណាខ្លះដែលត្រូវបានរំលោភបំពាន? “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 យើងសុំឱ្យក្រុមគិតអំពីភស្ដុតាងដែលពួកគេត្រូវការដើម្បីគាំទ្រករណីរបស់ខ្លួន។ ត្រូវបា្រកដថា អ្នកដាក់បញ្ចូលដំណោះស្រាយដែលអាចមានសម្រាប់ផលប៉ះពាល់អវិជ្ជមានដែលបានចាត់អាទិភាព ព្រោះថានេះក៏ជាផ្នែកមួយនៃសំណងដែរ៖ ការទប់ស្កាត់កុំឱ្យមានការកើតបញ្ហានេះឡើងវិញ។ ឧទាហរណ៍៖ កម្មករមានបញ្ហាឈឺខ្នង៖ ផ្ដល់កៅអីអង្គុយសមស្របល្អជាងនេះ។ ជាការល្អ គួរពិនិត្យមើលផលប៉ះពាល់ដែលបានចាត់អាទិភាពសម្រាប់ក្រុមនីមួយៗ។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កន្លែងសម្រាប់ក្រុមនីមួយៗពិភាក្សា (អាចនៅក្នុងបន្ទប់តែមួយ ឬនៅក្នុងបន្ទប់បំបែកចេញពីគ្នា) 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ស្កុតក្រដាស</a:t>
            </a:r>
            <a:endParaRPr lang="en-US" dirty="0"/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សូមវិលទៅក្រុមរបស់អ្នក រួចពិភាក្សាថាតើមានភស្ដុតាងអ្វីខ្លះដែលអ្នកចាំបាច់ត្រូវប្រមូល ដើម្បីអាចជាភស្ដុតាងបញ្ជាក់អំពីផលប៉ះពាល់អវិជ្ជមានដែលត្រូវបានចាត់អាទិភាពក្នុងលំហាត់កន្លងមក។ ម្យ៉ាងទៀតសូមពិភាក្សាផងដែរ ថាតើធ្វើដូចម្ដេចដើម្បីប្រមូលភស្តុតាងទាំងនេះ។ បន្ទាប់មក សូមពិភាក្សាថាតើអាចមានដំណោះស្រាយអ្វីខ្លះដើម្បីទប់ស្កាត់ផលប៉ះពាល់អវិជ្ជមានដែលបានចាត់ជាអាទិភាព កុំឱ្យកើតមានជាថ្មីម្ដងទៀត ហើយតើត្រូវធ្វើរបៀបណាដើម្បីផ្ដល់ភស្ដុតាងបង្ហាញថា នេះប្រហែលជាដំណោះស្រាយដ៏ល្អ។ សូមចំណាយពេល២០នាទីសម្រាប់លំហាត់នេះ។”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ការងារក្រុមត្រូវបានយកមកពិភាក្សានៅក្នុងក្រុមធំ។ លំហាត់នេះប្រហែលត្រូវចំណាយពេលយូរជាងការរំពឹងទុក ជាពិសេសប្រសិនមានការពិភាក្សាច្រើន។ ដូច្នេះប្រហែលចាំបាច់ត្រូវមានការរក្សាម៉ោងពេលមួយចំនួន។ យើងប្រើប្រាស់វិធីសាស្ត្រវិចិត្រសាល ដើម្បីធ្វើការងារពិភាក្សាក្រុម៖ អ្នកចូលរួមត្រូវឈរជុំគ្នានៅជុំវិញកន្លែងការងារក្រុម ស្ដាប់ការបង្ហាញ រួចដើរទៅកន្លែងមួយទៀតដែលជាហេតុបង្ខំឱ្យពួកគេត្រូវតែចូលរួម។ អ្នកចាប់ផ្ដើមពីក្រុមណាមួយ រួចដើរទៅកាន់ក្រុមដទៃទៀតបន្ទាប់ពីបានស្ដាប់ចប់រួចហើយ។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ឥឡូវយើងចាប់ផ្ដើមពិភាក្សាការងារក្រុមរបស់យើង៖ តើនរណាអាចឡើងធ្វើបទបង្ហាញកិច្ចការនេះបាន? សូមរក្សាខ្លឹមសារឱ្យបានសង្ខេបខ្លី (ក្នុងរយៈពេល២នាទី) សូមពន្យល់អំពីភស្ដុតាងដែលត្រូវការ និងវិធីប្រមូលភស្ដុតាងទាំងនេះ។ ម្យ៉ាងទៀតសូមពន្យល់ដោយសង្ខេបផងដែរអំពីដំណោះស្រាយដែលបានរកឃើញ និងថាតើធ្វើយ៉ាងណាដើម្បីឱ្យមានភស្ដុតាងបង្ហាញថានេះជាដំណោះស្រាយល្អ។”​ បន្ទាប់ពីបទបង្ហាញការងារក្រុមហើយ ជានិច្ចកាលត្រូវសួរទៅអ្នកចូលរួមដទៃទៀតសិនថាតើពួកគេមានសំណួរអ្វីឬទេ? តើពួកគេមានអ្វីបន្ថែម ឬមានយោបល់ដទៃទៀតឬទេ។ អ្នកអាចសួរសំណួរដូចជា៖ “តើធ្វើដូចម្តេចទើបអ្នកឈានមកទទួលបានភស្ដុតាងនេះ? តើភស្ដុតាងនេះពេញលេញឬនៅ ឬនៅខ្វះព័ត៌មានអ្វីផ្សេងទៀត? តើមានទស្សនៈត្រូវបានដាក់បន្ថែមនៅក្នុងពេលពិភាក្សាឬទេ?”។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ជាការល្អគួរចែករំលែកឧទាហរណ៍អំពីវិធីដើម្បីអនុវត្តលំហាត់ក្រុម។ បញ្ជីនេះពុំទាន់រៀបរាប់គ្រប់ភស្ដុតាងទាំងអស់នោះទេ ប៉ុន្តែគ្រាន់តែផ្ដល់គំនិតមួយចំនួនប៉ុណ្ណោះ។ 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 </a:t>
            </a:r>
            <a:r>
              <a:rPr lang="km-KH" dirty="0"/>
              <a:t>ជាថ្មីម្ដងទៀត ករណីនេះត្រូវបានអភិវឌ្ឍឡើងក្នុងប្រទេសកម្ពុជាក្នុងពេលមានវគ្គបណ្ដុះបណ្ដាលនៅកម្ពុជា។ សហជីពនៅក្នុងវគ្គសិក្ខាសាលានោះបានបំផុសគំនិតស្ដីអំពីភស្ដុតាងចាំបាច់ដែលត្រូវការដើម្បីដាក់ពាក្យបណ្ដឹង។ ពួកគេបានបង្កើតជាបញ្ជីដូចខាងក្រោម៖.....................................”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យើងបន្តជំហានទី៥។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នៅក្នុងជំហាននេះ ក្រុមហ៊ុនចាំបាច់ត្រូវប្រាស្រ័យទាក់ទងប្រាប់ថាតើដោះស្រាយចំពោះផលប៉ះពាល់អវិជ្ជមានដោយបៀបណា។ ក្នុងនាមជាសហជីពអ្នកគឺជាអ្នកពាក់ព័ន្ធដ៏សំខាន់ដែលក្រុមហ៊ុនចាំបាច់ត្រូវប្រាស្រ័យទាក់ទងជាមួយអ្នក ប៉ុន្តែអ្នកក៏ចាំបាច់ត្រូវគិតបន្ថែមទៀតផងដែរ​ថាតើនរណាខ្លះទៀតដែលជាអ្នកពាក់ព័ន្ធសំខាន់ៗ ដែលអ្នកចាំបាច់ត្រូវឱ្យពួកគាត់មានការចូលរួមពេលព្យាយាមបញ្ឈប់ ឬកាត់បន្ថយផលប៉ះពាល់អវិជ្ជមាន។”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ដើម្បីអាចធ្វើផែនការសកម្មភាពដើម្បីដោះស្រាយផលប៉ះពាល់អវិជ្ជមាន អ្នកចាំបាច់ត្រូវស្គាល់អ្នកពាក់ព័ន្ធនានា ក្នុងនោះមានដូចជាម្ចាស់រោងចក្រ ថ្នាក់គ្រប់គ្រងរោងចក្រ កម្មករនិយោជិត ម៉ាកយីហោ អធិការការងារ រដ្ឋាភិបាលក្នុងមូលដ្ឋាន រដ្ឋាភិបាលថ្នាក់ជាតិ (ក្រសួង) សហព័ន្ធ និងសហភាពនៅថ្នាក់ជាតិ សហជីពអន្តរជាតិ និងសហជីពនៅក្នុងសហគមន៍អឺរ៉ុប។  ម្យ៉ាងទៀត អង្គការសង្គមស៊ីវិលដទៃទៀតដូចជាអង្គការសិទ្ធិមនុស្សជាដើម ក៏ប្រហែលជាអ្នកពាក់ព័ន្ធដែលមានចំណាប់អារម្មណ៍  និងអាចជួយបំពេញបន្ថែមលើការងាររបស់យើងដែលអាចឱ្យពួកគាត់ចូលរួមផងដែរ។ នៅក្នុងលំហាត់នេះអ្នកនឹងបំផុសគំនិតជាមួយគ្នារយៈពេលប្រហែល១០នាទី (ត្រូវម៉ត់ចត់ចំពោះពេលវេលា) ដើម្បីរកអ្នកពាក់ព័ន្ធដែលអាចមាន បន្ទាប់មកអ្នកអាចជ្រើសរើសយកអ្នកពាក់ព័ន្ធសំខាន់ៗជាងគេបំផុតចំណុចចំនួន៤ (ក្នុងនោះអាចមានដូចជា ថ្នាក់គ្រប់គ្រងរោងចក្រ កម្មករនិយោជិត ម៉ាកយីហោ និងសហព័ន្ធ/សហភាពថ្នាក់ជាតិ) រួចសុំឱ្យក្រុមនីមួយៗ ជ្រើសយកអ្នកពាក់ព័ន្ធណាមួយពីក្នុងចំណោមអ្នកពាក់ព័ន្ធសំខាន់ៗទាំងនេះ រួចគិតរកវិធីដែលគេអាចប្រាស្រ័យទាក់ទង/ទំនាក់ទំនង/ការធ្វើឱ្យមានការចូលរួមពីអ្នកពាក់ព័ន្ធទាំងនេះ។ សម្រាប់ថ្នាក់គ្រប់គ្រងរោងចក្រ ពួកគេអាចចាប់ផ្ដើមដោយផ្ញើលិខិត រួចហើយសរសេររបាយការណ៍ បន្ទាប់មកមានការសន្ទនា ឬអាចរួមមានប្រធានបទនៅក្នុងកិច្ចសន្ទនាសង្គម ដោយមាន ឬដោយមិនមានសហជីពដទៃទៀតនៅកម្រិតរោងចក្រចូលរួមជាមួយ (កិច្ចសហការគឺមានភាពចាំបាច់ណាស់)។ សម្រាប់កម្មករនិយោជិតប្រហែលអាចមានការសិក្សាអង្កេត និងការពិភាក្សាក្រុមគោលដៅ ដើម្បីបានទទួលទិន្នន័យបែបបរិមាណ និងបែបគុណភាព និងវិធីធ្វើយ៉ាងណាដើម្បីឱ្យកម្មករនិយោជិតបន្តការចូលរួមនៅក្នុងដំណើរការទាំងមូល (ដូច្នេះអាចមានការផ្ដល់យោបល់ត្រឡប់ជាដើមផងដែរ)។ សម្រាប់សហជីពនៅថ្នាក់ជាតិ តើអាចប្រាស្រ័យទាក់ទងជាមួយពួកគេដោយរបៀបណា? (ក្នុងនោះអាចរួមមានដូចជា​ សហជីពថ្នាក់ជាតិសម្រាប់ក្រុមនេះផងដែរ?) ហើយចុងក្រោយ គឺម៉ាកយីហោ៖ ដំបូងអាចផ្ញើជាលិខិត ឬពិនិត្យមើលថាតើមានជនបង្គោលថ្នាក់ជាតិឬទេ ​តើអាចមានលទ្ធភាពលើកបញ្ហាទៅកាន់យន្តការបណ្ដឹងសារទុក្ខ ទុកឱ្យថ្នាក់ជាតិធ្វើការងារនេះ?។ល។ បន្ទាប់មក អ្នកមានពេល២០នាទី ដើម្បីពិភាក្សាលើចំណុចសំខាន់ៗ ​នៃការងារក្រុម។ ប្រសិនអ្នកគិតថា អ្នកមានពេលគ្រប់គ្រាន់ អ្នកក៏អាចសុំឱ្យក្រុមសរសេរនៅលើក្រដាសផ្ទាំងធំ រួចយកទៅបិតនៅលើជញ្ជាំងផងដែរ ប៉ុន្តែការងារក្រុម និងការពិភាក្សាក្រុម (វិធីសាស្ត្រវិចិត្រសាល) គឺត្រូវការពេលវេលាយូរ។ ​​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តើត្រូវការអ្វីខ្លះ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ដើម្បីអាចធ្វើផែនការសកម្មភាពដើម្បីដោះស្រាយផលប៉ះពាល់អវិជ្ជមាន អ្នកចាំបាច់ត្រូវស្គាល់អ្នកពាក់ព័ន្ធនានា ដែលអ្នកចាំបាច់ត្រូវប្រាស្រ័យទាក់ទងជាមួយ និងធ្វើឱ្យមានការចូលរួម។ សូមធ្វើការរួមគ្នាដើម្បីបង្កើតបញ្ជីឈ្មោះអ្នកពាក់ព័ន្ធដែលអាចមានទាំងអស់... (រៀបចំបញ្ជីឱ្យរួចរាល់)៖ តើនរណាជាអ្នកពាក់ព័ន្ធសំខាន់បំផុតដែលត្រូវចូលរួមជាមួយ (អ្នកពាក់ព័ន្ធសំខាន់់ៗបំផុតចំនួន៤).. “​បែងចែកអ្នកចូលរួមជា៤ក្រុម ហើយក្រុមនីមួយៗ ពិនិត្យលើអ្នកពាក់ព័ន្ធមួយក្នុងចំណោមអ្នកពាក់ព័ន្ធសំខាន់ៗទាំង៤) ... “សូមពិភាក្សារយៈពេល ១០-១៥នាទី ដើម្បីពិនិត្យរកវិធីដើម្បីទំនាក់ទំនងទៅកាន់អ្នកពាក់ព័ន្ធ “របស់អ្នក”រួចធ្វើផែនការដើម្បីលើកកម្ពស់ការយល់ដឹងសម្រាប់ពួកគាត់។ តើព័ត៌មានអ្វីខ្លះដែលអ្នកត្រូវចែករំលែក? ... (ក្រោយរយៈពេល១០-១៥នាទី៖ តើអ្នកអាចចែករំលែកចំណុចសំខាន់ៗនៃផែនការរបស់អ្នកបានឬទេ?”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 គួរចែករំលែកឧទាហរណ៍អំពីវិធីនៃការធ្វើលំហាត់ក្រុម។ បញ្ជីនេះពុំបានរៀបរាប់អំពីភស្ដុតាងទាំងអស់នៅឡើយ ប៉ុន្តែគ្រាន់តែផ្ដល់គំនិតត្រួសៗមួយចំនួនប៉ុណ្ណោះ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 </a:t>
            </a:r>
            <a:r>
              <a:rPr lang="km-KH" dirty="0"/>
              <a:t>ជាថ្មីម្ដងទៀត ករណីនេះត្រូវបានបង្កើតឡើងនៅក្នុងប្រទេសកម្ពុជានៅក្នុងវគ្គបណ្ដុះបណ្ដាលកាលពីលើកមុន។ កិច្ចការដែលបានដាក់ឱ្យពួកគេធ្វើ គឺឱ្យពួកគេបង្កើតផែនការសកម្មភាព ហើយនៅក្នុងស្លាយនេះអ្នកឃើញអំពីអ្នកពាក់ព័ន្ធដែលពួកគាត់បានគិតឃើញនៅពេលពួកគាត់បង្កើតផែនការសកម្មភាពនេះ ក៏ដូចជាអំពីអ្វីដែលពួកគេចង់ប្រាស្រ័យទាក់ទងប្រាប់ទៅអ្នកពាក់ព័ន្ធរបស់ខ្លួនដែរ។”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នៅក្នុងប៉ុន្មានស្លាយចុងក្រោយនេះ យើងនឹងសង្ខេប ព្រមទាំងសន្និដ្ឋានវគ្គសិក្ខាសាលា​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ជាកិច្ចសន្និដ្ឋាន៖ ដូចបានលើកឡើងហើយថា៖ </a:t>
            </a:r>
            <a:r>
              <a:rPr lang="en-US" dirty="0"/>
              <a:t>HREDD</a:t>
            </a:r>
            <a:r>
              <a:rPr lang="km-KH" dirty="0"/>
              <a:t> ដែលមានន័យថាជានីតិវិធីត្រួតពិនិត្យភាពត្រឹមត្រូវផ្នែកសិទ្ធិមនុស្ស និងបរិស្ថាន គឺជាដំណើរការគ្រប់គ្រងជាបន្តបន្ទាប់មួយដែលក្នុងនោះមាន៦ជំហាន (គោលនយោបាយ ការធ្វើផែនទី និងវាយតម្លៃសង្វាក់តម្លៃការបញ្ឈប់ និងការទប់ស្កាត់ផលប៉ះពាល់អវិជ្ជមាន</a:t>
            </a:r>
            <a:r>
              <a:rPr lang="en-US" dirty="0"/>
              <a:t> </a:t>
            </a:r>
            <a:r>
              <a:rPr lang="km-KH" dirty="0"/>
              <a:t>ការតាមដាន និងការប្រាស្រ័យទាក់ទងស្ដីពីកិច្ចខិតខំ និងការផ្ដល់សំណង ) ដែលក្រុមហ៊ុនទាំងឡាយចាំបាច់ត្រូវអនុវត្តដើម្បីធានាសិទ្ធិមនុស្ស បរិស្ថាន និងអាកាសធាតុនៅក្នុងសង្វាក់តម្លៃទាំងមូលរបស់ខ្លួន។ ដំណើរការនេះ គឺជាដំណើរការស្ម័គ្រចិត្ត ប៉ុន្តែដោយហេតុថាមានក្រុមហ៊ុនតិចតួចដែលបានធ្វើដំណើរការនេះជាក់ស្ដែង ជាហេតុធ្វើឱ្យមាននិន្នាការនៅទូទាំងពិភពលោកក្នុងការដាក់ឱ្យ ​</a:t>
            </a:r>
            <a:r>
              <a:rPr lang="en-US" dirty="0"/>
              <a:t>HREDD</a:t>
            </a:r>
            <a:r>
              <a:rPr lang="km-KH" dirty="0"/>
              <a:t> ក្លាយជាកាតព្វកិច្ច ដោយក្នុងនោះសហគមន៍អឹរ៉ុប គឺជាអ្នកនាំមុខគេ។ នេះមានន័យថា ក្រុមហ៊ុនធំៗ ដែលលក់ទំនិញទំនិញនៅក្នុងទីផ្សារអឺរ៉ុប ចាំបាច់ត្រូវអនុវត្តនីតិវិធីត្រួតពិនិត្យភាពត្រឹមត្រូវ។ ប្រសិនពួកគេពុំអនុវត្តទេ ពួកគេអាចនឹងត្រូវបានចាប់ឱ្យទទួលខុសត្រូវនៅក្នុងទ្វីបអឺរ៉ុប។” 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នៅក្នុងប៉ុន្មានស្លាយចុងក្រោយនេះ យើងនឹងសង្ខេប ព្រមទាំងសន្និដ្ឋានវគ្គសិក្ខាសាលា​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នៅក្នុង</a:t>
            </a:r>
            <a:r>
              <a:rPr lang="en-US" dirty="0"/>
              <a:t> HREDD </a:t>
            </a:r>
            <a:r>
              <a:rPr lang="km-KH" dirty="0"/>
              <a:t>ចាំបាច់ត្រូវរួមបញ្ចូលអ្នកពាក់ព័ន្ធនានានៅគ្រប់ជំហានទាំងអស់! ហេតុដូច្នេះ ក៏ត្រូវរួមបញ្ចូលសហជីពផងដែរ​ ហេតុដូច្នេះហើយទើប</a:t>
            </a:r>
            <a:r>
              <a:rPr lang="ca-ES" dirty="0"/>
              <a:t>​</a:t>
            </a:r>
            <a:r>
              <a:rPr lang="en-US" dirty="0"/>
              <a:t>HREDD កំពុងផ្ដល់ឱកាសសម្រាប់ឱ្យអ្នករៀបចំក្របខណ្ឌការងាររបស់អ្នកឡើងវិញដើម្បីធានានូវសិទ្ធិកម្មករនិយោជិត។ HREDD </a:t>
            </a:r>
            <a:r>
              <a:rPr lang="km-KH" dirty="0"/>
              <a:t>ពុំមានផ្លាស់ប្តូរការងារប្រចាំថ្ងៃរបស់អ្នកនោះទេ ប៉ុន្តែ</a:t>
            </a:r>
            <a:r>
              <a:rPr lang="ca-ES" dirty="0"/>
              <a:t> </a:t>
            </a:r>
            <a:r>
              <a:rPr lang="en-US" dirty="0"/>
              <a:t>HREDD </a:t>
            </a:r>
            <a:r>
              <a:rPr lang="km-KH" dirty="0"/>
              <a:t>ជួយបន្ថែមក្របខណ្ឌការងារ និងភាពបន្ទាន់សម្រាប់ការងាររបស់អ្នក។ សូមព្យាយាមបញ្ចុះបញ្ចូលថ្នាក់គ្រប់គ្រងរោងចក្រឱ្យមើលឃើញថា មានដំណោះស្រាយឈ្នះៗ៖ ប្រសិនពួកគេធានាសិទ្ធិកម្មករនិយោជិត ហើយប្រសិនមានយន្តការសន្ទនាសង្គមល្អ នោះពួកគេអាចបន្តផលិតសម្រាប់ទីផ្សារអឺរ៉ុប ហើយថែមទាំងអាចក្លាយជាអ្នកផ្គត់ផ្គង់គួរជាទីចង់បានទៀតផង។ ម្យ៉ាងទៀត ដោយហេតុថាក្រុមហ៊ុនចាំបាច់ត្រូវមានយន្តការបណ្ដឹងសារទុក្ខ ហើយនេះក៏ជាកាតព្វកិច្ចមួយនៅក្រោមច្បាប់ថ្មីរបស់អឺរ៉ុបដែរនោះ ហេតុនេះសហជីពអាចប្រើប្រាស់យន្តការនេះដើម្បីលើកនូវកង្វល់របស់ខ្លួនឡើង។ ជាការល្អគួរចាប់ផ្ដើមនៅកម្រិតរោងចក្រ</a:t>
            </a:r>
            <a:r>
              <a:rPr lang="en-US" dirty="0"/>
              <a:t>&gt; </a:t>
            </a:r>
            <a:r>
              <a:rPr lang="km-KH" dirty="0"/>
              <a:t>ព្រោះនេះជានីតិវិធីឆាប់រហ័សជាងគេបំផុត។ ប៉ុន្តែក៏អាចមានលទ្ធភាពលើកបញ្ហាទៅកាន់យន្តការបណ្ដឹងសារទុក្ខកម្រិតសាកលរបស់ម៉ាកយីហោបានដែរ។ សហព័ន្ធ និងសហភាពអាចជួយជ្រោមជ្រែងនៅក្នុងការងារនេះ”។​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  <a:endParaRPr lang="en-US" dirty="0"/>
          </a:p>
          <a:p>
            <a:r>
              <a:rPr lang="km-KH" dirty="0"/>
              <a:t>សិក្ខាសាលានឹងបញ្ចប់ តាមរយៈការឆ្លុះបញ្ចាំងរួមគ្នាអំពីអ្វីដែលបានពិភាក្សា។ អ្នកចូលរួមនឹងសរសេរចម្លើយរបស់ខ្លួន តបជាមួយសំណួរដែលបានសរសេរនៅលើក្រដាសស្អិត រួចយកទៅបិតនៅតាមក្រដាសផ្ទាំងធំដែលអ្នកបានត្រៀមរៀបចំជាមុន។  នៅលើក្រដាសផ្ទាំងធំគឺមានចំណងជើងដូចជា “តម្រូវការ” “សំណួរ” និង “ជំហានបន្ទាប់” ។ សូមផ្ដល់ពេល៥នាទីដើម្បីឱ្យអ្នកចូលរួមគិតលើចំណុចទាំងនេះ រួចស្នើសុំឱ្យពួកគេយកក្រដាសស្អិតទៅបិតលើក្រដាសផ្ទាំងធំ ដើម្បីជម្រុញទឹកចិត្តឱ្យអ្នកដទៃយកក្រដាសស្អិតទៅបិតតាមផងដែរ។ សូមកុំភ្លេចរៀបរាប់អំពីថាតើអ្នកយកធាតុចូលរបស់ពួកគេទៅធ្វើអ្វី តើសំណួរបន្ថែមនឹងត្រូវលើកយកមកពិភាក្សានៅពេលណា តើនឹងមានអ្វីខ្លះធ្វើឡើងឆ្លើយតបចំពោះសេចក្ដីត្រូវការបន្ថែមរបស់ពួកគេ ហើយមានជំហានបន្ទាប់អ្វីខ្លះ។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ក្រដាសផ្ទាំងធំបីសន្លឹកដើម្បីបិតលើជញ្ជាំង ដោយមានចំណងជើងដូចខាងក្រោម៖ ​</a:t>
            </a:r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km-KH" dirty="0"/>
              <a:t>សេចក្ដីត្រូវការ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km-KH" dirty="0"/>
              <a:t>សំណួរ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km-KH" dirty="0"/>
              <a:t>ជំហានបន្ទាប់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ក្រដាសស្អិត</a:t>
            </a:r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សូមយកក្រដាសស្អិត រួចសរសេរនៅលើក្រដាសស្អិតមួយចំនួន ដោយគិតតែម្នាក់ឯងនៅក្នុងរយៈពេល៥នាទីខាងមុខ៖ តើមានសេចក្ដីត្រូវការបន្ថែមអ្វីឬទេ? ឬតើអ្នកអាចចាប់ផ្ដើមប្រើប្រាស់អ្វីដែលបានចែករំលែកនៅក្នុងថ្ងៃនេះហើយឬនៅ? តើមានសំណួរបន្ថែមដែលយើងអាចឆ្លើយតបនៅពេលនេះ ឬវិលឡប់មកវិញដើម្បីពិនិត្យម្ដងទៀតឬទេ? តើអ្នកមានជំហានបន្ទាប់ដូចម្តេចខ្លះ? សូមយកក្រដាសស្អិតទៅបិតតាមក្រដាសផ្ទាំងធំនីមួយៗដែលបានបិតលើជញ្ជាំង។ “ 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km-KH" dirty="0"/>
              <a:t>“អាជីវកម្មបច្ចុប្បន្នមានប្រតិបត្តិការនៅកម្រិតអន្តរជាតិកាន់តែច្រើនឡើងៗ។ ស្ទើរពុំមានសង្វាក់តម្លៃណាមួយដែលពុំមានតួអង្គនៅកម្រិតអន្តរជាតិណាស់។ ផ្ទុយទៅវិញ ប្រព័ន្ធយុត្តិធម៌នៅមានការរៀបចំភាគច្រើននៅថ្នាក់ជាតិនៅឡើយ (ឬពេលខ្លះអាចមានលក្ខណៈតំបន់មួយផ្នែក ដូចជានៅក្នុងសហគមន៍អឺរ៉ុបជាដើម)។ ចំណុចនេះបាននាំឱ្យមានគម្លាតផ្នែកអភិបាលកិច្ច៖ គេអាចចាប់ឱ្យអាជីវកម្មទទួលខុសត្រូវលើផលប៉ះពាល់អវិជ្ជមានមកលើសិទ្ធិមនុស្សបង្កឡើងដោយសកម្មភាពរបស់ពួកគេនៅក្នុងប្រទេសកំណើត ប៉ុន្តែនៅពេលពួកគេសម្រេចចិត្តផ្លាស់ទីសកម្មភាពអាជីវកម្មមួយចំនួនរបស់ខ្លួនទៅកាន់ប្រទេសដទៃដែលមានប្រព័ន្ធយុត្តិធម៌មិនសូវបំពេញមុខងារបានល្អជាដើម។”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9803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អង្គការសហប្រជាជាតិបានព្យាយាម​​ដោះ​ស្រាយ​គម្លាតផ្នែក​​អភិបាលកិច្ច​នេះ​តាមរយៈ​ការអភិវឌ្ឍ​គោលការណ៍​ណែនាំ​សម្រាប់​អាជីវកម្ម​នៅទូទាំង​ពិភពលោក​អំពី​វិធីដើម្បី​​គោរព​សិទ្ធិមនុស្ស​នៅក្នុង​សង្វាក់​ផ្គត់​ផ្គង់​អន្តរជាតិ​។​ គោលការណ៍ណែនាំ​ទាំងនេះ​ត្រូវ​អនុវត្តទូទាំង​ពិភពលោក​ចំពោះ​​​ក្រុមហ៊ុនទាំងឡាយណា​ដែល​ប្រតិបត្តិការ​នៅកម្រិត​អន្តរជាតិ​ ហេតុនេះ​ ក៏​ត្រូវ​យកមកអនុវត្ត​ផងដែរ​ចំពោះ​ក្រុមហ៊ុន​នៅក្នុងបណ្ដាប្រទេស​ផលិត​​ ដូចជា​ប្រទេសកម្ពុជាជាដើម​ដែលទិញ​ផលិត​ផល ដូចជា​វាយនភណ្ឌជាដើម​​ពី​ប្រទេសចិន ឬពី​ប្រទេស​បង់ក្លាដែស​ដើម្បីយកមក​​ផលិត​សម្លៀកបំពាក់​។ គោលការណ៍​ណែនាំ​ទាំងនេះ​ត្រូវបាន​អភិវឌ្ឍ​ឡើង​បន្ទាប់ពី​មានការពិគ្រោះ​យោបល់​យ៉ាងខ្លាំង​ក្លាជាមួយ​អាជីវកម្ម (ខ្នាតតូច និងខ្នាតធំ) រដ្ឋាភិបាល សហគមន៍មូលដ្ឋាន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NGOs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និងសហជីព​ព្រមទាំងត្រូវបាន​​​អនុម័ត​ដោយ​អង្គការ​សហប្រជាជាតិ​ក្នុងឆ្នាំ​២០១១។ នីតិវិធី​ត្រួតពិនិត្យ​ភាព​ត្រឹមត្រូវផ្នែកសិទ្ធិមនុស្ស​ និងបរិស្ថាន (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HREDD)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គឺ​ជាធាតុផ្សំ​ដ៏សំខាន់​មួយ​នៅក្នុង​គោលការណ៍ណែនាំទាំងនេះ។”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b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km-KH" dirty="0"/>
              <a:t>“អង្គការសហប្រជាជាតិបានព្រមព្រៀងថាក្រុមហ៊ុនទាំងអស់មិនថាក្រុមហ៊ុនធំ និងក្រុមហ៊ុនតូចគឺសុទ្ធតែមានការទទួលខុសត្រូវក្នុងការគោរពសិទ្ធិកម្មករនិយោជិត សុខុមាលភាពរបស់សហគមន៍ និងបរិស្ថានរួមទាំងអាកាសធាតុផងដែរ។ ការទទួលខុសត្រូវនេះ ត្រូវអនុវត្តចំពោះសង្វាក់ផ្គត់ផ្គង់ទាំងមូលរបស់ខ្លួន។ ការទទួលខុសត្រូវនេះ មិនត្រឹមតែសម្រាប់ការទទួលខុសត្រូវផ្នែកការងារតែប៉ុណ្ណោះទេ ប៉ុន្តែក៏ត្រូវទទួលខុសត្រូវចំពោះសិទ្ធិរបស់អ្នកផ្គត់ផ្គង់ និងសហគមន៍ដែលពួកគេ ឬអ្នកផ្គត់ផ្គង់របស់ពួកគេមានប្រតិបត្តិការនៅទីនោះផងដែរ។ ហានិភ័យចំពោះអ្វីៗនៅជុំវិញក្រុមហ៊ុនគឺជាចំណុចផ្ដោតការយកចិត្តទុកដាក់។ ក្រុមហ៊ុនត្រូវបានរំពឹងថានឹងបំពេញការទទួលខុសត្រូវនេះតាមរយៈការអនុវត្តនីតិវិធីត្រួតពិនិត្យភាពត្រឹមត្រូវ៖ ដំណើរការគ្រប់គ្រងជាបន្តបន្ទាប់។”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“ថ្វីបើក្រុមហ៊ុនទាំងអស់គួរតែអនុវត្តនីតិវិធីត្រួតពិនិត្យភាពត្រឹមត្រូវសម្រាប់សិទ្ធិមនុស្ស និងបរិស្ថានតាំងពីឆ្នាំ២០១១ មកក្ដី ប៉ុន្តែក្រុមហ៊ុនជាច្រើននៅពុំទាន់អនុវត្តនីតិវិធីត្រួតពិនិត្យភាពត្រឹមត្រូវនៅឡើយ ហេតុដូច្នេះ មានការអំពាវនាវកាន់តែច្រើនឡើងតាំងពីឆ្នាំ២០១៤ មក ឱ្យមានជាច្បាប់ដើម្បីធ្វើឱ្យនីតិវិធីត្រួតពិនិត្យភាពត្រឹមត្រូវសម្រាប់សិទ្ធិមនុស្សក្លាយជាកាតព្វកិច្ចផ្នែកច្បាប់សម្រាប់ក្រុមហ៊ុន។ ហេតុដូច្នេះ បានជា </a:t>
            </a:r>
            <a:r>
              <a:rPr lang="en-US" dirty="0"/>
              <a:t>HREDD </a:t>
            </a:r>
            <a:r>
              <a:rPr lang="km-KH" dirty="0"/>
              <a:t>ស្ម័គ្រចិត្តកំពុងប្រែក្លាយទៅជា </a:t>
            </a:r>
            <a:r>
              <a:rPr lang="en-US" dirty="0"/>
              <a:t>HREDD </a:t>
            </a:r>
            <a:r>
              <a:rPr lang="km-KH" dirty="0"/>
              <a:t>ជាកាតព្វកិច្ចសម្រាប់ក្រុមហ៊ុននៅក្នុងយុត្តាធិការមួយចំនួន ដូចជានៅក្នុងសហគមន៍អឺរ៉ុបជាដើម។”</a:t>
            </a:r>
            <a:r>
              <a:rPr lang="en-US" dirty="0"/>
              <a:t>	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“បន្ទាប់ពី​បណ្ដាប្រទេស​អឺរ៉ុប​មួយចំនួន បាន​ចាប់ផ្ដើម​អភិវឌ្ឍ​លិខិត​បទដ្ឋានគតិយុត្ត​ សហគមន៍អឺរ៉ុប​បានសម្រេចចិត្ត​ថាជាការល្អ​ ​គួរ​ដាក់​ឱ្យមាន​លិខិត​បទដ្ឋានគតិយុត្តនីតិវិធី​ត្រួតពិនិត្យ​ភាព​ត្រឹមត្រូវ​ទូលំទូលាយនៅ​​កម្រិត​អឺរ៉ុប។ ហេតុដូច្នេះ គណៈកម្មាធិការអឺរ៉ុបបានអភិវឌ្ឍសំណើ​លិខិត​បទដ្ឋានគតិយុត្ត​ផ្អែកលើ​គោលការណ៍​ណែនាំ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សំណើនេះគឺ​ហៅថា​សេចក្ដីបញ្ជា​នីតិវិធី​ត្រួតពិនិត្យ​ភាព​ត្រឹមត្រូវ​ស្ដីពី​និរន្តរភាព​សាជីវកម្ម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 ហើយ​ត្រូវបាន​អនុម័តក្នុងឆ្នាំ​២០២៤។ ច្បាប់​នេះ​ត្រូវ​អនុវត្ត​ចំពោះ​គ្រប់​ក្រុមហ៊ុន​ទាំងអស់​ដែលមាន​និយោជិតលើសពី​១០០០នាក់​ និងមានចំណូល​៤៥០លាន​ដុល្លារ។ ប៉ុន្តែ​សហគមន៍​អឺរ៉ុបបានអភិវឌ្ឍលិខិត​បទដ្ឋាន​គតិយុត្ត​ដែល​តម្រូវ​ឱ្យ​ក្រុមហ៊ុន​ត្រូវរាយការណ៍​អំពី​និរន្តរភាព​ និងកិច្ច​ខិតខំក្នុងការ​​ត្រួតពិនិត្យ​ភាព​ត្រឹមត្រូវ​របស់​ខ្លួន​រួចហើយ មានឈ្មោះថាសេចក្ដីបញ្ជា​ការរាយការណ៍ស្ដីពី​និរន្តរភាព​សាជីវកម្ម​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CSRD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)។​ ម្យ៉ាងវិញទៀត ​សហគមន៍​អឺរ៉ុបបាន​អភិវឌ្ឍ​លិខិត​បទដ្ឋាន​គតិយុត្ត​ស្ដីពី​ការ​បាត់បង់​ព្រៃឈើ៖ នៅពេល​នាំចូលផលិតផលមួយចំនួន ​ដូចជា​សណ្ដែកសៀង​ ដូងប្រេង ឬកាកាវ​ជាដើម ក្រុមហ៊ុនចំាបាច់​ត្រូវ​ផ្ដល់ភស្តុតាង​បញ្ជាក់​​ទីតាំង​កូអរដោណេ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GPS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​បញ្ជាក់ថា​​ផលិតទាំងនះ​ពុំត្រូវបាន​ដាំដុះនៅលើដី​ដែល​ត្រូវបាន​កាប់​បំផ្លាញ​ព្រៃឈើ​​​ចាប់តាំងពីឆ្នាំ​២០២០ មក។ ជាចុងក្រោយ​ មានលិខិតបទដ្ឋានគតិយុត្ត​ថ្មីៗ​ដែលនឹងចូលជាធរមានដោយ​គេរំពឹង​ថា​នឹង​ត្រូវអនុម័តក្នុងឆ្នាំ​២០២៤។ ប្រសិន​គេអាច​ផ្ដល់​ភស្តុតាងបង្ហាញថាផលិតផល​នៅលើ​ទីផ្សារ​សហគមន៍​អឺ​រ៉ុប​ត្រូវបាន​ផលិតដោយ​ពលកម្មដោយ​បង្ខំ នោះផលិត​ផល​នឹងត្រូវ​ដកចេញពី​ទីផ្សារ​ ហើយ​អាច​ទទួលយកចូលមកក្នុងទីផ្សារវិញបាន​នៅពេលពលកម្ម​ដោយបង្ខំ​ត្រូវបាន​លុបបំបាត់​នៅក្នុងសង្វាក់ការផ្គត់ផ្គង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ថ្វីបើការជជែក​ដេញដោលផ្នែកច្បាប់​នេះមានភាព​ជឿនលឿន​ខ្លាំងជាងគេ​នៅសហគមន៍​អឺរ៉ុប​ក្ដី​ ប៉ុន្តែ​ទីកន្លែង​ដទៃទៀត​ក្នុងពិភពលោកក៏​កំពុង​ដើរតាម​ជាបន្តបន្ទាប់ដែរ​។ នៅប្រទេស​អូស្ត្រាលី​ ច្បាប់​ស្ដីពី​ទាសភាព​សម័យ​ទំនើបឆ្នាំ២០១៨ ត្រូវបាន​ធ្វើ​បច្ចុប្បន្នភាពដើម្បី​ដាក់បញ្ចូល​ធាតុផ្សំមួយចំនួន​ទៀត​នៃ​នីតិវិធី​ត្រួតពិនិត្យ​ភាព​ត្រឹមត្រូវ​។ ដូចគ្នានេះដែរនៅប្រទេសជប៉ុន ​គោលការណ៍ណែនាំសម្រាប់​អាជីវកម្ម និងសិទ្ធិមនុស្ស​គឺ​ត្រូវបាន​អភិវឌ្ឍឡើង ហើយ​មនុស្ស​ជាច្រើន​រំពឹង​ទុកថា​គោលការណ៍ណែនាំនេះ (ផ្អែកលើគោលការណ៍ណែនាំ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OECD)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នឹងត្រូវបាន​អភិវឌ្ឍបន្ថែម​ទៅជាច្បាប់។ ឧទាហរណ៍​មួយទៀត​គឺច្បាប់ស្ដីពី​ពន្ធអាករ​របស់​សហរដ្ឋអាមេរិក​ដែល​ជាច្បាប់​មួយមានវត្តមាន​អស់ពេលជាយូរ​មកហើយ​ ប៉ុន្តែ​ថ្មីៗនេះ​ត្រូវបាន​ធ្វើបច្ចុប្បន្នភាព​ដើម្បី​ដកការនាំចូលផលិតផល​ទាំងអស់​មកពី​ទីក្រុង​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Xinjiang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ចេញ ដោយសារ​មានការសន្មត់ថាផលិតផលទាំងអស់​នោះ​ត្រូវបាន​ផលិតឡើង​ដោយទាសភាព​សម័យ​ទំនើប។ ម្យ៉ាងវិញទៀត​ មានសំណើច្បាប់​ស្ដីពី​នីតិវិធី​ត្រួតពិនិត្យ​ភាព​ត្រឹមត្រូវ​ទូលំទូលាយ​ត្រូវបាន​លើកយក​មកពិភាក្សានៅកូរ៉េ​ខាងត្បូង​ក្នុងឆ្នាំ​២០២៣។ មានការរំពឹងទុកថា​នៅពេលសហគមន៍​អឺរ៉ុប​អភិវឌ្ឍច្បាប់​ផ្អែកលើ​និយាម​អន្តរជាតិ ក្រុមហ៊ុននានា​នៅទូទាំង​ពិភពលោក​ដែលនាំចេញទៅសហគមន៍​អឺរ៉ុប​​ ក៏ដូចជាទៅកាន់​​ប្រទេស​ដទៃទៀត និងធានា​ឱ្យ​មាន​ប្រព័ន្ធ​ត្រួតពិនិត្យ​ភាព​ត្រឹមត្រូវ​សម្រាប់​ផលិតផល​របស់​ខ្លួន​ទាំងអស់​ដើម្បីឱ្យ​​អាច​អនុលោមតាម​ច្បាប់​សហភាពអឺរ៉ុប ហើយអាច​នាំ​ចេញ​ទៅកាន់​សហភាព​អឺរ៉ុប​ព្រមទាំង​បណ្ដាប្រទេស​ដទៃទៀតនៅក្នុងពិភពលោក។”​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68.svg"/><Relationship Id="rId3" Type="http://schemas.openxmlformats.org/officeDocument/2006/relationships/image" Target="../media/image62.png"/><Relationship Id="rId7" Type="http://schemas.openxmlformats.org/officeDocument/2006/relationships/image" Target="../media/image64.svg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18.svg"/><Relationship Id="rId5" Type="http://schemas.openxmlformats.org/officeDocument/2006/relationships/image" Target="../media/image16.svg"/><Relationship Id="rId10" Type="http://schemas.openxmlformats.org/officeDocument/2006/relationships/image" Target="../media/image17.png"/><Relationship Id="rId4" Type="http://schemas.openxmlformats.org/officeDocument/2006/relationships/image" Target="../media/image15.png"/><Relationship Id="rId9" Type="http://schemas.openxmlformats.org/officeDocument/2006/relationships/image" Target="../media/image6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4" Type="http://schemas.openxmlformats.org/officeDocument/2006/relationships/image" Target="../media/image7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18" Type="http://schemas.openxmlformats.org/officeDocument/2006/relationships/image" Target="../media/image48.svg"/><Relationship Id="rId26" Type="http://schemas.openxmlformats.org/officeDocument/2006/relationships/image" Target="../media/image56.sv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46.svg"/><Relationship Id="rId20" Type="http://schemas.openxmlformats.org/officeDocument/2006/relationships/image" Target="../media/image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24" Type="http://schemas.openxmlformats.org/officeDocument/2006/relationships/image" Target="../media/image54.sv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10" Type="http://schemas.openxmlformats.org/officeDocument/2006/relationships/image" Target="../media/image40.svg"/><Relationship Id="rId19" Type="http://schemas.openxmlformats.org/officeDocument/2006/relationships/image" Target="../media/image49.pn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Relationship Id="rId22" Type="http://schemas.openxmlformats.org/officeDocument/2006/relationships/image" Target="../media/image5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18" Type="http://schemas.openxmlformats.org/officeDocument/2006/relationships/image" Target="../media/image48.svg"/><Relationship Id="rId26" Type="http://schemas.openxmlformats.org/officeDocument/2006/relationships/image" Target="../media/image56.sv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46.svg"/><Relationship Id="rId20" Type="http://schemas.openxmlformats.org/officeDocument/2006/relationships/image" Target="../media/image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24" Type="http://schemas.openxmlformats.org/officeDocument/2006/relationships/image" Target="../media/image54.sv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10" Type="http://schemas.openxmlformats.org/officeDocument/2006/relationships/image" Target="../media/image40.svg"/><Relationship Id="rId19" Type="http://schemas.openxmlformats.org/officeDocument/2006/relationships/image" Target="../media/image49.pn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Relationship Id="rId22" Type="http://schemas.openxmlformats.org/officeDocument/2006/relationships/image" Target="../media/image5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0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svg"/><Relationship Id="rId4" Type="http://schemas.openxmlformats.org/officeDocument/2006/relationships/image" Target="../media/image8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0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sv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svg"/><Relationship Id="rId5" Type="http://schemas.openxmlformats.org/officeDocument/2006/relationships/image" Target="../media/image99.png"/><Relationship Id="rId4" Type="http://schemas.openxmlformats.org/officeDocument/2006/relationships/image" Target="../media/image9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svg"/><Relationship Id="rId4" Type="http://schemas.openxmlformats.org/officeDocument/2006/relationships/image" Target="../media/image10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5.jpeg"/><Relationship Id="rId7" Type="http://schemas.openxmlformats.org/officeDocument/2006/relationships/image" Target="../media/image3.sv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25.png"/><Relationship Id="rId18" Type="http://schemas.openxmlformats.org/officeDocument/2006/relationships/image" Target="../media/image3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Relationship Id="rId14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18" Type="http://schemas.openxmlformats.org/officeDocument/2006/relationships/image" Target="../media/image48.svg"/><Relationship Id="rId26" Type="http://schemas.openxmlformats.org/officeDocument/2006/relationships/image" Target="../media/image56.sv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17" Type="http://schemas.openxmlformats.org/officeDocument/2006/relationships/image" Target="../media/image47.png"/><Relationship Id="rId25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6.svg"/><Relationship Id="rId20" Type="http://schemas.openxmlformats.org/officeDocument/2006/relationships/image" Target="../media/image5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24" Type="http://schemas.openxmlformats.org/officeDocument/2006/relationships/image" Target="../media/image54.sv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23" Type="http://schemas.openxmlformats.org/officeDocument/2006/relationships/image" Target="../media/image53.png"/><Relationship Id="rId28" Type="http://schemas.openxmlformats.org/officeDocument/2006/relationships/image" Target="../media/image58.svg"/><Relationship Id="rId10" Type="http://schemas.openxmlformats.org/officeDocument/2006/relationships/image" Target="../media/image40.svg"/><Relationship Id="rId19" Type="http://schemas.openxmlformats.org/officeDocument/2006/relationships/image" Target="../media/image49.pn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Relationship Id="rId22" Type="http://schemas.openxmlformats.org/officeDocument/2006/relationships/image" Target="../media/image52.svg"/><Relationship Id="rId27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559" y="-146709"/>
            <a:ext cx="18339559" cy="9910065"/>
          </a:xfrm>
          <a:custGeom>
            <a:avLst/>
            <a:gdLst/>
            <a:ahLst/>
            <a:cxnLst/>
            <a:rect l="l" t="t" r="r" b="b"/>
            <a:pathLst>
              <a:path w="18339559" h="9910065">
                <a:moveTo>
                  <a:pt x="0" y="0"/>
                </a:moveTo>
                <a:lnTo>
                  <a:pt x="18339559" y="0"/>
                </a:lnTo>
                <a:lnTo>
                  <a:pt x="18339559" y="9910065"/>
                </a:lnTo>
                <a:lnTo>
                  <a:pt x="0" y="99100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54823" y="2156191"/>
            <a:ext cx="18339559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44830" y="8904617"/>
            <a:ext cx="18339559" cy="1596525"/>
            <a:chOff x="0" y="0"/>
            <a:chExt cx="4830172" cy="3603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30172" cy="360321"/>
            </a:xfrm>
            <a:custGeom>
              <a:avLst/>
              <a:gdLst/>
              <a:ahLst/>
              <a:cxnLst/>
              <a:rect l="l" t="t" r="r" b="b"/>
              <a:pathLst>
                <a:path w="4830172" h="360321">
                  <a:moveTo>
                    <a:pt x="0" y="0"/>
                  </a:moveTo>
                  <a:lnTo>
                    <a:pt x="4830172" y="0"/>
                  </a:lnTo>
                  <a:lnTo>
                    <a:pt x="4830172" y="360321"/>
                  </a:lnTo>
                  <a:lnTo>
                    <a:pt x="0" y="3603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830172" cy="4269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672328" y="8690474"/>
            <a:ext cx="11615672" cy="1824956"/>
            <a:chOff x="0" y="0"/>
            <a:chExt cx="15487563" cy="2433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333814" cy="2433275"/>
            </a:xfrm>
            <a:custGeom>
              <a:avLst/>
              <a:gdLst/>
              <a:ahLst/>
              <a:cxnLst/>
              <a:rect l="l" t="t" r="r" b="b"/>
              <a:pathLst>
                <a:path w="10333814" h="2433275">
                  <a:moveTo>
                    <a:pt x="0" y="0"/>
                  </a:moveTo>
                  <a:lnTo>
                    <a:pt x="10333814" y="0"/>
                  </a:lnTo>
                  <a:lnTo>
                    <a:pt x="10333814" y="2433275"/>
                  </a:lnTo>
                  <a:lnTo>
                    <a:pt x="0" y="24332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590500" y="387084"/>
              <a:ext cx="4897063" cy="2046191"/>
            </a:xfrm>
            <a:custGeom>
              <a:avLst/>
              <a:gdLst/>
              <a:ahLst/>
              <a:cxnLst/>
              <a:rect l="l" t="t" r="r" b="b"/>
              <a:pathLst>
                <a:path w="4897063" h="2046191">
                  <a:moveTo>
                    <a:pt x="0" y="0"/>
                  </a:moveTo>
                  <a:lnTo>
                    <a:pt x="4897063" y="0"/>
                  </a:lnTo>
                  <a:lnTo>
                    <a:pt x="4897063" y="2046191"/>
                  </a:lnTo>
                  <a:lnTo>
                    <a:pt x="0" y="20461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TextBox 7">
            <a:extLst>
              <a:ext uri="{FF2B5EF4-FFF2-40B4-BE49-F238E27FC236}">
                <a16:creationId xmlns:a16="http://schemas.microsoft.com/office/drawing/2014/main" id="{B7486E61-920F-422C-8370-444054F508D4}"/>
              </a:ext>
            </a:extLst>
          </p:cNvPr>
          <p:cNvSpPr txBox="1"/>
          <p:nvPr/>
        </p:nvSpPr>
        <p:spPr>
          <a:xfrm>
            <a:off x="1648356" y="5753100"/>
            <a:ext cx="16411043" cy="18453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416"/>
              </a:lnSpc>
            </a:pPr>
            <a:r>
              <a:rPr lang="km-KH" sz="4800" dirty="0">
                <a:solidFill>
                  <a:srgbClr val="FFFFFF"/>
                </a:solidFill>
                <a:latin typeface="Graphik Bold"/>
                <a:cs typeface="Khmer OS Muol Light" panose="02000500000000020004" pitchFamily="2" charset="0"/>
              </a:rPr>
              <a:t>វគ្គបណ្ដុះបណ្ដាលស្ដីពីយន្តការត្រួតពិនិត្យភាពត្រឹមត្រូវផ្នែកសិទ្ធិមនុស្ស និងបរិស្ថានសម្រាប់សហជីព</a:t>
            </a:r>
            <a:r>
              <a:rPr lang="nl-NL" sz="4800" dirty="0">
                <a:solidFill>
                  <a:srgbClr val="FFFFFF"/>
                </a:solidFill>
                <a:latin typeface="Graphik Bold"/>
                <a:cs typeface="Khmer OS Muol Light" panose="02000500000000020004" pitchFamily="2" charset="0"/>
              </a:rPr>
              <a:t> (HREDD)</a:t>
            </a:r>
            <a:endParaRPr lang="km-KH" sz="4800" dirty="0">
              <a:solidFill>
                <a:srgbClr val="FFFFFF"/>
              </a:solidFill>
              <a:latin typeface="Graphik Bold"/>
              <a:cs typeface="Khmer OS Muol Light" panose="02000500000000020004" pitchFamily="2" charset="0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DEC4A056-7E12-4B4C-832C-0FC0A7E148CB}"/>
              </a:ext>
            </a:extLst>
          </p:cNvPr>
          <p:cNvSpPr txBox="1"/>
          <p:nvPr/>
        </p:nvSpPr>
        <p:spPr>
          <a:xfrm>
            <a:off x="1735267" y="7697483"/>
            <a:ext cx="10856780" cy="705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22"/>
              </a:lnSpc>
            </a:pPr>
            <a:r>
              <a:rPr lang="km-KH" sz="3944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វគ្គបណ្ដុះបណ្ដាលគ្រូបង្គោល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5E6C6BE-8E46-F8CF-2AA0-A77156642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857" y="0"/>
            <a:ext cx="15538285" cy="10287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C6CD5A-0962-33A3-6C05-DC829A354651}"/>
              </a:ext>
            </a:extLst>
          </p:cNvPr>
          <p:cNvSpPr/>
          <p:nvPr/>
        </p:nvSpPr>
        <p:spPr>
          <a:xfrm>
            <a:off x="1905000" y="114300"/>
            <a:ext cx="15240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BD5285-42E3-6EFD-A947-0FE5DDB3566A}"/>
              </a:ext>
            </a:extLst>
          </p:cNvPr>
          <p:cNvSpPr/>
          <p:nvPr/>
        </p:nvSpPr>
        <p:spPr>
          <a:xfrm>
            <a:off x="3581400" y="91911"/>
            <a:ext cx="32766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F3837-15F6-E14D-6AA6-B3CAB6EBDD0E}"/>
              </a:ext>
            </a:extLst>
          </p:cNvPr>
          <p:cNvSpPr txBox="1"/>
          <p:nvPr/>
        </p:nvSpPr>
        <p:spPr>
          <a:xfrm>
            <a:off x="1676400" y="204383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sz="2000" b="1" dirty="0">
                <a:solidFill>
                  <a:srgbClr val="FFC000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តារាងពេលវេលា</a:t>
            </a:r>
            <a:endParaRPr lang="en-US" sz="2000" b="1" dirty="0">
              <a:solidFill>
                <a:srgbClr val="FFC000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FA9274-A119-184F-E2DC-9CDD286BD834}"/>
              </a:ext>
            </a:extLst>
          </p:cNvPr>
          <p:cNvSpPr txBox="1"/>
          <p:nvPr/>
        </p:nvSpPr>
        <p:spPr>
          <a:xfrm>
            <a:off x="3576686" y="204383"/>
            <a:ext cx="5262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m-KH" sz="2000" b="1" dirty="0"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លិខិតបទដ្ឋានគតិយុត្តស្ដីពី </a:t>
            </a:r>
            <a:r>
              <a:rPr lang="en-US" sz="2000" b="1" dirty="0">
                <a:latin typeface="Verdana"/>
                <a:ea typeface="Verdana"/>
                <a:cs typeface="Khmer OS Battambang" panose="02000500000000020004" pitchFamily="2" charset="0"/>
              </a:rPr>
              <a:t>HRDD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D69A5E-637C-2160-EA65-D91D5CCD219B}"/>
              </a:ext>
            </a:extLst>
          </p:cNvPr>
          <p:cNvSpPr txBox="1"/>
          <p:nvPr/>
        </p:nvSpPr>
        <p:spPr>
          <a:xfrm>
            <a:off x="1524000" y="1211877"/>
            <a:ext cx="1295400" cy="2277547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 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OECD </a:t>
            </a: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ការបោះពុម្ពផ្សាយលើកទីមួយ</a:t>
            </a:r>
            <a:endParaRPr lang="en-US" sz="16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EF63C4-A2BB-C78E-B98C-2966E62AA79A}"/>
              </a:ext>
            </a:extLst>
          </p:cNvPr>
          <p:cNvSpPr txBox="1"/>
          <p:nvPr/>
        </p:nvSpPr>
        <p:spPr>
          <a:xfrm>
            <a:off x="2968543" y="1181100"/>
            <a:ext cx="2471510" cy="1169551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គោលការណ៍ណែនាំអង្គការសហប្រជាជាតិស្ដីពីធុរកិច្ច និងសិទ្ធិមនុស្ស (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UNGPs)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D8EA61-7CEE-E80A-EB90-A8E9CF8FD50A}"/>
              </a:ext>
            </a:extLst>
          </p:cNvPr>
          <p:cNvSpPr txBox="1"/>
          <p:nvPr/>
        </p:nvSpPr>
        <p:spPr>
          <a:xfrm>
            <a:off x="2968543" y="2385608"/>
            <a:ext cx="1832057" cy="1169551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ការពិនិត្យឡើងវិញលើគោលការណ៍ណែនាំ 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OECD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ECF040-CA85-C06E-70AB-AFEFB3404410}"/>
              </a:ext>
            </a:extLst>
          </p:cNvPr>
          <p:cNvSpPr txBox="1"/>
          <p:nvPr/>
        </p:nvSpPr>
        <p:spPr>
          <a:xfrm>
            <a:off x="8034213" y="1562100"/>
            <a:ext cx="2862387" cy="1538883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គោលការណ៍ណែនាំស្ដីពីនីតិវិធីត្រួតពិនិត្យភាពត្រឹមត្រូវរបស់ 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OECD</a:t>
            </a: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 សម្រាប់ការអនុវត្តធុរកិច្ចប្រកបដោយការទទួលខុសត្រូវ</a:t>
            </a:r>
            <a:endParaRPr lang="en-US" sz="16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FB0465-15A7-6A40-EA9A-64887C8E46DE}"/>
              </a:ext>
            </a:extLst>
          </p:cNvPr>
          <p:cNvSpPr txBox="1"/>
          <p:nvPr/>
        </p:nvSpPr>
        <p:spPr>
          <a:xfrm>
            <a:off x="6477000" y="572028"/>
            <a:ext cx="3626016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2400" b="1" dirty="0">
                <a:solidFill>
                  <a:srgbClr val="A15A94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គោលការណ៍ណែនាំស្ម័គ្រចិត្ត</a:t>
            </a:r>
            <a:endParaRPr lang="en-US" sz="2400" b="1" dirty="0">
              <a:solidFill>
                <a:srgbClr val="A15A94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3E3236-0BEB-CC12-556F-A7A54CCD7487}"/>
              </a:ext>
            </a:extLst>
          </p:cNvPr>
          <p:cNvSpPr txBox="1"/>
          <p:nvPr/>
        </p:nvSpPr>
        <p:spPr>
          <a:xfrm>
            <a:off x="12192001" y="442435"/>
            <a:ext cx="1600200" cy="2277547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គោលការណ៍ណែនាំស្ដីពី​សិទ្ធិមនុស្សនៅក្នុងសង្វាក់ការផ្គត់ផ្គង់ប្រកបដោយការទទួលខុសត្រូវ</a:t>
            </a:r>
            <a:endParaRPr lang="en-US" sz="16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1C00C5-EEFD-E385-08B1-4DDED7AD8C5E}"/>
              </a:ext>
            </a:extLst>
          </p:cNvPr>
          <p:cNvSpPr txBox="1"/>
          <p:nvPr/>
        </p:nvSpPr>
        <p:spPr>
          <a:xfrm>
            <a:off x="13944600" y="1562100"/>
            <a:ext cx="1374857" cy="1908215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គោលការណ៍ណែនាំ​ 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OECD </a:t>
            </a: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ដែលបានធ្វើបច្ចុប្បន្នភាព</a:t>
            </a:r>
            <a:endParaRPr lang="en-US" sz="16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7CA77F-B9B2-72B6-52EB-EDC5329DF5AF}"/>
              </a:ext>
            </a:extLst>
          </p:cNvPr>
          <p:cNvSpPr txBox="1"/>
          <p:nvPr/>
        </p:nvSpPr>
        <p:spPr>
          <a:xfrm>
            <a:off x="3657599" y="5448300"/>
            <a:ext cx="1832057" cy="1150571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ការចាប់ផ្ដើមដំណើរការសន្ធិសញ្ញា </a:t>
            </a: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UN BHR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7227EF-4F38-D6A1-BFA6-15EB73442C4D}"/>
              </a:ext>
            </a:extLst>
          </p:cNvPr>
          <p:cNvSpPr txBox="1"/>
          <p:nvPr/>
        </p:nvSpPr>
        <p:spPr>
          <a:xfrm>
            <a:off x="3657599" y="6663413"/>
            <a:ext cx="1832057" cy="1538883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6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សេចក្ដីបញ្ជាស្ដីពីការរាយការណ៍លើទិដ្ឋភាពមិនមែនហិរញ្ញវត្ថុ</a:t>
            </a:r>
            <a:endParaRPr lang="en-US" sz="16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9E79A7-8F54-3B12-942F-2A64B4980368}"/>
              </a:ext>
            </a:extLst>
          </p:cNvPr>
          <p:cNvSpPr txBox="1"/>
          <p:nvPr/>
        </p:nvSpPr>
        <p:spPr>
          <a:xfrm>
            <a:off x="4644943" y="4051684"/>
            <a:ext cx="1222457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UK: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ច្បាប់ស្ដីពីទាសភាពសម័យទំនើប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C01B78-3419-AC8C-0AC7-9B3ABBF8DF97}"/>
              </a:ext>
            </a:extLst>
          </p:cNvPr>
          <p:cNvSpPr txBox="1"/>
          <p:nvPr/>
        </p:nvSpPr>
        <p:spPr>
          <a:xfrm>
            <a:off x="6019800" y="4051684"/>
            <a:ext cx="1222457" cy="135806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បារាំង៖ កាតព្វកិច្ចនៃច្បាប់ស្ដីពីបម្រុងប្រយ័ត្ន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14870E-81CB-5A46-30D5-5ECDA6675648}"/>
              </a:ext>
            </a:extLst>
          </p:cNvPr>
          <p:cNvSpPr txBox="1"/>
          <p:nvPr/>
        </p:nvSpPr>
        <p:spPr>
          <a:xfrm>
            <a:off x="7391400" y="5600700"/>
            <a:ext cx="1600200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លិខិតបទដ្ឋានគតិយុត្តស្ដីពីជម្លោះរ៉ែ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5073B1-4555-377C-B039-FE204AC79690}"/>
              </a:ext>
            </a:extLst>
          </p:cNvPr>
          <p:cNvSpPr txBox="1"/>
          <p:nvPr/>
        </p:nvSpPr>
        <p:spPr>
          <a:xfrm>
            <a:off x="8001000" y="4085856"/>
            <a:ext cx="1222457" cy="135806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អូស្ត្រាលី៖ ច្បាប់ស្ដីពីទាសភាពសម័យទំនើប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D6B315-DA58-16BA-1A4E-BEB03B2D2EB7}"/>
              </a:ext>
            </a:extLst>
          </p:cNvPr>
          <p:cNvSpPr txBox="1"/>
          <p:nvPr/>
        </p:nvSpPr>
        <p:spPr>
          <a:xfrm>
            <a:off x="9442511" y="5758256"/>
            <a:ext cx="2063688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NL: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ច្បាប់ស្ដីពីនីតិវិធីត្រួតពិនិត្យភាពត្រឹមត្រូវផ្នែកពលកម្មកុមារ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3D3060-0E87-1E10-3B61-6587EDA9A1D4}"/>
              </a:ext>
            </a:extLst>
          </p:cNvPr>
          <p:cNvSpPr txBox="1"/>
          <p:nvPr/>
        </p:nvSpPr>
        <p:spPr>
          <a:xfrm>
            <a:off x="6002434" y="7384050"/>
            <a:ext cx="4575147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2400" b="1" dirty="0">
                <a:solidFill>
                  <a:srgbClr val="5B5BAD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គោលការណ៍ណែនាំជាកាតព្វកិច្ច</a:t>
            </a:r>
            <a:endParaRPr lang="en-US" sz="2400" b="1" dirty="0">
              <a:solidFill>
                <a:srgbClr val="5B5BAD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EA9F45-A3F1-21B1-A85F-40E9F791EA3B}"/>
              </a:ext>
            </a:extLst>
          </p:cNvPr>
          <p:cNvSpPr txBox="1"/>
          <p:nvPr/>
        </p:nvSpPr>
        <p:spPr>
          <a:xfrm>
            <a:off x="11045745" y="4026004"/>
            <a:ext cx="1222457" cy="168122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US: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ច្បាប់បង្ការទប់ស្កាត់ពលកម្មដោយបង្ខំសម្រាប់ជនជាតិ </a:t>
            </a:r>
            <a:r>
              <a:rPr lang="en-US" sz="1400" dirty="0" err="1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Uygyur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85A6D5A-5CE5-8DB6-549B-65D317AD7DF5}"/>
              </a:ext>
            </a:extLst>
          </p:cNvPr>
          <p:cNvSpPr txBox="1"/>
          <p:nvPr/>
        </p:nvSpPr>
        <p:spPr>
          <a:xfrm>
            <a:off x="12420602" y="4011471"/>
            <a:ext cx="1222457" cy="711733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ន័រវេ៖ ច្បាប់តម្លាភាព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811786-70A3-0AAC-8848-5DB0DA552527}"/>
              </a:ext>
            </a:extLst>
          </p:cNvPr>
          <p:cNvSpPr txBox="1"/>
          <p:nvPr/>
        </p:nvSpPr>
        <p:spPr>
          <a:xfrm>
            <a:off x="12380872" y="4954369"/>
            <a:ext cx="1262187" cy="2327560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សំណើដើម្បីហាមឃាត់ទំនិញផលិតឡើងដោយប្រើប្រាស់ពលកម្មដោយបង្ខំ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27D1DF5-40B7-DCB0-FECB-9649590673DE}"/>
              </a:ext>
            </a:extLst>
          </p:cNvPr>
          <p:cNvSpPr/>
          <p:nvPr/>
        </p:nvSpPr>
        <p:spPr>
          <a:xfrm>
            <a:off x="13863034" y="3885392"/>
            <a:ext cx="1411514" cy="6058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B36B29-58F5-7EEA-B0E0-D87B35448075}"/>
              </a:ext>
            </a:extLst>
          </p:cNvPr>
          <p:cNvSpPr txBox="1"/>
          <p:nvPr/>
        </p:nvSpPr>
        <p:spPr>
          <a:xfrm>
            <a:off x="13886478" y="7426914"/>
            <a:ext cx="1411514" cy="900246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សេចក្ដីបញ្ជាស្ដីពីការរាយការណ៍អំពីនិរន្តរភាពសាជីវកម្ម</a:t>
            </a:r>
            <a:endParaRPr lang="en-US" sz="12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11DE36-E569-A5CB-A3CA-93E44698392C}"/>
              </a:ext>
            </a:extLst>
          </p:cNvPr>
          <p:cNvSpPr txBox="1"/>
          <p:nvPr/>
        </p:nvSpPr>
        <p:spPr>
          <a:xfrm>
            <a:off x="13863034" y="8565676"/>
            <a:ext cx="1411514" cy="623248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អាល្លឺម៉ង់៖ ច្បាប់ស្ដីពីសង្វាក់ការផ្គត់ផ្គង់</a:t>
            </a:r>
            <a:endParaRPr lang="en-US" sz="12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E40E80-FA19-9242-54B7-71BD6E6D5E43}"/>
              </a:ext>
            </a:extLst>
          </p:cNvPr>
          <p:cNvSpPr txBox="1"/>
          <p:nvPr/>
        </p:nvSpPr>
        <p:spPr>
          <a:xfrm>
            <a:off x="13868400" y="4051147"/>
            <a:ext cx="1332097" cy="145424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កូរ៉េខាងត្បូង៖ សំណើសេចក្ដីស្នើច្បាប់ស្ដីពីដំណើរការផ្នែកសិទ្ធិមនុស្ស និងបរិស្ថាន</a:t>
            </a:r>
            <a:endParaRPr lang="en-US" sz="12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DAFD2C-F7F3-AF0E-46CB-FEC88F35FE45}"/>
              </a:ext>
            </a:extLst>
          </p:cNvPr>
          <p:cNvSpPr txBox="1"/>
          <p:nvPr/>
        </p:nvSpPr>
        <p:spPr>
          <a:xfrm>
            <a:off x="13886478" y="5827685"/>
            <a:ext cx="1411514" cy="145424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2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លិខិតបទដ្ឋានគតិយុត្តស្ដីពីផលិតផលមិនជាប់ពាក់ព័ន្ធជាមួយការកាប់បំផ្លាញព្រៃឈើ</a:t>
            </a:r>
            <a:endParaRPr lang="en-US" sz="12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76F094-01E6-BC31-34E5-38A59CE86984}"/>
              </a:ext>
            </a:extLst>
          </p:cNvPr>
          <p:cNvSpPr txBox="1"/>
          <p:nvPr/>
        </p:nvSpPr>
        <p:spPr>
          <a:xfrm>
            <a:off x="15513536" y="4019190"/>
            <a:ext cx="1355843" cy="2004395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សេចក្ដីបញ្ជាស្ដីពីនីតិវិធីត្រួតពិនិត្យភាពត្រឹមត្រូវផ្នែកនិរន្តរភាព</a:t>
            </a:r>
          </a:p>
          <a:p>
            <a:pPr>
              <a:lnSpc>
                <a:spcPct val="150000"/>
              </a:lnSpc>
            </a:pPr>
            <a:r>
              <a:rPr lang="km-KH" sz="1400" dirty="0">
                <a:solidFill>
                  <a:schemeClr val="bg1"/>
                </a:solidFill>
                <a:latin typeface="Verdana"/>
                <a:ea typeface="Verdana"/>
                <a:cs typeface="Khmer OS Battambang" panose="02000500000000020004" pitchFamily="2" charset="0"/>
              </a:rPr>
              <a:t>សាជីវកម្ម</a:t>
            </a:r>
            <a:endParaRPr lang="en-US" sz="1400" dirty="0">
              <a:solidFill>
                <a:schemeClr val="bg1"/>
              </a:solidFill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400" dirty="0" err="1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mHREDD</a:t>
            </a: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លិខិតបទដ្ឋានគតិយុត្ត 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3961154" y="1939177"/>
            <a:ext cx="1577975" cy="1577975"/>
          </a:xfrm>
          <a:custGeom>
            <a:avLst/>
            <a:gdLst/>
            <a:ahLst/>
            <a:cxnLst/>
            <a:rect l="l" t="t" r="r" b="b"/>
            <a:pathLst>
              <a:path w="1577975" h="1577975">
                <a:moveTo>
                  <a:pt x="0" y="0"/>
                </a:moveTo>
                <a:lnTo>
                  <a:pt x="1577975" y="0"/>
                </a:lnTo>
                <a:lnTo>
                  <a:pt x="1577975" y="1577975"/>
                </a:lnTo>
                <a:lnTo>
                  <a:pt x="0" y="15779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1947063" y="442905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0798242" y="6200363"/>
            <a:ext cx="1286097" cy="1286097"/>
          </a:xfrm>
          <a:custGeom>
            <a:avLst/>
            <a:gdLst/>
            <a:ahLst/>
            <a:cxnLst/>
            <a:rect l="l" t="t" r="r" b="b"/>
            <a:pathLst>
              <a:path w="1286097" h="1286097">
                <a:moveTo>
                  <a:pt x="0" y="0"/>
                </a:moveTo>
                <a:lnTo>
                  <a:pt x="1286097" y="0"/>
                </a:lnTo>
                <a:lnTo>
                  <a:pt x="1286097" y="1286097"/>
                </a:lnTo>
                <a:lnTo>
                  <a:pt x="0" y="12860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4576650" y="6125643"/>
            <a:ext cx="1273157" cy="1273157"/>
          </a:xfrm>
          <a:custGeom>
            <a:avLst/>
            <a:gdLst/>
            <a:ahLst/>
            <a:cxnLst/>
            <a:rect l="l" t="t" r="r" b="b"/>
            <a:pathLst>
              <a:path w="1273157" h="1273157">
                <a:moveTo>
                  <a:pt x="0" y="0"/>
                </a:moveTo>
                <a:lnTo>
                  <a:pt x="1273157" y="0"/>
                </a:lnTo>
                <a:lnTo>
                  <a:pt x="1273157" y="1273157"/>
                </a:lnTo>
                <a:lnTo>
                  <a:pt x="0" y="127315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1658255" y="2331825"/>
            <a:ext cx="3570197" cy="4360546"/>
          </a:xfrm>
          <a:custGeom>
            <a:avLst/>
            <a:gdLst/>
            <a:ahLst/>
            <a:cxnLst/>
            <a:rect l="l" t="t" r="r" b="b"/>
            <a:pathLst>
              <a:path w="3570197" h="4360546">
                <a:moveTo>
                  <a:pt x="0" y="0"/>
                </a:moveTo>
                <a:lnTo>
                  <a:pt x="3570197" y="0"/>
                </a:lnTo>
                <a:lnTo>
                  <a:pt x="3570197" y="4360546"/>
                </a:lnTo>
                <a:lnTo>
                  <a:pt x="0" y="43605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0798242" y="8150313"/>
            <a:ext cx="1283306" cy="1283306"/>
          </a:xfrm>
          <a:custGeom>
            <a:avLst/>
            <a:gdLst/>
            <a:ahLst/>
            <a:cxnLst/>
            <a:rect l="l" t="t" r="r" b="b"/>
            <a:pathLst>
              <a:path w="1283306" h="1283306">
                <a:moveTo>
                  <a:pt x="0" y="0"/>
                </a:moveTo>
                <a:lnTo>
                  <a:pt x="1283306" y="0"/>
                </a:lnTo>
                <a:lnTo>
                  <a:pt x="1283306" y="1283306"/>
                </a:lnTo>
                <a:lnTo>
                  <a:pt x="0" y="128330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>
            <a:off x="11658255" y="6777445"/>
            <a:ext cx="3570197" cy="2218856"/>
          </a:xfrm>
          <a:custGeom>
            <a:avLst/>
            <a:gdLst/>
            <a:ahLst/>
            <a:cxnLst/>
            <a:rect l="l" t="t" r="r" b="b"/>
            <a:pathLst>
              <a:path w="3570197" h="2218856">
                <a:moveTo>
                  <a:pt x="0" y="0"/>
                </a:moveTo>
                <a:lnTo>
                  <a:pt x="3570197" y="0"/>
                </a:lnTo>
                <a:lnTo>
                  <a:pt x="3570197" y="2218856"/>
                </a:lnTo>
                <a:lnTo>
                  <a:pt x="0" y="22188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965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>
            <a:off x="11658255" y="8996301"/>
            <a:ext cx="3570197" cy="2218856"/>
          </a:xfrm>
          <a:custGeom>
            <a:avLst/>
            <a:gdLst/>
            <a:ahLst/>
            <a:cxnLst/>
            <a:rect l="l" t="t" r="r" b="b"/>
            <a:pathLst>
              <a:path w="3570197" h="2218856">
                <a:moveTo>
                  <a:pt x="0" y="0"/>
                </a:moveTo>
                <a:lnTo>
                  <a:pt x="3570197" y="0"/>
                </a:lnTo>
                <a:lnTo>
                  <a:pt x="3570197" y="2218856"/>
                </a:lnTo>
                <a:lnTo>
                  <a:pt x="0" y="221885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t="-965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TextBox 11"/>
          <p:cNvSpPr txBox="1"/>
          <p:nvPr/>
        </p:nvSpPr>
        <p:spPr>
          <a:xfrm>
            <a:off x="1028700" y="2628900"/>
            <a:ext cx="9505073" cy="6998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ច្បាប់ </a:t>
            </a:r>
            <a:r>
              <a:rPr lang="en-US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HREDD </a:t>
            </a:r>
            <a:r>
              <a:rPr lang="km-KH" sz="34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របស់សហគមន៍អឺរ៉ុបត្រូវអនុវត្តចំពោះ៖</a:t>
            </a:r>
            <a:endParaRPr lang="en-US" sz="3400" dirty="0">
              <a:solidFill>
                <a:srgbClr val="FFFFFF"/>
              </a:solidFill>
              <a:latin typeface="Graphik Bold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ក្រុមហ៊ុនធំៗលក់ផលិតផលនៅសហភាពអឺរ៉ុប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ប៉ុន្តែគ្របដណ្តប់លើខ្សែសង្វាក់ផ្គត់ផ្គង់ទាំងមូលរបស់ពួកគេ។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ដូច្នេះ ប្រសិនបើផលប៉ះពាល់អវិជ្ជមានកើតឡើងនៅទីណាមួយក្នុងខ្សែសង្វាក់ផ្គត់ផ្គង់របស់ពួកគេក្នុងពិភពលោក ហើយពួកគេមិនបានឆ្លើយតបស្របតាមកាតព្វកិច្ចនីតិវិធីត្រួតពិនិត្យភាពត្រឹមត្រូវរបស់ខ្លួនទេ ពួកគេអាចទទួលខុសត្រូវនៅអឺរ៉ុប។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66877" y="2922715"/>
            <a:ext cx="10954246" cy="6564185"/>
          </a:xfrm>
          <a:custGeom>
            <a:avLst/>
            <a:gdLst/>
            <a:ahLst/>
            <a:cxnLst/>
            <a:rect l="l" t="t" r="r" b="b"/>
            <a:pathLst>
              <a:path w="10954246" h="6564185">
                <a:moveTo>
                  <a:pt x="0" y="0"/>
                </a:moveTo>
                <a:lnTo>
                  <a:pt x="10954246" y="0"/>
                </a:lnTo>
                <a:lnTo>
                  <a:pt x="10954246" y="6564185"/>
                </a:lnTo>
                <a:lnTo>
                  <a:pt x="0" y="65641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648356" y="190500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HREDD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ជំហានទាំងប្រាំមួយនៃនីតិវិធីត្រួតពិនិត្យភាពត្រឹមត្រូវ</a:t>
            </a:r>
            <a:endParaRPr lang="en-US" sz="5400" dirty="0">
              <a:solidFill>
                <a:schemeClr val="bg1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2B1D07-2C52-4552-87FD-7810A133A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88" y="2890281"/>
            <a:ext cx="12726221" cy="659661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59259" y="3159778"/>
            <a:ext cx="4749302" cy="4749302"/>
          </a:xfrm>
          <a:custGeom>
            <a:avLst/>
            <a:gdLst/>
            <a:ahLst/>
            <a:cxnLst/>
            <a:rect l="l" t="t" r="r" b="b"/>
            <a:pathLst>
              <a:path w="4749302" h="4749302">
                <a:moveTo>
                  <a:pt x="0" y="0"/>
                </a:moveTo>
                <a:lnTo>
                  <a:pt x="4749302" y="0"/>
                </a:lnTo>
                <a:lnTo>
                  <a:pt x="4749302" y="4749302"/>
                </a:lnTo>
                <a:lnTo>
                  <a:pt x="0" y="47493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105255" y="3465473"/>
            <a:ext cx="3889638" cy="4137913"/>
          </a:xfrm>
          <a:custGeom>
            <a:avLst/>
            <a:gdLst/>
            <a:ahLst/>
            <a:cxnLst/>
            <a:rect l="l" t="t" r="r" b="b"/>
            <a:pathLst>
              <a:path w="3889638" h="4137913">
                <a:moveTo>
                  <a:pt x="0" y="0"/>
                </a:moveTo>
                <a:lnTo>
                  <a:pt x="3889637" y="0"/>
                </a:lnTo>
                <a:lnTo>
                  <a:pt x="3889637" y="4137912"/>
                </a:lnTo>
                <a:lnTo>
                  <a:pt x="0" y="41379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648356" y="981075"/>
            <a:ext cx="1499128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១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- ការដាក់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RBC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ចូលក្នុងគោលនយោបាយ </a:t>
            </a:r>
            <a:endParaRPr lang="en-US" sz="5400" dirty="0">
              <a:solidFill>
                <a:schemeClr val="bg1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421255" y="3953459"/>
            <a:ext cx="1308080" cy="272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19"/>
              </a:lnSpc>
            </a:pPr>
            <a:r>
              <a:rPr lang="en-US" sz="15014">
                <a:solidFill>
                  <a:srgbClr val="FFFFFF"/>
                </a:solidFill>
                <a:latin typeface="Graphik"/>
                <a:ea typeface="Graphik"/>
                <a:cs typeface="Graphik"/>
                <a:sym typeface="Graphik"/>
              </a:rPr>
              <a:t>&amp;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759259" y="8306720"/>
            <a:ext cx="3858512" cy="65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គោលនយោបាយ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49F1B382-E8C7-4F0E-AD04-79863FDB2E33}"/>
              </a:ext>
            </a:extLst>
          </p:cNvPr>
          <p:cNvSpPr txBox="1"/>
          <p:nvPr/>
        </p:nvSpPr>
        <p:spPr>
          <a:xfrm>
            <a:off x="10515600" y="8306719"/>
            <a:ext cx="3858512" cy="65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ប្រព័ន្ធគ្រប់គ្រង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91160" y="981075"/>
            <a:ext cx="1587764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ការកំណត់ផលប៉ះពាល់អវិជ្ជមាន </a:t>
            </a:r>
            <a:endParaRPr lang="en-US" sz="5400" dirty="0">
              <a:solidFill>
                <a:schemeClr val="bg1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62003" y="5829300"/>
            <a:ext cx="16815958" cy="40857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ក្រុមហ៊ុនចាំបាច់ត្រូវធ្វើផែនទីខ្សែសង្វាក់តម្លៃទាំងមូលសម្រាប់ផលិតផលរបស់ខ្លួន រួមទាំងប្រភពនៃវត្ថុធាតុដើមផងដែរ។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ក្រុមហ៊ុនត្រូវកំណត់អំពីផលប៉ះពាល់អវិជ្ជមាន (ជាសក្តានុពល) ដែលអាចមានមកលើកម្មករនិយោជិត សហគមន៍ អ្នកផ្គត់ផ្គង់ បរិស្ថាន និងអាកាសធាតុ សម្រាប់ផលិតផលរបស់ខ្លួន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ប្រភពព័ត៌មានដែលអាចមាន៖ សវនកម្ម បណ្ដឹង ប្រព័ន្ធផ្សព្វផ្សាយ អ្នកពាក់ព័ន្ធ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4524845" y="2247900"/>
            <a:ext cx="7362355" cy="3238761"/>
            <a:chOff x="0" y="0"/>
            <a:chExt cx="12317747" cy="5418679"/>
          </a:xfrm>
        </p:grpSpPr>
        <p:sp>
          <p:nvSpPr>
            <p:cNvPr id="5" name="Freeform 5"/>
            <p:cNvSpPr/>
            <p:nvPr/>
          </p:nvSpPr>
          <p:spPr>
            <a:xfrm>
              <a:off x="3365888" y="4265679"/>
              <a:ext cx="1169075" cy="1153000"/>
            </a:xfrm>
            <a:custGeom>
              <a:avLst/>
              <a:gdLst/>
              <a:ahLst/>
              <a:cxnLst/>
              <a:rect l="l" t="t" r="r" b="b"/>
              <a:pathLst>
                <a:path w="1169075" h="1153000">
                  <a:moveTo>
                    <a:pt x="0" y="0"/>
                  </a:moveTo>
                  <a:lnTo>
                    <a:pt x="1169075" y="0"/>
                  </a:lnTo>
                  <a:lnTo>
                    <a:pt x="1169075" y="1153000"/>
                  </a:lnTo>
                  <a:lnTo>
                    <a:pt x="0" y="1153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1605489"/>
              <a:ext cx="1834230" cy="1866901"/>
            </a:xfrm>
            <a:custGeom>
              <a:avLst/>
              <a:gdLst/>
              <a:ahLst/>
              <a:cxnLst/>
              <a:rect l="l" t="t" r="r" b="b"/>
              <a:pathLst>
                <a:path w="1834230" h="1866901">
                  <a:moveTo>
                    <a:pt x="0" y="0"/>
                  </a:moveTo>
                  <a:lnTo>
                    <a:pt x="1834230" y="0"/>
                  </a:lnTo>
                  <a:lnTo>
                    <a:pt x="1834230" y="1866900"/>
                  </a:lnTo>
                  <a:lnTo>
                    <a:pt x="0" y="1866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Freeform 7"/>
            <p:cNvSpPr/>
            <p:nvPr/>
          </p:nvSpPr>
          <p:spPr>
            <a:xfrm>
              <a:off x="6053092" y="1956223"/>
              <a:ext cx="1166731" cy="1187512"/>
            </a:xfrm>
            <a:custGeom>
              <a:avLst/>
              <a:gdLst/>
              <a:ahLst/>
              <a:cxnLst/>
              <a:rect l="l" t="t" r="r" b="b"/>
              <a:pathLst>
                <a:path w="1166731" h="1187512">
                  <a:moveTo>
                    <a:pt x="0" y="0"/>
                  </a:moveTo>
                  <a:lnTo>
                    <a:pt x="1166731" y="0"/>
                  </a:lnTo>
                  <a:lnTo>
                    <a:pt x="1166731" y="1187512"/>
                  </a:lnTo>
                  <a:lnTo>
                    <a:pt x="0" y="11875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8"/>
            <p:cNvSpPr/>
            <p:nvPr/>
          </p:nvSpPr>
          <p:spPr>
            <a:xfrm>
              <a:off x="11236975" y="4188455"/>
              <a:ext cx="1036562" cy="1036562"/>
            </a:xfrm>
            <a:custGeom>
              <a:avLst/>
              <a:gdLst/>
              <a:ahLst/>
              <a:cxnLst/>
              <a:rect l="l" t="t" r="r" b="b"/>
              <a:pathLst>
                <a:path w="1036562" h="1036562">
                  <a:moveTo>
                    <a:pt x="0" y="0"/>
                  </a:moveTo>
                  <a:lnTo>
                    <a:pt x="1036563" y="0"/>
                  </a:lnTo>
                  <a:lnTo>
                    <a:pt x="1036563" y="1036563"/>
                  </a:lnTo>
                  <a:lnTo>
                    <a:pt x="0" y="10365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Freeform 9"/>
            <p:cNvSpPr/>
            <p:nvPr/>
          </p:nvSpPr>
          <p:spPr>
            <a:xfrm>
              <a:off x="8719747" y="4188455"/>
              <a:ext cx="1225357" cy="1142645"/>
            </a:xfrm>
            <a:custGeom>
              <a:avLst/>
              <a:gdLst/>
              <a:ahLst/>
              <a:cxnLst/>
              <a:rect l="l" t="t" r="r" b="b"/>
              <a:pathLst>
                <a:path w="1225357" h="1142645">
                  <a:moveTo>
                    <a:pt x="0" y="0"/>
                  </a:moveTo>
                  <a:lnTo>
                    <a:pt x="1225357" y="0"/>
                  </a:lnTo>
                  <a:lnTo>
                    <a:pt x="1225357" y="1142645"/>
                  </a:lnTo>
                  <a:lnTo>
                    <a:pt x="0" y="1142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986155" y="205473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3365888" y="2194744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8832405" y="2194744"/>
              <a:ext cx="979909" cy="1154010"/>
            </a:xfrm>
            <a:custGeom>
              <a:avLst/>
              <a:gdLst/>
              <a:ahLst/>
              <a:cxnLst/>
              <a:rect l="l" t="t" r="r" b="b"/>
              <a:pathLst>
                <a:path w="979909" h="1154010">
                  <a:moveTo>
                    <a:pt x="0" y="0"/>
                  </a:moveTo>
                  <a:lnTo>
                    <a:pt x="979908" y="0"/>
                  </a:lnTo>
                  <a:lnTo>
                    <a:pt x="979908" y="1154010"/>
                  </a:lnTo>
                  <a:lnTo>
                    <a:pt x="0" y="1154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1047155" y="2127426"/>
              <a:ext cx="1209592" cy="1209592"/>
            </a:xfrm>
            <a:custGeom>
              <a:avLst/>
              <a:gdLst/>
              <a:ahLst/>
              <a:cxnLst/>
              <a:rect l="l" t="t" r="r" b="b"/>
              <a:pathLst>
                <a:path w="1209592" h="1209592">
                  <a:moveTo>
                    <a:pt x="0" y="0"/>
                  </a:moveTo>
                  <a:lnTo>
                    <a:pt x="1209592" y="0"/>
                  </a:lnTo>
                  <a:lnTo>
                    <a:pt x="1209592" y="1209592"/>
                  </a:lnTo>
                  <a:lnTo>
                    <a:pt x="0" y="12095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3504282" y="0"/>
              <a:ext cx="1390751" cy="1419134"/>
            </a:xfrm>
            <a:custGeom>
              <a:avLst/>
              <a:gdLst/>
              <a:ahLst/>
              <a:cxnLst/>
              <a:rect l="l" t="t" r="r" b="b"/>
              <a:pathLst>
                <a:path w="1390751" h="1419134">
                  <a:moveTo>
                    <a:pt x="0" y="0"/>
                  </a:moveTo>
                  <a:lnTo>
                    <a:pt x="1390751" y="0"/>
                  </a:lnTo>
                  <a:lnTo>
                    <a:pt x="1390751" y="1419134"/>
                  </a:lnTo>
                  <a:lnTo>
                    <a:pt x="0" y="1419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5919444" y="136982"/>
              <a:ext cx="1524352" cy="1145170"/>
            </a:xfrm>
            <a:custGeom>
              <a:avLst/>
              <a:gdLst/>
              <a:ahLst/>
              <a:cxnLst/>
              <a:rect l="l" t="t" r="r" b="b"/>
              <a:pathLst>
                <a:path w="1524352" h="1145170">
                  <a:moveTo>
                    <a:pt x="0" y="0"/>
                  </a:moveTo>
                  <a:lnTo>
                    <a:pt x="1524352" y="0"/>
                  </a:lnTo>
                  <a:lnTo>
                    <a:pt x="152435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8719747" y="136982"/>
              <a:ext cx="1205223" cy="1282152"/>
            </a:xfrm>
            <a:custGeom>
              <a:avLst/>
              <a:gdLst/>
              <a:ahLst/>
              <a:cxnLst/>
              <a:rect l="l" t="t" r="r" b="b"/>
              <a:pathLst>
                <a:path w="1205223" h="1282152">
                  <a:moveTo>
                    <a:pt x="0" y="0"/>
                  </a:moveTo>
                  <a:lnTo>
                    <a:pt x="1205223" y="0"/>
                  </a:lnTo>
                  <a:lnTo>
                    <a:pt x="1205223" y="1282152"/>
                  </a:lnTo>
                  <a:lnTo>
                    <a:pt x="0" y="1282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6129567" y="4401121"/>
              <a:ext cx="1090255" cy="882116"/>
            </a:xfrm>
            <a:custGeom>
              <a:avLst/>
              <a:gdLst/>
              <a:ahLst/>
              <a:cxnLst/>
              <a:rect l="l" t="t" r="r" b="b"/>
              <a:pathLst>
                <a:path w="1090255" h="882116">
                  <a:moveTo>
                    <a:pt x="0" y="0"/>
                  </a:moveTo>
                  <a:lnTo>
                    <a:pt x="1090256" y="0"/>
                  </a:lnTo>
                  <a:lnTo>
                    <a:pt x="1090256" y="882116"/>
                  </a:lnTo>
                  <a:lnTo>
                    <a:pt x="0" y="882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AutoShape 18"/>
            <p:cNvSpPr/>
            <p:nvPr/>
          </p:nvSpPr>
          <p:spPr>
            <a:xfrm>
              <a:off x="1834230" y="2669240"/>
              <a:ext cx="764899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AutoShape 19"/>
            <p:cNvSpPr/>
            <p:nvPr/>
          </p:nvSpPr>
          <p:spPr>
            <a:xfrm flipV="1">
              <a:off x="2599129" y="709567"/>
              <a:ext cx="0" cy="1982955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AutoShape 20"/>
            <p:cNvSpPr/>
            <p:nvPr/>
          </p:nvSpPr>
          <p:spPr>
            <a:xfrm>
              <a:off x="2599129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AutoShape 21"/>
            <p:cNvSpPr/>
            <p:nvPr/>
          </p:nvSpPr>
          <p:spPr>
            <a:xfrm>
              <a:off x="489503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AutoShape 22"/>
            <p:cNvSpPr/>
            <p:nvPr/>
          </p:nvSpPr>
          <p:spPr>
            <a:xfrm>
              <a:off x="756305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AutoShape 23"/>
            <p:cNvSpPr/>
            <p:nvPr/>
          </p:nvSpPr>
          <p:spPr>
            <a:xfrm>
              <a:off x="10003211" y="77805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AutoShape 24"/>
            <p:cNvSpPr/>
            <p:nvPr/>
          </p:nvSpPr>
          <p:spPr>
            <a:xfrm flipH="1" flipV="1">
              <a:off x="10003211" y="26925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AutoShape 25"/>
            <p:cNvSpPr/>
            <p:nvPr/>
          </p:nvSpPr>
          <p:spPr>
            <a:xfrm flipH="1" flipV="1">
              <a:off x="7563662" y="2680786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AutoShape 26"/>
            <p:cNvSpPr/>
            <p:nvPr/>
          </p:nvSpPr>
          <p:spPr>
            <a:xfrm flipH="1" flipV="1">
              <a:off x="4894425" y="27322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AutoShape 27"/>
            <p:cNvSpPr/>
            <p:nvPr/>
          </p:nvSpPr>
          <p:spPr>
            <a:xfrm>
              <a:off x="4894425" y="4730209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AutoShape 28"/>
            <p:cNvSpPr/>
            <p:nvPr/>
          </p:nvSpPr>
          <p:spPr>
            <a:xfrm>
              <a:off x="7563662" y="4753681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AutoShape 29"/>
            <p:cNvSpPr/>
            <p:nvPr/>
          </p:nvSpPr>
          <p:spPr>
            <a:xfrm>
              <a:off x="10081002" y="475977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AutoShape 30"/>
            <p:cNvSpPr/>
            <p:nvPr/>
          </p:nvSpPr>
          <p:spPr>
            <a:xfrm>
              <a:off x="11651951" y="1605489"/>
              <a:ext cx="0" cy="521937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AutoShape 31"/>
            <p:cNvSpPr/>
            <p:nvPr/>
          </p:nvSpPr>
          <p:spPr>
            <a:xfrm flipH="1">
              <a:off x="4017744" y="3316766"/>
              <a:ext cx="0" cy="776783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08753" y="1714500"/>
            <a:ext cx="14991287" cy="6894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ក្រុមហ៊ុនគួរតែបង្កើតផែនការសកម្មភាព៖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គោលដៅ </a:t>
            </a:r>
            <a:r>
              <a:rPr lang="en-US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SMART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កំណត់ការទទួលខុសត្រូវ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ថវិកា</a:t>
            </a: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308753" y="5049265"/>
            <a:ext cx="8893137" cy="4671143"/>
          </a:xfrm>
          <a:custGeom>
            <a:avLst/>
            <a:gdLst/>
            <a:ahLst/>
            <a:cxnLst/>
            <a:rect l="l" t="t" r="r" b="b"/>
            <a:pathLst>
              <a:path w="9387380" h="4930745">
                <a:moveTo>
                  <a:pt x="0" y="0"/>
                </a:moveTo>
                <a:lnTo>
                  <a:pt x="9387380" y="0"/>
                </a:lnTo>
                <a:lnTo>
                  <a:pt x="9387380" y="4930745"/>
                </a:lnTo>
                <a:lnTo>
                  <a:pt x="0" y="49307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1161150" y="3699412"/>
            <a:ext cx="6098150" cy="4985417"/>
          </a:xfrm>
          <a:custGeom>
            <a:avLst/>
            <a:gdLst/>
            <a:ahLst/>
            <a:cxnLst/>
            <a:rect l="l" t="t" r="r" b="b"/>
            <a:pathLst>
              <a:path w="6098150" h="4985417">
                <a:moveTo>
                  <a:pt x="0" y="0"/>
                </a:moveTo>
                <a:lnTo>
                  <a:pt x="6098150" y="0"/>
                </a:lnTo>
                <a:lnTo>
                  <a:pt x="6098150" y="4985417"/>
                </a:lnTo>
                <a:lnTo>
                  <a:pt x="0" y="498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16" r="-216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-228600" y="559889"/>
            <a:ext cx="18745200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៣៖ </a:t>
            </a:r>
            <a:r>
              <a:rPr lang="km-KH" sz="48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បញ្ឈប់ ទប់ស្កាត់ ឬកាត់បន្ថយផលប៉ះពាល់ </a:t>
            </a:r>
            <a:endParaRPr lang="en-US" sz="4800" dirty="0">
              <a:solidFill>
                <a:schemeClr val="bg1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៤៖</a:t>
            </a: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តាមដាន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</a:t>
            </a:r>
          </a:p>
        </p:txBody>
      </p:sp>
      <p:sp>
        <p:nvSpPr>
          <p:cNvPr id="3" name="Freeform 3"/>
          <p:cNvSpPr/>
          <p:nvPr/>
        </p:nvSpPr>
        <p:spPr>
          <a:xfrm>
            <a:off x="13668760" y="5605710"/>
            <a:ext cx="2970884" cy="3352196"/>
          </a:xfrm>
          <a:custGeom>
            <a:avLst/>
            <a:gdLst/>
            <a:ahLst/>
            <a:cxnLst/>
            <a:rect l="l" t="t" r="r" b="b"/>
            <a:pathLst>
              <a:path w="2970884" h="3352196">
                <a:moveTo>
                  <a:pt x="0" y="0"/>
                </a:moveTo>
                <a:lnTo>
                  <a:pt x="2970884" y="0"/>
                </a:lnTo>
                <a:lnTo>
                  <a:pt x="2970884" y="3352196"/>
                </a:lnTo>
                <a:lnTo>
                  <a:pt x="0" y="33521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1066800" y="2476500"/>
            <a:ext cx="13634458" cy="7203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ក្រុម​ហ៊ុន​ចាំបាច់​ត្រូវ៖</a:t>
            </a:r>
            <a:endParaRPr lang="en-US" sz="35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ពិនិត្យ​លើ​កិច្ចខិតខំ​ផ្ទៃ​ក្នុងរបស់ខ្លួន​ ក៏ដូចជា​សកម្មភាព និង​គោលដៅ​នានាតាម​រយៈ​ការ​ពិនិត្យ​ឡើងវិញ ឬ​សវនកម្មក្នុង​ក្រុម​ហ៊ុន ឬធ្វើ​ឡើងពីខាង​ក្រៅ៖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កំណត់​អំពីសូចនាករបរិមាណ និងគុណភាព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ប្រើប្រាស់​ប្រភព​ព័ត៌មាន​ផ្ទៃ​ក្នុង និងពីខាង​ក្រៅ​ដើម្បីធ្វើ​ការ​ពិនិត្យ​តាមដាន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ដាក់​ផែនការ​ឱ្យមាន​ការ​ពិនិត្យ​ឡើងវិញក្នុង​ចន្លោះ​ពេល​ទៀង​ទាត់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វាយតម្លៃ​ចន្លោះ​ទំនាក់​ទំនងអាជីវកម្ម​ក្នុង​ចន្លោះ​ពេល​ទៀង​ទាត់​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5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ប្រើប្រាសសេចក្ដី​សន្និដ្ឋាន​ដើម្បី​កែលម្អដំណើរការ​</a:t>
            </a:r>
            <a:endParaRPr lang="en-US" sz="35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00931" y="2063126"/>
            <a:ext cx="10886137" cy="3080374"/>
          </a:xfrm>
          <a:custGeom>
            <a:avLst/>
            <a:gdLst/>
            <a:ahLst/>
            <a:cxnLst/>
            <a:rect l="l" t="t" r="r" b="b"/>
            <a:pathLst>
              <a:path w="10886137" h="3080374">
                <a:moveTo>
                  <a:pt x="0" y="0"/>
                </a:moveTo>
                <a:lnTo>
                  <a:pt x="10886138" y="0"/>
                </a:lnTo>
                <a:lnTo>
                  <a:pt x="10886138" y="3080374"/>
                </a:lnTo>
                <a:lnTo>
                  <a:pt x="0" y="30803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6279689" y="5143500"/>
            <a:ext cx="6838505" cy="4553640"/>
          </a:xfrm>
          <a:custGeom>
            <a:avLst/>
            <a:gdLst/>
            <a:ahLst/>
            <a:cxnLst/>
            <a:rect l="l" t="t" r="r" b="b"/>
            <a:pathLst>
              <a:path w="6838505" h="4553640">
                <a:moveTo>
                  <a:pt x="0" y="0"/>
                </a:moveTo>
                <a:lnTo>
                  <a:pt x="6838506" y="0"/>
                </a:lnTo>
                <a:lnTo>
                  <a:pt x="6838506" y="4553640"/>
                </a:lnTo>
                <a:lnTo>
                  <a:pt x="0" y="4553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2327515" y="4225907"/>
            <a:ext cx="5371008" cy="3588147"/>
          </a:xfrm>
          <a:custGeom>
            <a:avLst/>
            <a:gdLst/>
            <a:ahLst/>
            <a:cxnLst/>
            <a:rect l="l" t="t" r="r" b="b"/>
            <a:pathLst>
              <a:path w="5371008" h="3588147">
                <a:moveTo>
                  <a:pt x="0" y="0"/>
                </a:moveTo>
                <a:lnTo>
                  <a:pt x="5371008" y="0"/>
                </a:lnTo>
                <a:lnTo>
                  <a:pt x="5371008" y="3588147"/>
                </a:lnTo>
                <a:lnTo>
                  <a:pt x="0" y="35881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៥៖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ប្រាស្រ័យទាក់ទង​​</a:t>
            </a:r>
            <a:endParaRPr lang="en-US" sz="5400" dirty="0">
              <a:solidFill>
                <a:srgbClr val="FFFFFF"/>
              </a:solidFill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028700" y="5143500"/>
            <a:ext cx="5250989" cy="3498472"/>
          </a:xfrm>
          <a:custGeom>
            <a:avLst/>
            <a:gdLst/>
            <a:ahLst/>
            <a:cxnLst/>
            <a:rect l="l" t="t" r="r" b="b"/>
            <a:pathLst>
              <a:path w="5250989" h="3498472">
                <a:moveTo>
                  <a:pt x="0" y="0"/>
                </a:moveTo>
                <a:lnTo>
                  <a:pt x="5250989" y="0"/>
                </a:lnTo>
                <a:lnTo>
                  <a:pt x="5250989" y="3498472"/>
                </a:lnTo>
                <a:lnTo>
                  <a:pt x="0" y="34984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68746" y="2400300"/>
            <a:ext cx="14991287" cy="12207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បុគ្គល ឬ​ក្រុម​ដែល​បាន​ទទួលរង​គ្រោះ​ពីសកម្មភាពអាជីវកម្ម មាន​សិទ្ធិ​ទទួល​បានសំណង​៖</a:t>
            </a:r>
          </a:p>
          <a:p>
            <a:pPr marL="968375" lvl="1" indent="-558800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 ដើម្បី​ស្ដារ​ទៅស្ថានភាពដែល​គួរ​តែ​កើត​ឡើង​ប្រសិន</a:t>
            </a:r>
            <a:b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</a:b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ផលប៉ះពាល់​នោះ​ ពុំ​បាន​កើត​ឡើង</a:t>
            </a:r>
          </a:p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ដើម្បី​ព្យាយាម​កែតម្រូវចំពោះគ្រោះ​ថ្នាក់​ដែល​បាន</a:t>
            </a:r>
            <a:b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</a:b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បង្កឡើង</a:t>
            </a:r>
          </a:p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វិធាន​ការផ្សេងៗជាច្រើន</a:t>
            </a:r>
          </a:p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យន្តការ​បណ្ដឹង​</a:t>
            </a: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តាមដានសំណង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​​</a:t>
            </a:r>
          </a:p>
        </p:txBody>
      </p:sp>
      <p:sp>
        <p:nvSpPr>
          <p:cNvPr id="4" name="Freeform 4"/>
          <p:cNvSpPr/>
          <p:nvPr/>
        </p:nvSpPr>
        <p:spPr>
          <a:xfrm>
            <a:off x="11454190" y="4009087"/>
            <a:ext cx="5805110" cy="5782609"/>
          </a:xfrm>
          <a:custGeom>
            <a:avLst/>
            <a:gdLst/>
            <a:ahLst/>
            <a:cxnLst/>
            <a:rect l="l" t="t" r="r" b="b"/>
            <a:pathLst>
              <a:path w="5805110" h="5782609">
                <a:moveTo>
                  <a:pt x="0" y="0"/>
                </a:moveTo>
                <a:lnTo>
                  <a:pt x="5805110" y="0"/>
                </a:lnTo>
                <a:lnTo>
                  <a:pt x="5805110" y="5782609"/>
                </a:lnTo>
                <a:lnTo>
                  <a:pt x="0" y="5782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4363" y="2609723"/>
            <a:ext cx="14991287" cy="7556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ស្ដង់ដា​ </a:t>
            </a:r>
            <a:r>
              <a:rPr lang="en-US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RBC</a:t>
            </a: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​ ដែល​បាន​ទទួល​ស្គាល់ជា​អន្តរជាតិ​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អនុវត្ត​ការ​ងារ​តាម​បែប​បង្ការ​ទប់​ស្កាត់ (​ការបង្ការ​ទប់​ស្កាត់)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មាន​លក្ខណៈ​បត់​បែន (ជាបន្ត​បន្ទាប់ ជាលក្ខណៈប្រតិកម្ម​តបជាមួយ​បញ្ហា និងជាដំណើរការ​ដែល​មាន​លក្ខណៈបត់​បែន)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មាននិន្ន​ការ​ផ្ដោត​លើ​ហានិភ័យ</a:t>
            </a:r>
            <a:endParaRPr lang="en-US" sz="3799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យកចិត្ត​ទុកដាក់ខ្លាំង​ចំពោះយេនឌ័រ និង​ក្រុម​ងាយរងគ្រោះ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មាន​លក្ខណៈសមាមាត្រ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ការ​ទទួល​ខុស​ត្រូវ​រួម​គ្នា</a:t>
            </a:r>
          </a:p>
          <a:p>
            <a:pPr marL="820417" lvl="1" indent="-410209" algn="l">
              <a:lnSpc>
                <a:spcPct val="130000"/>
              </a:lnSpc>
              <a:buFont typeface="Arial"/>
              <a:buChar char="•"/>
            </a:pPr>
            <a:r>
              <a:rPr lang="km-KH" sz="37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ការចូលរួម​របស់​អ្នក​ពាក់ព័ន្ធ</a:t>
            </a:r>
            <a:endParaRPr lang="en-US" sz="3799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</a:pPr>
            <a:endParaRPr lang="en-US" sz="3799" dirty="0">
              <a:solidFill>
                <a:srgbClr val="FFFFFF"/>
              </a:solidFill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ធាតុផ្សំ​សំខាន់ៗ​របស់ </a:t>
            </a: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HREDD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4959140" y="7663814"/>
            <a:ext cx="7818051" cy="1189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5"/>
              </a:lnSpc>
            </a:pPr>
            <a:endParaRPr dirty="0"/>
          </a:p>
          <a:p>
            <a:pPr algn="ctr">
              <a:lnSpc>
                <a:spcPts val="4935"/>
              </a:lnSpc>
            </a:pPr>
            <a:r>
              <a:rPr lang="en-US" sz="3525" spc="31" dirty="0">
                <a:solidFill>
                  <a:srgbClr val="FFFFFF"/>
                </a:solidFill>
                <a:latin typeface="Graphik"/>
                <a:ea typeface="Graphik"/>
                <a:cs typeface="Graphik"/>
                <a:sym typeface="Graphik"/>
              </a:rPr>
              <a:t>CNV Internationaal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6EF65829-803E-4EA3-A5D5-77255A60CDB5}"/>
              </a:ext>
            </a:extLst>
          </p:cNvPr>
          <p:cNvSpPr txBox="1"/>
          <p:nvPr/>
        </p:nvSpPr>
        <p:spPr>
          <a:xfrm>
            <a:off x="1648356" y="1250017"/>
            <a:ext cx="14991287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6000" dirty="0">
                <a:solidFill>
                  <a:srgbClr val="FFFFFF"/>
                </a:solidFill>
                <a:latin typeface="Graphik Bold"/>
                <a:cs typeface="Khmer OS Muol Light" panose="02000500000000020004" pitchFamily="2" charset="0"/>
              </a:rPr>
              <a:t>មតិស្វាគមន៍នូវ</a:t>
            </a:r>
            <a:endParaRPr lang="en-US" sz="6000" dirty="0">
              <a:solidFill>
                <a:srgbClr val="FFFFFF"/>
              </a:solidFill>
              <a:latin typeface="Graphik Bold"/>
              <a:cs typeface="Khmer OS Muol Light" panose="02000500000000020004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km-KH" sz="6000" dirty="0">
                <a:solidFill>
                  <a:srgbClr val="FFC000"/>
                </a:solidFill>
                <a:latin typeface="Graphik Bold"/>
                <a:cs typeface="Khmer OS Muol Light" panose="02000500000000020004" pitchFamily="2" charset="0"/>
              </a:rPr>
              <a:t>វគ្គបណ្ដុះបណ្ដាលគ្រូបង្គោលស្ដីពី </a:t>
            </a:r>
            <a:r>
              <a:rPr lang="en-US" sz="6000" dirty="0">
                <a:solidFill>
                  <a:srgbClr val="FFC000"/>
                </a:solidFill>
                <a:latin typeface="Graphik Bold"/>
                <a:cs typeface="Khmer OS Muol Light" panose="02000500000000020004" pitchFamily="2" charset="0"/>
              </a:rPr>
              <a:t>HREDD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10930" y="2680874"/>
            <a:ext cx="9866139" cy="6577426"/>
          </a:xfrm>
          <a:custGeom>
            <a:avLst/>
            <a:gdLst/>
            <a:ahLst/>
            <a:cxnLst/>
            <a:rect l="l" t="t" r="r" b="b"/>
            <a:pathLst>
              <a:path w="9866139" h="6577426">
                <a:moveTo>
                  <a:pt x="0" y="0"/>
                </a:moveTo>
                <a:lnTo>
                  <a:pt x="9866140" y="0"/>
                </a:lnTo>
                <a:lnTo>
                  <a:pt x="9866140" y="6577426"/>
                </a:lnTo>
                <a:lnTo>
                  <a:pt x="0" y="6577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TextBox 3"/>
          <p:cNvSpPr txBox="1"/>
          <p:nvPr/>
        </p:nvSpPr>
        <p:spPr>
          <a:xfrm>
            <a:off x="1143000" y="981075"/>
            <a:ext cx="15877644" cy="17440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HREDD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ការ​ពិគ្រោះ​យោបល់ជាមួយ​អ្នក​ពាក់​ព័ន្ធ​​</a:t>
            </a:r>
          </a:p>
          <a:p>
            <a:pPr algn="ctr">
              <a:lnSpc>
                <a:spcPts val="6844"/>
              </a:lnSpc>
            </a:pPr>
            <a:endParaRPr lang="km-KH" sz="5400" dirty="0">
              <a:solidFill>
                <a:srgbClr val="FBBC43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160789" y="2385604"/>
            <a:ext cx="10287962" cy="6872696"/>
          </a:xfrm>
          <a:custGeom>
            <a:avLst/>
            <a:gdLst/>
            <a:ahLst/>
            <a:cxnLst/>
            <a:rect l="l" t="t" r="r" b="b"/>
            <a:pathLst>
              <a:path w="10287962" h="6872696">
                <a:moveTo>
                  <a:pt x="0" y="0"/>
                </a:moveTo>
                <a:lnTo>
                  <a:pt x="10287962" y="0"/>
                </a:lnTo>
                <a:lnTo>
                  <a:pt x="10287962" y="6872696"/>
                </a:lnTo>
                <a:lnTo>
                  <a:pt x="0" y="68726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117997" y="6254017"/>
            <a:ext cx="6187064" cy="3461481"/>
            <a:chOff x="0" y="126555"/>
            <a:chExt cx="1452802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126555"/>
              <a:ext cx="1452802" cy="812800"/>
            </a:xfrm>
            <a:custGeom>
              <a:avLst/>
              <a:gdLst/>
              <a:ahLst/>
              <a:cxnLst/>
              <a:rect l="l" t="t" r="r" b="b"/>
              <a:pathLst>
                <a:path w="1452802" h="812800">
                  <a:moveTo>
                    <a:pt x="726401" y="0"/>
                  </a:moveTo>
                  <a:lnTo>
                    <a:pt x="833638" y="87561"/>
                  </a:lnTo>
                  <a:lnTo>
                    <a:pt x="989932" y="27679"/>
                  </a:lnTo>
                  <a:lnTo>
                    <a:pt x="1033632" y="131093"/>
                  </a:lnTo>
                  <a:lnTo>
                    <a:pt x="1217870" y="106978"/>
                  </a:lnTo>
                  <a:lnTo>
                    <a:pt x="1192133" y="212279"/>
                  </a:lnTo>
                  <a:lnTo>
                    <a:pt x="1379433" y="227186"/>
                  </a:lnTo>
                  <a:lnTo>
                    <a:pt x="1287732" y="320152"/>
                  </a:lnTo>
                  <a:lnTo>
                    <a:pt x="1452802" y="372069"/>
                  </a:lnTo>
                  <a:lnTo>
                    <a:pt x="1307522" y="440145"/>
                  </a:lnTo>
                  <a:lnTo>
                    <a:pt x="1428066" y="522061"/>
                  </a:lnTo>
                  <a:lnTo>
                    <a:pt x="1248826" y="556053"/>
                  </a:lnTo>
                  <a:lnTo>
                    <a:pt x="1308566" y="656904"/>
                  </a:lnTo>
                  <a:lnTo>
                    <a:pt x="1119577" y="652219"/>
                  </a:lnTo>
                  <a:lnTo>
                    <a:pt x="1110440" y="758384"/>
                  </a:lnTo>
                  <a:lnTo>
                    <a:pt x="937225" y="715658"/>
                  </a:lnTo>
                  <a:lnTo>
                    <a:pt x="860449" y="812800"/>
                  </a:lnTo>
                  <a:lnTo>
                    <a:pt x="726401" y="737801"/>
                  </a:lnTo>
                  <a:lnTo>
                    <a:pt x="592353" y="812800"/>
                  </a:lnTo>
                  <a:lnTo>
                    <a:pt x="515577" y="715658"/>
                  </a:lnTo>
                  <a:lnTo>
                    <a:pt x="342362" y="758384"/>
                  </a:lnTo>
                  <a:lnTo>
                    <a:pt x="333225" y="652219"/>
                  </a:lnTo>
                  <a:lnTo>
                    <a:pt x="144237" y="656904"/>
                  </a:lnTo>
                  <a:lnTo>
                    <a:pt x="203974" y="556053"/>
                  </a:lnTo>
                  <a:lnTo>
                    <a:pt x="24737" y="522061"/>
                  </a:lnTo>
                  <a:lnTo>
                    <a:pt x="145280" y="440145"/>
                  </a:lnTo>
                  <a:lnTo>
                    <a:pt x="0" y="372069"/>
                  </a:lnTo>
                  <a:lnTo>
                    <a:pt x="165070" y="320152"/>
                  </a:lnTo>
                  <a:lnTo>
                    <a:pt x="73368" y="227186"/>
                  </a:lnTo>
                  <a:lnTo>
                    <a:pt x="260669" y="212279"/>
                  </a:lnTo>
                  <a:lnTo>
                    <a:pt x="234932" y="106978"/>
                  </a:lnTo>
                  <a:lnTo>
                    <a:pt x="419170" y="131093"/>
                  </a:lnTo>
                  <a:lnTo>
                    <a:pt x="462870" y="27679"/>
                  </a:lnTo>
                  <a:lnTo>
                    <a:pt x="619164" y="87561"/>
                  </a:lnTo>
                  <a:lnTo>
                    <a:pt x="726401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49700" y="237680"/>
              <a:ext cx="953401" cy="561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ct val="130000"/>
                </a:lnSpc>
              </a:pPr>
              <a:r>
                <a:rPr lang="km-KH" sz="3052" dirty="0">
                  <a:solidFill>
                    <a:srgbClr val="FFFFFF"/>
                  </a:solidFill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កិច្ចសន្ទនា​សង្គម​នៅ​តែជា​ស្នូលដ៏សំខាន់​នៃ​ការងារ​សហជីព</a:t>
              </a:r>
              <a:endParaRPr lang="en-US" sz="3052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6000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6000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60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lang="en-US" sz="60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4355" y="2378710"/>
            <a:ext cx="14991287" cy="4517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អាច​ក្លាយជាឱកាស​បាន​លុះ​ត្រាណា​តែសហជីព៖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ធ្វើ​ការរួម​គ្នា​ក្នុងនាមជា​សហជីព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សហការជាមួយ​អ្នកពាក់ព័ន្ធ​ដទៃ</a:t>
            </a:r>
          </a:p>
          <a:p>
            <a:pPr marL="1093788" lvl="1" indent="-68421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ពង្រឹង​ចំណង​ទំនាក់​ទំនងនៅថ្នាក់មូលដ្ឋាន ថ្នាក់ជាតិ និង​ថ្នាក់​អន្តរជាតិ ដើម្បីឱ្យ​តួអង្គសហជីពនីមួយៗ អាច​បំពេញ​បន្ថែមឱ្យ​គ្នា​ទៅវិញ​ទៅមក</a:t>
            </a:r>
          </a:p>
          <a:p>
            <a:pPr algn="l">
              <a:lnSpc>
                <a:spcPct val="130000"/>
              </a:lnSpc>
              <a:spcBef>
                <a:spcPct val="0"/>
              </a:spcBef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84367" y="2783036"/>
            <a:ext cx="14991287" cy="7558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សហជីព គឺជាអ្នក​ពាក់ព័ន្ធដ៏សំខាន់៖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នៅក្នុងជំហាន​ទាំង ៦ នៃ 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ការចូលរួម​ប្រកប​ដោយ​អត្ថន័យ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3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ការប្រាស្រ័យទាក់ទង​ទៅវិញទៅមក</a:t>
            </a:r>
          </a:p>
          <a:p>
            <a:pPr marL="1640841" lvl="2" indent="-546947" algn="l">
              <a:lnSpc>
                <a:spcPct val="13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ដោយសុឆន្ទៈ</a:t>
            </a:r>
          </a:p>
          <a:p>
            <a:pPr marL="1640841" lvl="2" indent="-546947" algn="l">
              <a:lnSpc>
                <a:spcPct val="13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មុន​ពេល​ការសម្រេចចិត្តដែលមាន​ឥទ្ធិពល​</a:t>
            </a:r>
          </a:p>
          <a:p>
            <a:pPr marL="1640841" lvl="2" indent="-546947" algn="l">
              <a:lnSpc>
                <a:spcPct val="13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មាន​ការតាមដាន​បន្ត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មាន​លក្ខណៈជាបន្ត​បន្ទាប់​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CBA/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វត្តមាន​នៃកិច្ចសន្ទនា​សង្គម គឺជាសូចនាករ​ដ៏​ល្អមួយ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2476500"/>
            <a:ext cx="14991287" cy="90786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ជាទូទៅ​ក្នុងនាមជា​សហជីពអ្នក​មាន​តួនាទីចំនួនបួន​៖​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តណាង​ឱ្យ​និយោជិត ឧ. ដូចជានៅក្នុង​កិច្ចសន្ទនាសង្គម ឬ​ក្នុង​ពេលការចងក្រង​ឡើងវិញ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គាំ​ទ្រ​កម្មករនិយោជិតជា​បុគ្គល ដូចជា​ក្នុង​ករណី​បណ្ដេញ​ចេញពីការងារ ឬ​ដើម្បី​ដោះស្រាយ​បណ្ដឹង​សារ​ទុក្ខ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បណ្ដុះ​បណ្ដាល និង​លើកកម្ពស់ការយល់ដឹង​ជាមួយ​និយោជិត​	 ឧ. ស្ដីអំពីវីធីប្រើប្រាស់ឧបករណ៍​ការ​ពារ​ខ្លួន ឬតាមរយៈ​ការផ្ដល់ការ​ពិគ្រោះ​យោបល់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តស៊ូមតិ​ឱ្យមានគុណ​តម្លស​ង្គម និង​និយាម​សង្គម</a:t>
            </a: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6000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6000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60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lang="en-US" sz="60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52159" y="2628900"/>
            <a:ext cx="12583681" cy="6798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អ្នក​អាចប្រើប្រាស់​តួនាទីដែល​មានបច្ចុប្បន្ន ដើម្បីជំរុញបន្ថែម​លើ​ការងារដូចជា៖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ប្រមូល​ព័ត៌មាន​ស្ដីពី​បញ្ហា​នៅ​កន្លែងការងារ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ពិនិត្យ​តាមដាន​ការ​អនុវត្តនីតិវិធី​ត្រួត​ពិនិត្យ​ភាព​ត្រឹមត្រូវនៅកន្លែងការងារ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គាំ​ទ្រ​កម្មករនិយោជិត (ដូចជាការដាក់​បណ្ដឹងសារ​ទុក្ខ ឬ​ការបណ្ដុះបណ្ដាល)</a:t>
            </a:r>
          </a:p>
          <a:p>
            <a:pPr marL="1201738" lvl="1" indent="-792163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ផ្សារភ្ជាប់/​ទំនាក់​ទំនងជាមួយ​តួអង្គ/អ្នកពាក់​ព័ន្ធដទៃទៀត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38757" y="981075"/>
            <a:ext cx="16182443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ការ​កំណត់​ផលប៉ះពាល់​អវិជ្ជមាន​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FB92B9-25D3-4066-AB88-D8B8D983E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926" y="2707161"/>
            <a:ext cx="12538152" cy="6494371"/>
          </a:xfrm>
          <a:prstGeom prst="rect">
            <a:avLst/>
          </a:prstGeom>
        </p:spPr>
      </p:pic>
      <p:sp>
        <p:nvSpPr>
          <p:cNvPr id="6" name="Freeform 4">
            <a:extLst>
              <a:ext uri="{FF2B5EF4-FFF2-40B4-BE49-F238E27FC236}">
                <a16:creationId xmlns:a16="http://schemas.microsoft.com/office/drawing/2014/main" id="{C98A378C-2914-4B58-A4E4-2C6CF4248DC6}"/>
              </a:ext>
            </a:extLst>
          </p:cNvPr>
          <p:cNvSpPr/>
          <p:nvPr/>
        </p:nvSpPr>
        <p:spPr>
          <a:xfrm>
            <a:off x="8534400" y="1929474"/>
            <a:ext cx="5247716" cy="3076474"/>
          </a:xfrm>
          <a:custGeom>
            <a:avLst/>
            <a:gdLst/>
            <a:ahLst/>
            <a:cxnLst/>
            <a:rect l="l" t="t" r="r" b="b"/>
            <a:pathLst>
              <a:path w="5247716" h="3076474">
                <a:moveTo>
                  <a:pt x="0" y="0"/>
                </a:moveTo>
                <a:lnTo>
                  <a:pt x="5247716" y="0"/>
                </a:lnTo>
                <a:lnTo>
                  <a:pt x="5247716" y="3076474"/>
                </a:lnTo>
                <a:lnTo>
                  <a:pt x="0" y="30764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62560" y="981075"/>
            <a:ext cx="16334840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ការ​កំណត់​ផលប៉ះពាល់​អវិជ្ជមាន​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54600" y="6134100"/>
            <a:ext cx="16334840" cy="37571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ចូរធ្វើផែនទីសង្វាក់តម្លៃទាំងមូលសម្រាប់ផលិតផលរបស់អ្នក រួមទាំងប្រភពនៃវត្ថុធាតុដើមផងដែរ។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ចូរកំណត់រកផលប៉ះពាល់អវិជ្ជមាន (ជាសក្ដានុពល) មកលើកម្មករនិយោជិត សហគមន៍ អ្នកផ្គត់ផ្គង់ បរិស្ថាន និងអាកាសធាតុសម្រាប់ផលិតផលរបស់អ្នក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ប្រភពដែលអាចមាន៖ សវនកម្ម ពាក្យបណ្ដឹង ប្រព័ន្ធផ្សព្វផ្សាយ អ្នកពាក់ព័​ន្ធនានា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4524845" y="2171700"/>
            <a:ext cx="8429155" cy="3708055"/>
            <a:chOff x="0" y="0"/>
            <a:chExt cx="12317747" cy="5418679"/>
          </a:xfrm>
        </p:grpSpPr>
        <p:sp>
          <p:nvSpPr>
            <p:cNvPr id="5" name="Freeform 5"/>
            <p:cNvSpPr/>
            <p:nvPr/>
          </p:nvSpPr>
          <p:spPr>
            <a:xfrm>
              <a:off x="3365888" y="4265679"/>
              <a:ext cx="1169075" cy="1153000"/>
            </a:xfrm>
            <a:custGeom>
              <a:avLst/>
              <a:gdLst/>
              <a:ahLst/>
              <a:cxnLst/>
              <a:rect l="l" t="t" r="r" b="b"/>
              <a:pathLst>
                <a:path w="1169075" h="1153000">
                  <a:moveTo>
                    <a:pt x="0" y="0"/>
                  </a:moveTo>
                  <a:lnTo>
                    <a:pt x="1169075" y="0"/>
                  </a:lnTo>
                  <a:lnTo>
                    <a:pt x="1169075" y="1153000"/>
                  </a:lnTo>
                  <a:lnTo>
                    <a:pt x="0" y="1153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1605489"/>
              <a:ext cx="1834230" cy="1866901"/>
            </a:xfrm>
            <a:custGeom>
              <a:avLst/>
              <a:gdLst/>
              <a:ahLst/>
              <a:cxnLst/>
              <a:rect l="l" t="t" r="r" b="b"/>
              <a:pathLst>
                <a:path w="1834230" h="1866901">
                  <a:moveTo>
                    <a:pt x="0" y="0"/>
                  </a:moveTo>
                  <a:lnTo>
                    <a:pt x="1834230" y="0"/>
                  </a:lnTo>
                  <a:lnTo>
                    <a:pt x="1834230" y="1866900"/>
                  </a:lnTo>
                  <a:lnTo>
                    <a:pt x="0" y="1866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Freeform 7"/>
            <p:cNvSpPr/>
            <p:nvPr/>
          </p:nvSpPr>
          <p:spPr>
            <a:xfrm>
              <a:off x="6053092" y="1956223"/>
              <a:ext cx="1166731" cy="1187512"/>
            </a:xfrm>
            <a:custGeom>
              <a:avLst/>
              <a:gdLst/>
              <a:ahLst/>
              <a:cxnLst/>
              <a:rect l="l" t="t" r="r" b="b"/>
              <a:pathLst>
                <a:path w="1166731" h="1187512">
                  <a:moveTo>
                    <a:pt x="0" y="0"/>
                  </a:moveTo>
                  <a:lnTo>
                    <a:pt x="1166731" y="0"/>
                  </a:lnTo>
                  <a:lnTo>
                    <a:pt x="1166731" y="1187512"/>
                  </a:lnTo>
                  <a:lnTo>
                    <a:pt x="0" y="11875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8"/>
            <p:cNvSpPr/>
            <p:nvPr/>
          </p:nvSpPr>
          <p:spPr>
            <a:xfrm>
              <a:off x="11236975" y="4188455"/>
              <a:ext cx="1036562" cy="1036562"/>
            </a:xfrm>
            <a:custGeom>
              <a:avLst/>
              <a:gdLst/>
              <a:ahLst/>
              <a:cxnLst/>
              <a:rect l="l" t="t" r="r" b="b"/>
              <a:pathLst>
                <a:path w="1036562" h="1036562">
                  <a:moveTo>
                    <a:pt x="0" y="0"/>
                  </a:moveTo>
                  <a:lnTo>
                    <a:pt x="1036563" y="0"/>
                  </a:lnTo>
                  <a:lnTo>
                    <a:pt x="1036563" y="1036563"/>
                  </a:lnTo>
                  <a:lnTo>
                    <a:pt x="0" y="10365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Freeform 9"/>
            <p:cNvSpPr/>
            <p:nvPr/>
          </p:nvSpPr>
          <p:spPr>
            <a:xfrm>
              <a:off x="8719747" y="4188455"/>
              <a:ext cx="1225357" cy="1142645"/>
            </a:xfrm>
            <a:custGeom>
              <a:avLst/>
              <a:gdLst/>
              <a:ahLst/>
              <a:cxnLst/>
              <a:rect l="l" t="t" r="r" b="b"/>
              <a:pathLst>
                <a:path w="1225357" h="1142645">
                  <a:moveTo>
                    <a:pt x="0" y="0"/>
                  </a:moveTo>
                  <a:lnTo>
                    <a:pt x="1225357" y="0"/>
                  </a:lnTo>
                  <a:lnTo>
                    <a:pt x="1225357" y="1142645"/>
                  </a:lnTo>
                  <a:lnTo>
                    <a:pt x="0" y="1142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986155" y="205473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3365888" y="2194744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8832405" y="2194744"/>
              <a:ext cx="979909" cy="1154010"/>
            </a:xfrm>
            <a:custGeom>
              <a:avLst/>
              <a:gdLst/>
              <a:ahLst/>
              <a:cxnLst/>
              <a:rect l="l" t="t" r="r" b="b"/>
              <a:pathLst>
                <a:path w="979909" h="1154010">
                  <a:moveTo>
                    <a:pt x="0" y="0"/>
                  </a:moveTo>
                  <a:lnTo>
                    <a:pt x="979908" y="0"/>
                  </a:lnTo>
                  <a:lnTo>
                    <a:pt x="979908" y="1154010"/>
                  </a:lnTo>
                  <a:lnTo>
                    <a:pt x="0" y="1154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1047155" y="2127426"/>
              <a:ext cx="1209592" cy="1209592"/>
            </a:xfrm>
            <a:custGeom>
              <a:avLst/>
              <a:gdLst/>
              <a:ahLst/>
              <a:cxnLst/>
              <a:rect l="l" t="t" r="r" b="b"/>
              <a:pathLst>
                <a:path w="1209592" h="1209592">
                  <a:moveTo>
                    <a:pt x="0" y="0"/>
                  </a:moveTo>
                  <a:lnTo>
                    <a:pt x="1209592" y="0"/>
                  </a:lnTo>
                  <a:lnTo>
                    <a:pt x="1209592" y="1209592"/>
                  </a:lnTo>
                  <a:lnTo>
                    <a:pt x="0" y="12095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3504282" y="0"/>
              <a:ext cx="1390751" cy="1419134"/>
            </a:xfrm>
            <a:custGeom>
              <a:avLst/>
              <a:gdLst/>
              <a:ahLst/>
              <a:cxnLst/>
              <a:rect l="l" t="t" r="r" b="b"/>
              <a:pathLst>
                <a:path w="1390751" h="1419134">
                  <a:moveTo>
                    <a:pt x="0" y="0"/>
                  </a:moveTo>
                  <a:lnTo>
                    <a:pt x="1390751" y="0"/>
                  </a:lnTo>
                  <a:lnTo>
                    <a:pt x="1390751" y="1419134"/>
                  </a:lnTo>
                  <a:lnTo>
                    <a:pt x="0" y="1419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5919444" y="136982"/>
              <a:ext cx="1524352" cy="1145170"/>
            </a:xfrm>
            <a:custGeom>
              <a:avLst/>
              <a:gdLst/>
              <a:ahLst/>
              <a:cxnLst/>
              <a:rect l="l" t="t" r="r" b="b"/>
              <a:pathLst>
                <a:path w="1524352" h="1145170">
                  <a:moveTo>
                    <a:pt x="0" y="0"/>
                  </a:moveTo>
                  <a:lnTo>
                    <a:pt x="1524352" y="0"/>
                  </a:lnTo>
                  <a:lnTo>
                    <a:pt x="152435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8719747" y="136982"/>
              <a:ext cx="1205223" cy="1282152"/>
            </a:xfrm>
            <a:custGeom>
              <a:avLst/>
              <a:gdLst/>
              <a:ahLst/>
              <a:cxnLst/>
              <a:rect l="l" t="t" r="r" b="b"/>
              <a:pathLst>
                <a:path w="1205223" h="1282152">
                  <a:moveTo>
                    <a:pt x="0" y="0"/>
                  </a:moveTo>
                  <a:lnTo>
                    <a:pt x="1205223" y="0"/>
                  </a:lnTo>
                  <a:lnTo>
                    <a:pt x="1205223" y="1282152"/>
                  </a:lnTo>
                  <a:lnTo>
                    <a:pt x="0" y="1282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6129567" y="4401121"/>
              <a:ext cx="1090255" cy="882116"/>
            </a:xfrm>
            <a:custGeom>
              <a:avLst/>
              <a:gdLst/>
              <a:ahLst/>
              <a:cxnLst/>
              <a:rect l="l" t="t" r="r" b="b"/>
              <a:pathLst>
                <a:path w="1090255" h="882116">
                  <a:moveTo>
                    <a:pt x="0" y="0"/>
                  </a:moveTo>
                  <a:lnTo>
                    <a:pt x="1090256" y="0"/>
                  </a:lnTo>
                  <a:lnTo>
                    <a:pt x="1090256" y="882116"/>
                  </a:lnTo>
                  <a:lnTo>
                    <a:pt x="0" y="882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AutoShape 18"/>
            <p:cNvSpPr/>
            <p:nvPr/>
          </p:nvSpPr>
          <p:spPr>
            <a:xfrm>
              <a:off x="1834230" y="2669240"/>
              <a:ext cx="764899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AutoShape 19"/>
            <p:cNvSpPr/>
            <p:nvPr/>
          </p:nvSpPr>
          <p:spPr>
            <a:xfrm flipV="1">
              <a:off x="2599129" y="709567"/>
              <a:ext cx="0" cy="1982955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AutoShape 20"/>
            <p:cNvSpPr/>
            <p:nvPr/>
          </p:nvSpPr>
          <p:spPr>
            <a:xfrm>
              <a:off x="2599129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AutoShape 21"/>
            <p:cNvSpPr/>
            <p:nvPr/>
          </p:nvSpPr>
          <p:spPr>
            <a:xfrm>
              <a:off x="489503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AutoShape 22"/>
            <p:cNvSpPr/>
            <p:nvPr/>
          </p:nvSpPr>
          <p:spPr>
            <a:xfrm>
              <a:off x="756305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AutoShape 23"/>
            <p:cNvSpPr/>
            <p:nvPr/>
          </p:nvSpPr>
          <p:spPr>
            <a:xfrm>
              <a:off x="10003211" y="77805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AutoShape 24"/>
            <p:cNvSpPr/>
            <p:nvPr/>
          </p:nvSpPr>
          <p:spPr>
            <a:xfrm flipH="1" flipV="1">
              <a:off x="10003211" y="26925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AutoShape 25"/>
            <p:cNvSpPr/>
            <p:nvPr/>
          </p:nvSpPr>
          <p:spPr>
            <a:xfrm flipH="1" flipV="1">
              <a:off x="7563662" y="2680786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AutoShape 26"/>
            <p:cNvSpPr/>
            <p:nvPr/>
          </p:nvSpPr>
          <p:spPr>
            <a:xfrm flipH="1" flipV="1">
              <a:off x="4894425" y="27322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AutoShape 27"/>
            <p:cNvSpPr/>
            <p:nvPr/>
          </p:nvSpPr>
          <p:spPr>
            <a:xfrm>
              <a:off x="4894425" y="4730209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AutoShape 28"/>
            <p:cNvSpPr/>
            <p:nvPr/>
          </p:nvSpPr>
          <p:spPr>
            <a:xfrm>
              <a:off x="7563662" y="4753681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AutoShape 29"/>
            <p:cNvSpPr/>
            <p:nvPr/>
          </p:nvSpPr>
          <p:spPr>
            <a:xfrm>
              <a:off x="10081002" y="475977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AutoShape 30"/>
            <p:cNvSpPr/>
            <p:nvPr/>
          </p:nvSpPr>
          <p:spPr>
            <a:xfrm>
              <a:off x="11651951" y="1605489"/>
              <a:ext cx="0" cy="521937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AutoShape 31"/>
            <p:cNvSpPr/>
            <p:nvPr/>
          </p:nvSpPr>
          <p:spPr>
            <a:xfrm flipH="1">
              <a:off x="4017744" y="3316766"/>
              <a:ext cx="0" cy="776783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ការ​ងារ​នៅក្នុង​ក្រុម​ធំ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​​</a:t>
            </a:r>
          </a:p>
          <a:p>
            <a:pPr algn="ctr">
              <a:lnSpc>
                <a:spcPts val="6844"/>
              </a:lnSpc>
            </a:pPr>
            <a:endParaRPr lang="km-KH" sz="5400" dirty="0">
              <a:solidFill>
                <a:srgbClr val="FBBC43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2983073"/>
            <a:ext cx="14991287" cy="4543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យើងនឹងធ្វើ​ការជាមួយគ្នា​ដើម្បីគូសសង្វាក់​តម្លៃ៖​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លើកឡើង​អំពីជំហាន​នានាដែល​អាច​មាននៅ​ក្នុង​សង្វាក់​តម្លៃ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10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បន្ទាប់ពីបាន​គូសសង្វាក់​តម្លៃ​រួចហើយ៖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សូម​លើកឡើង​អំពីផលប៉ះពាល់អវិជ្ជមានដែល​អាច​កើតមានសម្រាប់ជំហាននីមួយៗនៅក្នុង​សង្វាក់​តម្លៃ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4" name="Freeform 4"/>
          <p:cNvSpPr/>
          <p:nvPr/>
        </p:nvSpPr>
        <p:spPr>
          <a:xfrm rot="544866">
            <a:off x="11599160" y="6542992"/>
            <a:ext cx="3060127" cy="2895645"/>
          </a:xfrm>
          <a:custGeom>
            <a:avLst/>
            <a:gdLst/>
            <a:ahLst/>
            <a:cxnLst/>
            <a:rect l="l" t="t" r="r" b="b"/>
            <a:pathLst>
              <a:path w="3060127" h="2895645">
                <a:moveTo>
                  <a:pt x="0" y="0"/>
                </a:moveTo>
                <a:lnTo>
                  <a:pt x="3060126" y="0"/>
                </a:lnTo>
                <a:lnTo>
                  <a:pt x="3060126" y="2895645"/>
                </a:lnTo>
                <a:lnTo>
                  <a:pt x="0" y="28956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​​</a:t>
            </a:r>
          </a:p>
          <a:p>
            <a:pPr algn="ctr">
              <a:lnSpc>
                <a:spcPts val="6844"/>
              </a:lnSpc>
            </a:pPr>
            <a:endParaRPr lang="km-KH" sz="5400" dirty="0">
              <a:solidFill>
                <a:srgbClr val="FBBC43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pic>
        <p:nvPicPr>
          <p:cNvPr id="5" name="Picture 2155">
            <a:extLst>
              <a:ext uri="{FF2B5EF4-FFF2-40B4-BE49-F238E27FC236}">
                <a16:creationId xmlns:a16="http://schemas.microsoft.com/office/drawing/2014/main" id="{EB6B3D50-1F0A-BB06-A87D-F8B6D2263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45" y="479086"/>
            <a:ext cx="17204108" cy="88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30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630619" y="985110"/>
            <a:ext cx="8513381" cy="8513381"/>
          </a:xfrm>
          <a:custGeom>
            <a:avLst/>
            <a:gdLst/>
            <a:ahLst/>
            <a:cxnLst/>
            <a:rect l="l" t="t" r="r" b="b"/>
            <a:pathLst>
              <a:path w="8513381" h="8513381">
                <a:moveTo>
                  <a:pt x="0" y="0"/>
                </a:moveTo>
                <a:lnTo>
                  <a:pt x="8513381" y="0"/>
                </a:lnTo>
                <a:lnTo>
                  <a:pt x="8513381" y="8513381"/>
                </a:lnTo>
                <a:lnTo>
                  <a:pt x="0" y="85133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4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4730824" y="2181251"/>
            <a:ext cx="16437882" cy="8742386"/>
            <a:chOff x="0" y="0"/>
            <a:chExt cx="4743468" cy="25227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43468" cy="2522784"/>
            </a:xfrm>
            <a:custGeom>
              <a:avLst/>
              <a:gdLst/>
              <a:ahLst/>
              <a:cxnLst/>
              <a:rect l="l" t="t" r="r" b="b"/>
              <a:pathLst>
                <a:path w="4743468" h="2522784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498764"/>
                  </a:lnTo>
                  <a:cubicBezTo>
                    <a:pt x="4743468" y="2505134"/>
                    <a:pt x="4740937" y="2511244"/>
                    <a:pt x="4736433" y="2515749"/>
                  </a:cubicBezTo>
                  <a:cubicBezTo>
                    <a:pt x="4731928" y="2520253"/>
                    <a:pt x="4725819" y="2522784"/>
                    <a:pt x="4719448" y="2522784"/>
                  </a:cubicBezTo>
                  <a:lnTo>
                    <a:pt x="24020" y="2522784"/>
                  </a:lnTo>
                  <a:cubicBezTo>
                    <a:pt x="17649" y="2522784"/>
                    <a:pt x="11540" y="2520253"/>
                    <a:pt x="7035" y="2515749"/>
                  </a:cubicBezTo>
                  <a:cubicBezTo>
                    <a:pt x="2531" y="2511244"/>
                    <a:pt x="0" y="2505134"/>
                    <a:pt x="0" y="2498764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4743468" cy="2589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638113" y="3111261"/>
            <a:ext cx="9123074" cy="2760476"/>
            <a:chOff x="0" y="0"/>
            <a:chExt cx="2686216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86216" cy="812800"/>
            </a:xfrm>
            <a:custGeom>
              <a:avLst/>
              <a:gdLst/>
              <a:ahLst/>
              <a:cxnLst/>
              <a:rect l="l" t="t" r="r" b="b"/>
              <a:pathLst>
                <a:path w="2686216" h="812800">
                  <a:moveTo>
                    <a:pt x="43279" y="0"/>
                  </a:moveTo>
                  <a:lnTo>
                    <a:pt x="2642937" y="0"/>
                  </a:lnTo>
                  <a:cubicBezTo>
                    <a:pt x="2666839" y="0"/>
                    <a:pt x="2686216" y="19377"/>
                    <a:pt x="2686216" y="43279"/>
                  </a:cubicBezTo>
                  <a:lnTo>
                    <a:pt x="2686216" y="769521"/>
                  </a:lnTo>
                  <a:cubicBezTo>
                    <a:pt x="2686216" y="793423"/>
                    <a:pt x="2666839" y="812800"/>
                    <a:pt x="2642937" y="812800"/>
                  </a:cubicBezTo>
                  <a:lnTo>
                    <a:pt x="43279" y="812800"/>
                  </a:lnTo>
                  <a:cubicBezTo>
                    <a:pt x="19377" y="812800"/>
                    <a:pt x="0" y="793423"/>
                    <a:pt x="0" y="769521"/>
                  </a:cubicBezTo>
                  <a:lnTo>
                    <a:pt x="0" y="43279"/>
                  </a:lnTo>
                  <a:cubicBezTo>
                    <a:pt x="0" y="19377"/>
                    <a:pt x="19377" y="0"/>
                    <a:pt x="43279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2686216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636198" y="6738015"/>
            <a:ext cx="7311652" cy="2760476"/>
            <a:chOff x="0" y="0"/>
            <a:chExt cx="2152857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52857" cy="812800"/>
            </a:xfrm>
            <a:custGeom>
              <a:avLst/>
              <a:gdLst/>
              <a:ahLst/>
              <a:cxnLst/>
              <a:rect l="l" t="t" r="r" b="b"/>
              <a:pathLst>
                <a:path w="2152857" h="812800">
                  <a:moveTo>
                    <a:pt x="54001" y="0"/>
                  </a:moveTo>
                  <a:lnTo>
                    <a:pt x="2098856" y="0"/>
                  </a:lnTo>
                  <a:cubicBezTo>
                    <a:pt x="2113178" y="0"/>
                    <a:pt x="2126913" y="5689"/>
                    <a:pt x="2137040" y="15817"/>
                  </a:cubicBezTo>
                  <a:cubicBezTo>
                    <a:pt x="2147168" y="25944"/>
                    <a:pt x="2152857" y="39679"/>
                    <a:pt x="2152857" y="54001"/>
                  </a:cubicBezTo>
                  <a:lnTo>
                    <a:pt x="2152857" y="758799"/>
                  </a:lnTo>
                  <a:cubicBezTo>
                    <a:pt x="2152857" y="788623"/>
                    <a:pt x="2128680" y="812800"/>
                    <a:pt x="2098856" y="812800"/>
                  </a:cubicBezTo>
                  <a:lnTo>
                    <a:pt x="54001" y="812800"/>
                  </a:lnTo>
                  <a:cubicBezTo>
                    <a:pt x="24177" y="812800"/>
                    <a:pt x="0" y="788623"/>
                    <a:pt x="0" y="758799"/>
                  </a:cubicBezTo>
                  <a:lnTo>
                    <a:pt x="0" y="54001"/>
                  </a:lnTo>
                  <a:cubicBezTo>
                    <a:pt x="0" y="24177"/>
                    <a:pt x="24177" y="0"/>
                    <a:pt x="5400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2152857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6302574" y="3238500"/>
            <a:ext cx="7895927" cy="2531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ដើម្បីត្រៀមខ្លួនសហជីពមូលដ្ឋានឱ្យចូលរួមប្រកបដោយអត្ថន័យនៅក្នុងដំណើរការ </a:t>
            </a:r>
            <a:r>
              <a:rPr lang="en-US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ជាមធ្យោបាយមួយក្នុងការធានាបាននូវលក្ខខណ្ឌការងារសមរម្យ និងប្រាក់ឈ្នួលរស់នៅសម្រាប់កម្មករនិយោជិត។</a:t>
            </a:r>
            <a:endParaRPr lang="en-US" sz="2800" dirty="0">
              <a:solidFill>
                <a:srgbClr val="000000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982200" y="6819900"/>
            <a:ext cx="6697312" cy="25314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ដើម្បីអាចយកចំណេះដឹងនេះទៅប្រើប្រាស់ និងចែករំលែកជាមួយសមាជិកសហជីព/អ្នកមិនមែនជាសមាជិក/កម្មករនិយោជិត នៅពេលពួកគេចូលរួមលើបញ្ហារបស់កម្មករនិយោជិត</a:t>
            </a:r>
            <a:endParaRPr lang="en-US" sz="2800" dirty="0">
              <a:solidFill>
                <a:srgbClr val="000000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25929695-836F-44E1-97E7-7254CD6DFBF1}"/>
              </a:ext>
            </a:extLst>
          </p:cNvPr>
          <p:cNvSpPr txBox="1"/>
          <p:nvPr/>
        </p:nvSpPr>
        <p:spPr>
          <a:xfrm>
            <a:off x="3077141" y="607076"/>
            <a:ext cx="12079212" cy="1163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</a:rPr>
              <a:t>គោលដៅ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នៃវគ្គបណ្ដុះបណ្ដាល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342900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ការ​ចាត់អាទិភាពផលប៉ះពាល់​អវិជ្ជមាន​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A7006C-67E9-4A40-8625-5D9040ECA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811554"/>
            <a:ext cx="12538152" cy="6494371"/>
          </a:xfrm>
          <a:prstGeom prst="rect">
            <a:avLst/>
          </a:prstGeom>
        </p:spPr>
      </p:pic>
      <p:sp>
        <p:nvSpPr>
          <p:cNvPr id="6" name="Freeform 4">
            <a:extLst>
              <a:ext uri="{FF2B5EF4-FFF2-40B4-BE49-F238E27FC236}">
                <a16:creationId xmlns:a16="http://schemas.microsoft.com/office/drawing/2014/main" id="{3B29BD4E-0230-4CA3-A51A-022ED9415138}"/>
              </a:ext>
            </a:extLst>
          </p:cNvPr>
          <p:cNvSpPr/>
          <p:nvPr/>
        </p:nvSpPr>
        <p:spPr>
          <a:xfrm>
            <a:off x="8695156" y="1929474"/>
            <a:ext cx="5247716" cy="3076474"/>
          </a:xfrm>
          <a:custGeom>
            <a:avLst/>
            <a:gdLst/>
            <a:ahLst/>
            <a:cxnLst/>
            <a:rect l="l" t="t" r="r" b="b"/>
            <a:pathLst>
              <a:path w="5247716" h="3076474">
                <a:moveTo>
                  <a:pt x="0" y="0"/>
                </a:moveTo>
                <a:lnTo>
                  <a:pt x="5247716" y="0"/>
                </a:lnTo>
                <a:lnTo>
                  <a:pt x="5247716" y="3076474"/>
                </a:lnTo>
                <a:lnTo>
                  <a:pt x="0" y="30764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44359" y="3123946"/>
            <a:ext cx="14991287" cy="7335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08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ប្រសិនបើចាំបាច់ គេអាចចាត់អាទិភាពក្រុមហ៊ុនដោយផ្អែកលើ៖ ​</a:t>
            </a: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ភាពធ្ងន់ធ្ងរ </a:t>
            </a: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km-KH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លទ្ធភាពដែលអាចកើតមាន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7183042" y="3575788"/>
            <a:ext cx="4626392" cy="4796693"/>
            <a:chOff x="0" y="-205042"/>
            <a:chExt cx="1218474" cy="126332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18474" cy="863277"/>
            </a:xfrm>
            <a:custGeom>
              <a:avLst/>
              <a:gdLst/>
              <a:ahLst/>
              <a:cxnLst/>
              <a:rect l="l" t="t" r="r" b="b"/>
              <a:pathLst>
                <a:path w="1218474" h="863277">
                  <a:moveTo>
                    <a:pt x="85345" y="0"/>
                  </a:moveTo>
                  <a:lnTo>
                    <a:pt x="1133129" y="0"/>
                  </a:lnTo>
                  <a:cubicBezTo>
                    <a:pt x="1155764" y="0"/>
                    <a:pt x="1177472" y="8992"/>
                    <a:pt x="1193477" y="24997"/>
                  </a:cubicBezTo>
                  <a:cubicBezTo>
                    <a:pt x="1209482" y="41002"/>
                    <a:pt x="1218474" y="62710"/>
                    <a:pt x="1218474" y="85345"/>
                  </a:cubicBezTo>
                  <a:lnTo>
                    <a:pt x="1218474" y="777932"/>
                  </a:lnTo>
                  <a:cubicBezTo>
                    <a:pt x="1218474" y="825067"/>
                    <a:pt x="1180264" y="863277"/>
                    <a:pt x="1133129" y="863277"/>
                  </a:cubicBezTo>
                  <a:lnTo>
                    <a:pt x="85345" y="863277"/>
                  </a:lnTo>
                  <a:cubicBezTo>
                    <a:pt x="38210" y="863277"/>
                    <a:pt x="0" y="825067"/>
                    <a:pt x="0" y="777932"/>
                  </a:cubicBezTo>
                  <a:lnTo>
                    <a:pt x="0" y="85345"/>
                  </a:lnTo>
                  <a:cubicBezTo>
                    <a:pt x="0" y="38210"/>
                    <a:pt x="38210" y="0"/>
                    <a:pt x="85345" y="0"/>
                  </a:cubicBez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05042"/>
              <a:ext cx="1218474" cy="12633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637536" lvl="1" indent="-318768" algn="l">
                <a:lnSpc>
                  <a:spcPts val="7382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FFFFFF"/>
                  </a:solidFill>
                  <a:latin typeface="Graphik Bold"/>
                  <a:cs typeface="Khmer OS Battambang" panose="02000500000000020004" pitchFamily="2" charset="0"/>
                </a:rPr>
                <a:t>ទំហំ</a:t>
              </a:r>
            </a:p>
            <a:p>
              <a:pPr marL="637536" lvl="1" indent="-318768" algn="l">
                <a:lnSpc>
                  <a:spcPts val="7382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FFFFFF"/>
                  </a:solidFill>
                  <a:latin typeface="Graphik Bold"/>
                  <a:cs typeface="Khmer OS Battambang" panose="02000500000000020004" pitchFamily="2" charset="0"/>
                </a:rPr>
                <a:t>វិសាលភាព </a:t>
              </a:r>
              <a:endParaRPr lang="en-US" sz="2800" dirty="0">
                <a:solidFill>
                  <a:srgbClr val="FFFFFF"/>
                </a:solidFill>
                <a:latin typeface="Graphik Bold"/>
                <a:cs typeface="Khmer OS Battambang" panose="02000500000000020004" pitchFamily="2" charset="0"/>
              </a:endParaRPr>
            </a:p>
            <a:p>
              <a:pPr marL="637536" lvl="1" indent="-318768" algn="l">
                <a:lnSpc>
                  <a:spcPts val="7382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FFFFFF"/>
                  </a:solidFill>
                  <a:latin typeface="Graphik Bold"/>
                  <a:cs typeface="Khmer OS Battambang" panose="02000500000000020004" pitchFamily="2" charset="0"/>
                </a:rPr>
                <a:t>ភាពអាចកែតម្រូវបាន</a:t>
              </a: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648356" y="571500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ការ​ចាត់អាទិភាពផលប៉ះពាល់​អវិជ្ជមាន</a:t>
            </a:r>
          </a:p>
        </p:txBody>
      </p:sp>
      <p:sp>
        <p:nvSpPr>
          <p:cNvPr id="7" name="AutoShape 7"/>
          <p:cNvSpPr/>
          <p:nvPr/>
        </p:nvSpPr>
        <p:spPr>
          <a:xfrm>
            <a:off x="2972041" y="5052942"/>
            <a:ext cx="0" cy="940243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8" name="AutoShape 8"/>
          <p:cNvSpPr/>
          <p:nvPr/>
        </p:nvSpPr>
        <p:spPr>
          <a:xfrm flipV="1">
            <a:off x="2991091" y="5974134"/>
            <a:ext cx="3811784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48459" y="2680874"/>
            <a:ext cx="8591083" cy="6577426"/>
          </a:xfrm>
          <a:custGeom>
            <a:avLst/>
            <a:gdLst/>
            <a:ahLst/>
            <a:cxnLst/>
            <a:rect l="l" t="t" r="r" b="b"/>
            <a:pathLst>
              <a:path w="8591083" h="6577426">
                <a:moveTo>
                  <a:pt x="0" y="0"/>
                </a:moveTo>
                <a:lnTo>
                  <a:pt x="8591082" y="0"/>
                </a:lnTo>
                <a:lnTo>
                  <a:pt x="8591082" y="6577426"/>
                </a:lnTo>
                <a:lnTo>
                  <a:pt x="0" y="6577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 dirty="0"/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ការកំណត់​ផលប៉ះពាល់អវិជ្ជមាន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B9BA43-4428-40D2-8E37-A81E77614DA7}"/>
              </a:ext>
            </a:extLst>
          </p:cNvPr>
          <p:cNvSpPr/>
          <p:nvPr/>
        </p:nvSpPr>
        <p:spPr>
          <a:xfrm>
            <a:off x="11201400" y="8724900"/>
            <a:ext cx="2057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035802-F511-4024-9995-D3AAA002E72A}"/>
              </a:ext>
            </a:extLst>
          </p:cNvPr>
          <p:cNvSpPr/>
          <p:nvPr/>
        </p:nvSpPr>
        <p:spPr>
          <a:xfrm>
            <a:off x="4848458" y="3122295"/>
            <a:ext cx="1628541" cy="42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E6CF3E4-1183-4697-9256-E1335B8581B4}"/>
              </a:ext>
            </a:extLst>
          </p:cNvPr>
          <p:cNvSpPr txBox="1"/>
          <p:nvPr/>
        </p:nvSpPr>
        <p:spPr>
          <a:xfrm>
            <a:off x="5205095" y="3320829"/>
            <a:ext cx="1424305" cy="421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km-KH" sz="2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ភាពធ្ងន់ធ្ងរ</a:t>
            </a:r>
            <a:endParaRPr sz="2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282164D5-5D5D-4957-A645-C661E054CF41}"/>
              </a:ext>
            </a:extLst>
          </p:cNvPr>
          <p:cNvSpPr txBox="1"/>
          <p:nvPr/>
        </p:nvSpPr>
        <p:spPr>
          <a:xfrm>
            <a:off x="9448484" y="8743718"/>
            <a:ext cx="3581716" cy="3621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lang="km-KH" sz="2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លទ្ធភាពដែលអាចកើតមាន</a:t>
            </a:r>
            <a:endParaRPr sz="2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9">
            <a:extLst>
              <a:ext uri="{FF2B5EF4-FFF2-40B4-BE49-F238E27FC236}">
                <a16:creationId xmlns:a16="http://schemas.microsoft.com/office/drawing/2014/main" id="{42572653-E325-0EAE-0ADF-F0BAB134E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-13519"/>
            <a:ext cx="14780614" cy="9944100"/>
          </a:xfrm>
          <a:prstGeom prst="rect">
            <a:avLst/>
          </a:prstGeom>
        </p:spPr>
      </p:pic>
      <p:sp>
        <p:nvSpPr>
          <p:cNvPr id="9" name="Freeform 4">
            <a:extLst>
              <a:ext uri="{FF2B5EF4-FFF2-40B4-BE49-F238E27FC236}">
                <a16:creationId xmlns:a16="http://schemas.microsoft.com/office/drawing/2014/main" id="{E6CC6C03-10FA-432D-7D98-7FE5C7271B61}"/>
              </a:ext>
            </a:extLst>
          </p:cNvPr>
          <p:cNvSpPr/>
          <p:nvPr/>
        </p:nvSpPr>
        <p:spPr>
          <a:xfrm rot="544866">
            <a:off x="13163335" y="6357446"/>
            <a:ext cx="3060127" cy="2895645"/>
          </a:xfrm>
          <a:custGeom>
            <a:avLst/>
            <a:gdLst/>
            <a:ahLst/>
            <a:cxnLst/>
            <a:rect l="l" t="t" r="r" b="b"/>
            <a:pathLst>
              <a:path w="3060127" h="2895645">
                <a:moveTo>
                  <a:pt x="0" y="0"/>
                </a:moveTo>
                <a:lnTo>
                  <a:pt x="3060126" y="0"/>
                </a:lnTo>
                <a:lnTo>
                  <a:pt x="3060126" y="2895645"/>
                </a:lnTo>
                <a:lnTo>
                  <a:pt x="0" y="28956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548760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ការ​ងារ​ក្រុម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48356" y="3043085"/>
            <a:ext cx="14991287" cy="52775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សូម​ចែក​ទៅជា​ ៤ ក្រុម៖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201738" lvl="1" indent="-792163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សូម​ពិភាក្សាជាមួយ​គ្នាថាតើផលប៉ះពាល់​អវិជ្ជមាន​អ្វីខ្លះដែល​កើតមាន​ក្នុង​រោងចក្រ​របស់​អ្នក ដែល​ក្នុង​នាមជា​សហជីពអ្នកចង់​ចាត់ជាអាទិភាព</a:t>
            </a:r>
          </a:p>
          <a:p>
            <a:pPr marL="1201738" lvl="1" indent="-792163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បន្ថែម​លើ​នេះ សូមពិភាក្សាថាតើហេតុ​អ្វី​បានជា​អ្នកចាត់ផលប៉ះពាល់​នេះជាអាទិភាព</a:t>
            </a:r>
          </a:p>
          <a:p>
            <a:pPr marL="1201738" lvl="1" indent="-792163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ចាត់​តាំង​នរណាម្នាក់ពីក្រុម​របស់​អ្ន​ក​ដើម្បីធ្វើ​បទបង្ហាញ​លទ្ធផលនៃការ​ពិភាក្សានៅក្នុង​ក្រុម​ធំ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ការ​ពិភាក្សា​ក្រុមធំ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68013" y="3714623"/>
            <a:ext cx="14991287" cy="431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ក្នុង​ពេលការ​ពិភាក្សា​ក្រុមធំ អ្នក​តំណាង​នៃ​ក្រុម​នីមួយៗ៖​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ធ្វើ​បទបង្ហាញ​ផលប៉ះពាល់​អាទិភាពដែល​ខ្លួន​បានជ្រើសរើស</a:t>
            </a:r>
          </a:p>
          <a:p>
            <a:pPr marL="410211" lvl="1"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ពន្យល់ប្រាប់ថាតើ​ហេតុ​អ្វីបានជាជ្រើសរើស​យក​ផលប៉ះពាល់​នោះ</a:t>
            </a: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សំណង​</a:t>
            </a:r>
            <a:endParaRPr lang="en-US" sz="60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CAA774-5351-444A-B8A8-9219250E0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2576289"/>
            <a:ext cx="12538152" cy="6494371"/>
          </a:xfrm>
          <a:prstGeom prst="rect">
            <a:avLst/>
          </a:prstGeom>
        </p:spPr>
      </p:pic>
      <p:sp>
        <p:nvSpPr>
          <p:cNvPr id="6" name="Freeform 4">
            <a:extLst>
              <a:ext uri="{FF2B5EF4-FFF2-40B4-BE49-F238E27FC236}">
                <a16:creationId xmlns:a16="http://schemas.microsoft.com/office/drawing/2014/main" id="{C96F6997-2982-4BE4-BB22-C11329ED0964}"/>
              </a:ext>
            </a:extLst>
          </p:cNvPr>
          <p:cNvSpPr/>
          <p:nvPr/>
        </p:nvSpPr>
        <p:spPr>
          <a:xfrm>
            <a:off x="10524262" y="4361393"/>
            <a:ext cx="4987916" cy="2924165"/>
          </a:xfrm>
          <a:custGeom>
            <a:avLst/>
            <a:gdLst/>
            <a:ahLst/>
            <a:cxnLst/>
            <a:rect l="l" t="t" r="r" b="b"/>
            <a:pathLst>
              <a:path w="4987916" h="2924165">
                <a:moveTo>
                  <a:pt x="0" y="0"/>
                </a:moveTo>
                <a:lnTo>
                  <a:pt x="4987915" y="0"/>
                </a:lnTo>
                <a:lnTo>
                  <a:pt x="4987915" y="2924165"/>
                </a:lnTo>
                <a:lnTo>
                  <a:pt x="0" y="29241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68746" y="2923960"/>
            <a:ext cx="14991287" cy="9453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បុគ្គល ឬ​ក្រុម​ដែល​បាន​ទទួលរង​គ្រោះ​ពីសកម្មភាពអាជីវកម្ម មាន​សិទ្ធិ​ទទួល​បានសំណង​៖</a:t>
            </a:r>
          </a:p>
          <a:p>
            <a:pPr marL="968375" lvl="1" indent="-558800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 ដើម្បី​ស្ដារ​ទៅស្ថានភាពដែល​គួរ​តែ​កើត​ឡើង​ប្រសិនផលប៉ះពាល់​នោះ​ ពុំ​បាន​កើត​ឡើង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ដើម្បី​ព្យាយាម​កែតម្រូវចំពោះគ្រោះ​ថ្នាក់​ដែល​បានបង្កឡើង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វិធាន​ការផ្សេងៗជាច្រើន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យន្តការ​បណ្ដឹង​</a:t>
            </a: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dirty="0"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</a:t>
            </a:r>
          </a:p>
        </p:txBody>
      </p:sp>
      <p:sp>
        <p:nvSpPr>
          <p:cNvPr id="4" name="Freeform 4"/>
          <p:cNvSpPr/>
          <p:nvPr/>
        </p:nvSpPr>
        <p:spPr>
          <a:xfrm>
            <a:off x="11658600" y="4305300"/>
            <a:ext cx="5805110" cy="5782609"/>
          </a:xfrm>
          <a:custGeom>
            <a:avLst/>
            <a:gdLst/>
            <a:ahLst/>
            <a:cxnLst/>
            <a:rect l="l" t="t" r="r" b="b"/>
            <a:pathLst>
              <a:path w="5805110" h="5782609">
                <a:moveTo>
                  <a:pt x="0" y="0"/>
                </a:moveTo>
                <a:lnTo>
                  <a:pt x="5805110" y="0"/>
                </a:lnTo>
                <a:lnTo>
                  <a:pt x="5805110" y="5782609"/>
                </a:lnTo>
                <a:lnTo>
                  <a:pt x="0" y="5782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1958217"/>
            <a:ext cx="15610944" cy="8122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ប្រសិន​ក្នុងនាមជាសហជីពអ្នកទទួល​បាន​ដំណឹង​ពីសមាជិកសហជីពជាបុគ្គលណាមួយ តើ​អ្នកអាច​ទៅទីណា?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lvl="1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កម្រិត​រោងចក្រ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ក. ក្នុង​នាមជា​សហជីព​តែមួយ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ខ. ​ចូលរួមគ្នា​ជាមួយ​សហជីព​ដទៃនៅក្នុង​រោងចក្រ​តែមួយ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lvl="1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នៅថ្នាក់ជាតិ​៖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ក. ក្រុម​ប្រឹក្សា​អាជ្ញាកណ្ដាល/យន្តការ​ថ្នាក់ជាតិ​ដទៃទៀត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lvl="1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នៅកម្រិត​អន្តរ​ជាតិ៖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ក. ម់ាក​យីហោអឹរ៉ុប</a:t>
            </a: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ខ. កិច្ចព្រម​ព្រៀង​ក្របខ័ណ្ឌសាកល/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lang="en-US" sz="3400" dirty="0" err="1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IndustriALL</a:t>
            </a:r>
            <a:endParaRPr lang="km-KH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93894" lvl="2"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គ.​ គំនិត​ផ្ដួចផ្ដើម​តាមវិស័យ/ គំនិត​ផ្ដួចផ្ដើម​ពហុ​អ្នក​ពាក់ព័ន្ធ (ដូចជា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lang="en-US" sz="3400" dirty="0" err="1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FairWear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/ </a:t>
            </a:r>
            <a:r>
              <a:rPr lang="en-US" sz="3400" dirty="0" err="1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Amfori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)</a:t>
            </a:r>
          </a:p>
          <a:p>
            <a:pPr marL="1093894" lvl="2" algn="l">
              <a:lnSpc>
                <a:spcPct val="130000"/>
              </a:lnSpc>
            </a:pP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ឃ. ជន​បង្គោល </a:t>
            </a:r>
            <a:r>
              <a:rPr lang="en-US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NCP</a:t>
            </a: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នៅប្រទេស​កំណើត​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យន្តការ​បណ្ដឹងសារ​ទុក្ខ​ ​</a:t>
            </a:r>
          </a:p>
          <a:p>
            <a:pPr algn="ctr">
              <a:lnSpc>
                <a:spcPts val="6844"/>
              </a:lnSpc>
            </a:pPr>
            <a:endParaRPr lang="km-KH" sz="5400" dirty="0">
              <a:solidFill>
                <a:srgbClr val="FBBC43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2178505"/>
            <a:ext cx="13034444" cy="7442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ករណីប្រាក់​បំណាច់​បញ្ចប់​កិច្ចសន្យា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តើ​កម្មរនិយោជិត​ប៉ុន្មាននាក់ដែលត្រូវបានចងក្រង? (បញ្ជី​ឈ្មោះ​កម្មករនិយោជិត គឺជា​ផ្នែកមួយ​នៃករណី)</a:t>
            </a:r>
          </a:p>
          <a:p>
            <a:pPr marL="820421" lvl="1" indent="-410210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តើ​កំពុងធ្វើ​ការ​ទាមទារ</a:t>
            </a: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ប្រាក់​បំណាច់​បញ្ចប់​កិច្ចសន្យាតាងនាម​ឱ្យ​នរណា?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តើកំពុង​ទាមទារសម្រាប់​ក្រុម​កម្មករនិយោជិត កម្មករនិយោជិតដែល​បានចងក្រង​ទាំងអស់ ឬ​ កម្មករនិយោជិតទាំងអស់នៅកន្លែងការងារ?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សូម​រៀបរាប់លម្អិត​អំពីចំនួន​ទឹកប្រាក់នៃប្រាក់​បំណាច់​បញ្ចប់​កិច្ចសន្យា (និង​អត្ថប្រយោជន៍ដទៃទៀត​) ដែលជំពាក់​កម្មករនិយោជិត ឈ្មោះ​កម្មករនិយោជិត សម្រាប់​អំឡុងរយៈពេល​ពី​ពេលណា​ដល់​ពេលណា </a:t>
            </a:r>
            <a:b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</a:b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ឬព័ត៌មាន​លម្អិតសម្រាប់ក្រុម​តូចៗកម្មករនិយោជិតដែល​បណ្ដឹង</a:t>
            </a:r>
            <a:b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</a:b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​ធំនោះ​ត្រូវបានធ្វើឡើង​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ភស្តុ​តាង​</a:t>
            </a:r>
          </a:p>
        </p:txBody>
      </p:sp>
      <p:sp>
        <p:nvSpPr>
          <p:cNvPr id="4" name="Freeform 4"/>
          <p:cNvSpPr/>
          <p:nvPr/>
        </p:nvSpPr>
        <p:spPr>
          <a:xfrm>
            <a:off x="13546126" y="7160852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0"/>
                </a:lnTo>
                <a:lnTo>
                  <a:pt x="0" y="32882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9335" y="2095500"/>
            <a:ext cx="15044559" cy="6422921"/>
            <a:chOff x="0" y="0"/>
            <a:chExt cx="4683653" cy="199957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83653" cy="1999576"/>
            </a:xfrm>
            <a:custGeom>
              <a:avLst/>
              <a:gdLst/>
              <a:ahLst/>
              <a:cxnLst/>
              <a:rect l="l" t="t" r="r" b="b"/>
              <a:pathLst>
                <a:path w="4683653" h="1999576">
                  <a:moveTo>
                    <a:pt x="26245" y="0"/>
                  </a:moveTo>
                  <a:lnTo>
                    <a:pt x="4657408" y="0"/>
                  </a:lnTo>
                  <a:cubicBezTo>
                    <a:pt x="4671903" y="0"/>
                    <a:pt x="4683653" y="11750"/>
                    <a:pt x="4683653" y="26245"/>
                  </a:cubicBezTo>
                  <a:lnTo>
                    <a:pt x="4683653" y="1973331"/>
                  </a:lnTo>
                  <a:cubicBezTo>
                    <a:pt x="4683653" y="1987826"/>
                    <a:pt x="4671903" y="1999576"/>
                    <a:pt x="4657408" y="1999576"/>
                  </a:cubicBezTo>
                  <a:lnTo>
                    <a:pt x="26245" y="1999576"/>
                  </a:lnTo>
                  <a:cubicBezTo>
                    <a:pt x="19284" y="1999576"/>
                    <a:pt x="12609" y="1996811"/>
                    <a:pt x="7687" y="1991889"/>
                  </a:cubicBezTo>
                  <a:cubicBezTo>
                    <a:pt x="2765" y="1986967"/>
                    <a:pt x="0" y="1980292"/>
                    <a:pt x="0" y="1973331"/>
                  </a:cubicBezTo>
                  <a:lnTo>
                    <a:pt x="0" y="26245"/>
                  </a:lnTo>
                  <a:cubicBezTo>
                    <a:pt x="0" y="19284"/>
                    <a:pt x="2765" y="12609"/>
                    <a:pt x="7687" y="7687"/>
                  </a:cubicBezTo>
                  <a:cubicBezTo>
                    <a:pt x="12609" y="2765"/>
                    <a:pt x="19284" y="0"/>
                    <a:pt x="26245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683653" cy="20662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764185"/>
              </p:ext>
            </p:extLst>
          </p:nvPr>
        </p:nvGraphicFramePr>
        <p:xfrm>
          <a:off x="2189202" y="2518094"/>
          <a:ext cx="14084824" cy="5577731"/>
        </p:xfrm>
        <a:graphic>
          <a:graphicData uri="http://schemas.openxmlformats.org/drawingml/2006/table">
            <a:tbl>
              <a:tblPr/>
              <a:tblGrid>
                <a:gridCol w="4028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9291">
                <a:tc>
                  <a:txBody>
                    <a:bodyPr/>
                    <a:lstStyle/>
                    <a:p>
                      <a:pPr algn="l">
                        <a:lnSpc>
                          <a:spcPts val="2377"/>
                        </a:lnSpc>
                        <a:defRPr/>
                      </a:pPr>
                      <a:r>
                        <a:rPr lang="km-KH" sz="1981" b="1" baseline="0" dirty="0">
                          <a:solidFill>
                            <a:srgbClr val="000000"/>
                          </a:solidFill>
                          <a:latin typeface="Graphik Bold"/>
                          <a:cs typeface="Khmer OS Battambang" panose="02000500000000020004" pitchFamily="2" charset="0"/>
                        </a:rPr>
                        <a:t>ម៉ោង</a:t>
                      </a:r>
                      <a:endParaRPr lang="en-US" sz="1100" b="1" baseline="0" dirty="0"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2377"/>
                        </a:lnSpc>
                        <a:defRPr/>
                      </a:pPr>
                      <a:r>
                        <a:rPr lang="km-KH" sz="1981" b="1" kern="1200" baseline="0" dirty="0">
                          <a:solidFill>
                            <a:srgbClr val="000000"/>
                          </a:solidFill>
                          <a:latin typeface="Graphik Bold"/>
                          <a:ea typeface="+mn-ea"/>
                          <a:cs typeface="Khmer OS Battambang" panose="02000500000000020004" pitchFamily="2" charset="0"/>
                        </a:rPr>
                        <a:t>អត្ថាធិប្បាយ</a:t>
                      </a:r>
                      <a:endParaRPr lang="en-US" sz="1981" b="1" kern="1200" baseline="0" dirty="0">
                        <a:solidFill>
                          <a:srgbClr val="000000"/>
                        </a:solidFill>
                        <a:latin typeface="Graphik Bold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596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15'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មតិស្វាគមន៍ និងសេចក្ដីផ្ដើមអំពីវគ្គបណ្ដុះបណ្ដាល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599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ទិដ្ឋភាពទូទៅនៃជំហានរបស់ </a:t>
                      </a:r>
                      <a:r>
                        <a:rPr lang="en-US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HREDD 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និងសារៈសំខាន់របស់ </a:t>
                      </a:r>
                      <a:r>
                        <a:rPr lang="en-US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HREDD 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ចំពោះសហជីព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599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55'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ជំហានទី ២៖ ការកំណត់ និងការចាត់អាទិភាពផលប៉ះពាល់អវិជ្ជមាន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742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ជំហានទី ៦៖ ការផ្ដល់សំណង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0976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15'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សម្រាកពិសារកាហ្វេ/តែ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694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ជំហានទី ៦៖ ការផ្ដល់សំណង (ត)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61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45'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ជំហានទី ៥៖ ការប្រាស្រ័យទាក់ទង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161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25'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សន្និដ្ឋាន និងជំហានបន្ទាប់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TextBox 19">
            <a:extLst>
              <a:ext uri="{FF2B5EF4-FFF2-40B4-BE49-F238E27FC236}">
                <a16:creationId xmlns:a16="http://schemas.microsoft.com/office/drawing/2014/main" id="{69FD1ACA-BF69-482C-A094-6C9B53BB15A0}"/>
              </a:ext>
            </a:extLst>
          </p:cNvPr>
          <p:cNvSpPr txBox="1"/>
          <p:nvPr/>
        </p:nvSpPr>
        <p:spPr>
          <a:xfrm>
            <a:off x="1534106" y="711779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km-KH" sz="5400" dirty="0">
                <a:solidFill>
                  <a:srgbClr val="FFC000"/>
                </a:solidFill>
                <a:latin typeface="Graphik" panose="020B0604020202020204" charset="0"/>
                <a:cs typeface="Khmer OS Muol Light" panose="02000500000000020004" pitchFamily="2" charset="0"/>
              </a:rPr>
              <a:t>កម្មវិធី</a:t>
            </a:r>
            <a:r>
              <a:rPr lang="km-KH" sz="5400" dirty="0">
                <a:solidFill>
                  <a:schemeClr val="bg1"/>
                </a:solidFill>
                <a:latin typeface="Graphik" panose="020B0604020202020204" charset="0"/>
                <a:cs typeface="Khmer OS Muol Light" panose="02000500000000020004" pitchFamily="2" charset="0"/>
              </a:rPr>
              <a:t>វគ្គបណ្ដុះបណ្ដាល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17440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ភស្តុ​តាង​</a:t>
            </a:r>
          </a:p>
          <a:p>
            <a:pPr algn="ctr">
              <a:lnSpc>
                <a:spcPts val="6844"/>
              </a:lnSpc>
            </a:pPr>
            <a:endParaRPr lang="km-KH" sz="5400" dirty="0">
              <a:solidFill>
                <a:srgbClr val="FBBC43"/>
              </a:solidFill>
              <a:latin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2090766"/>
            <a:ext cx="13375114" cy="7558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ករណី </a:t>
            </a:r>
            <a:r>
              <a:rPr lang="en-US" sz="3800" dirty="0" err="1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FoA</a:t>
            </a:r>
            <a:r>
              <a:rPr lang="en-US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 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បញ្ជី​ឈ្មោះ​កម្មករនយោជិតដែល​រង​បំពានសិទ្ធិ ​មុខតំណែង​របស់​ពួកគេនៅក្នុង​សហជីព ក៏ដូចជា​ចំនួន​បុរស/ស្រ្តីផងដែរ​ប្រសិនបើ​ពាក់ព័ន្ធ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បញ្ជិកាសហជីពប្រសិនបើ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ព័ត៌មាន​លម្អិត​អំពីសហជីពដទៃទៀត​នៅកន្លែងការងារ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ភស្តុ​តាង​អំពីការរំលោភបំពាន៖ ឧ. សក្ខីកម្ម​របស់​កម្មករនិយោជិត បញ្ជី​ខ្មៅ ការរៀបរាប់​តាម​លំដាប់​លំដោយ​ពេលវេលា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រូបភាព​កិច្ចប្រជុំ បាតុកម្ម។ល។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ការប្រាស្រ័យទាក់ទងជាមួយនាយកដ្ឋាន​ការងារ និយោជក។ល។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កំណត់​ហេតុ​កិច្ចប្រជុំ​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3546126" y="7160852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0"/>
                </a:lnTo>
                <a:lnTo>
                  <a:pt x="0" y="32882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2557049"/>
            <a:ext cx="14166715" cy="7718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ករណី​បណ្ដេញចេញពីការងារ</a:t>
            </a: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endParaRPr lang="km-KH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កម្មករនិយោជិតដែលត្រូវបានបញ្ឈប់ពីការងារ និងពេលវេលានៃការបញ្ឈប់​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លិខិតចោទប្រកាន់ ប្រសិននិយោជកបានផ្ដល់ឱ្យ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ការឆ្លើយតបជាមួយលិខិតចោទប្រកាន់ ប្រសិនកម្មករនិយោជិតបានឆ្លើយតប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លិខិតកិច្ចសន្យាការងារ ប័ណ្ណការងារ និងភស្ដុតាងប្រភេទដទៃទៀត ដើម្បីជាភស្ដុតាងបញ្ញាក់ថា កម្មករនិយោជិតត្រូវបានរោងចក្រជួលឱ្យធ្វើការងារ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ច្បាប់ក្នុងស្រុកណាខ្លះដែលត្រូវបានរំលោភបំពាន?</a:t>
            </a: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ភស្តុ​តាង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</a:t>
            </a:r>
          </a:p>
        </p:txBody>
      </p:sp>
      <p:sp>
        <p:nvSpPr>
          <p:cNvPr id="4" name="Freeform 4"/>
          <p:cNvSpPr/>
          <p:nvPr/>
        </p:nvSpPr>
        <p:spPr>
          <a:xfrm>
            <a:off x="13546126" y="7160852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0"/>
                </a:lnTo>
                <a:lnTo>
                  <a:pt x="0" y="32882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៦៖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ការងារ​ក្រុម​​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48356" y="2476500"/>
            <a:ext cx="14991287" cy="7309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សូម​ត្រលប់​ទៅក្រុម​របស់​អ្នកវិញ៖</a:t>
            </a:r>
            <a:endParaRPr lang="en-US" sz="40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82675" lvl="1" indent="-673100"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ពិភាក្សានៅក្នុង​ក្រុម​ថាតើ​មានភ័ស្តុ​តាង​អ្វីខ្លះដែលអ្នក​ត្រូវការ​ដើម្បីជា​ភ័ស្តុ​តាងបញ្ជាក់​អំពីផលប៉ះពាល់​អវិជ្ជមានដែលត្រូវបានចាត់​អាទិភាពក្នុង​ជំហាន​ទី ២</a:t>
            </a:r>
          </a:p>
          <a:p>
            <a:pPr marL="1082675" lvl="1" indent="-673100"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ពិភាក្សាថាតើ​ធ្វើ​យ៉ាងណាដើម្បីអាចប្រមូល​ភ័ស្តុ​តាងនេះ​បាន</a:t>
            </a:r>
          </a:p>
          <a:p>
            <a:pPr marL="1082675" lvl="1" indent="-673100"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៣.​ពិភាក្សាថាតើអាចមាន​ដំណោះស្រាយ​អ្វីខ្លះចំពោះផល​ប៉ះពាល់​អវិជ្ជមាន និងធ្វើ​យ៉ាងណាដើម្បីផ្ដល់​ភ័ស្តុ​តាង​បញ្ជាក់ថា នេះជាដំណោះស្រាយ​ល្អ</a:t>
            </a:r>
          </a:p>
          <a:p>
            <a:pPr marL="1082675" lvl="1" indent="-673100"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អ្នក​មាន​រយៈពេល ២០ នាទី​សម្រាប់ការ​ពិភាក្សានេះ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៦៖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ការពិភាក្សា​ក្រុមធំ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02153" y="2852430"/>
            <a:ext cx="17083692" cy="63863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ក្នុង​ពេល​ធ្វើ​លំហាត់​វិចិត្រ​សាល នៅពេលដើរ​ពីក្រុមមួយ​ទៅក្រុមមួយ ក្រុម​របស់​អ្នកអាច​៖​</a:t>
            </a:r>
            <a:endParaRPr lang="en-US" sz="40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ចាត់​តាំង​មនុស្សម្នាក់​ដើម្បីធ្វើ​បទបង្ហាញ​ដោយក្នុង​បទបង្ហាញ​នោះ អ្នក​ធ្វើ​បទបង្ហាញ​អាច៖​</a:t>
            </a:r>
            <a:endParaRPr lang="en-US" sz="40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ពន្យល់ដោយ​សង្ខេប​អំពីភ័ស្តុ​តាងដែល​ត្រូវការ និង​វិធីដើម្បីប្រមូល​ភ័ស្តុ​តាង​ទាំងនោះ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ពន្យល់​ដោយសង្ខេប​អំពីដំណោះស្រាយដែល​បានរកឃើញ និងវិធី​ដើម្បីផ្ដល់​ភ័ស្តុ​តាង​បញ្ជាក់​ថានេះជាដំណោះស្រាយ​ល្អ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40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ឆ្លើយតបសំណួរ​ពីអ្នក​ផ្សេងទៀត​ដែល​បាន​សួរ​</a:t>
            </a:r>
            <a:endParaRPr lang="en-US" sz="40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44205" y="2354286"/>
            <a:ext cx="10039722" cy="678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កម្ដៅនៅក្នុងផ្នែកអ៊ុតក្នុងរោងចក្រកម្ពុជា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Freeform 3"/>
          <p:cNvSpPr/>
          <p:nvPr/>
        </p:nvSpPr>
        <p:spPr>
          <a:xfrm rot="642457">
            <a:off x="13567003" y="5877187"/>
            <a:ext cx="3421329" cy="3237433"/>
          </a:xfrm>
          <a:custGeom>
            <a:avLst/>
            <a:gdLst/>
            <a:ahLst/>
            <a:cxnLst/>
            <a:rect l="l" t="t" r="r" b="b"/>
            <a:pathLst>
              <a:path w="3421329" h="3237433">
                <a:moveTo>
                  <a:pt x="0" y="0"/>
                </a:moveTo>
                <a:lnTo>
                  <a:pt x="3421330" y="0"/>
                </a:lnTo>
                <a:lnTo>
                  <a:pt x="3421330" y="3237433"/>
                </a:lnTo>
                <a:lnTo>
                  <a:pt x="0" y="32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1904626" y="2135123"/>
            <a:ext cx="2156074" cy="1233397"/>
            <a:chOff x="0" y="-57722"/>
            <a:chExt cx="567855" cy="32484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67855" cy="210545"/>
            </a:xfrm>
            <a:custGeom>
              <a:avLst/>
              <a:gdLst/>
              <a:ahLst/>
              <a:cxnLst/>
              <a:rect l="l" t="t" r="r" b="b"/>
              <a:pathLst>
                <a:path w="567855" h="210545">
                  <a:moveTo>
                    <a:pt x="0" y="0"/>
                  </a:moveTo>
                  <a:lnTo>
                    <a:pt x="567855" y="0"/>
                  </a:lnTo>
                  <a:lnTo>
                    <a:pt x="567855" y="210545"/>
                  </a:lnTo>
                  <a:lnTo>
                    <a:pt x="0" y="210545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722"/>
              <a:ext cx="567855" cy="3248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r>
                <a:rPr lang="en-US" sz="3600" dirty="0">
                  <a:solidFill>
                    <a:srgbClr val="FFFFFF"/>
                  </a:solidFill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3685378" y="1987235"/>
            <a:ext cx="750645" cy="481351"/>
          </a:xfrm>
          <a:custGeom>
            <a:avLst/>
            <a:gdLst/>
            <a:ahLst/>
            <a:cxnLst/>
            <a:rect l="l" t="t" r="r" b="b"/>
            <a:pathLst>
              <a:path w="750645" h="481351">
                <a:moveTo>
                  <a:pt x="0" y="0"/>
                </a:moveTo>
                <a:lnTo>
                  <a:pt x="750645" y="0"/>
                </a:lnTo>
                <a:lnTo>
                  <a:pt x="750645" y="481351"/>
                </a:lnTo>
                <a:lnTo>
                  <a:pt x="0" y="4813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8"/>
          <p:cNvSpPr txBox="1"/>
          <p:nvPr/>
        </p:nvSpPr>
        <p:spPr>
          <a:xfrm>
            <a:off x="1904627" y="914400"/>
            <a:ext cx="8306173" cy="6786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ផលប៉ះពាល់អវិជ្ជមានដែលបានចាត់អាទិភាព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904627" y="3436936"/>
            <a:ext cx="11569376" cy="57200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ភស្ដុតាងដែលត្រូវការដើម្បីដាក់ពាក្យបណ្ដឹង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777240" lvl="1" indent="-38862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ប្រមូលភស្ដុតាង និងសក្ខីកម្មពីកម្មករនិយោជិតដើម្បីដឹងថាតើ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554480" lvl="2" indent="-518160" algn="l">
              <a:lnSpc>
                <a:spcPct val="130000"/>
              </a:lnSpc>
              <a:buFont typeface="Arial"/>
              <a:buChar char="⚬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ពួកគាត់ធ្លាប់សន្លប់ដោយសារកម្ដៅឬទេ?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554480" lvl="2" indent="-518160" algn="l">
              <a:lnSpc>
                <a:spcPct val="130000"/>
              </a:lnSpc>
              <a:buFont typeface="Arial"/>
              <a:buChar char="⚬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តើពួកគាត់ធ្លាប់មានបញ្ហាស្បែក ឬជំងឺដទៃទៀតដោយសារកម្ដៅឬទេ?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777240" lvl="1" indent="-38862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រូបថតភស្ដុតាងអំពីទែរម៉ូម៉ែត្រដែលបង្ហាញអំពីសីតុណ្ហភាពខ្ពស់ </a:t>
            </a:r>
          </a:p>
          <a:p>
            <a:pPr marL="777240" lvl="1" indent="-388620" algn="l">
              <a:lnSpc>
                <a:spcPct val="13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ការយោងទៅលើលិខិតបទដ្ឋានគតិយុត្តពាក់ព័ន្ធ 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19159" y="664368"/>
            <a:ext cx="15202425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ជំហានទី ៥៖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ការប្រាស្រ័យទាក់ទង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209D99-9A88-49FF-BBEE-251EA5D3A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831753"/>
            <a:ext cx="12538152" cy="6494371"/>
          </a:xfrm>
          <a:prstGeom prst="rect">
            <a:avLst/>
          </a:prstGeom>
        </p:spPr>
      </p:pic>
      <p:sp>
        <p:nvSpPr>
          <p:cNvPr id="8" name="Freeform 4">
            <a:extLst>
              <a:ext uri="{FF2B5EF4-FFF2-40B4-BE49-F238E27FC236}">
                <a16:creationId xmlns:a16="http://schemas.microsoft.com/office/drawing/2014/main" id="{B2F02413-F4E0-4D84-B2B5-7BC9C3DCD86E}"/>
              </a:ext>
            </a:extLst>
          </p:cNvPr>
          <p:cNvSpPr/>
          <p:nvPr/>
        </p:nvSpPr>
        <p:spPr>
          <a:xfrm>
            <a:off x="2876994" y="1909571"/>
            <a:ext cx="4987916" cy="2924165"/>
          </a:xfrm>
          <a:custGeom>
            <a:avLst/>
            <a:gdLst/>
            <a:ahLst/>
            <a:cxnLst/>
            <a:rect l="l" t="t" r="r" b="b"/>
            <a:pathLst>
              <a:path w="4987916" h="2924165">
                <a:moveTo>
                  <a:pt x="0" y="0"/>
                </a:moveTo>
                <a:lnTo>
                  <a:pt x="4987915" y="0"/>
                </a:lnTo>
                <a:lnTo>
                  <a:pt x="4987915" y="2924165"/>
                </a:lnTo>
                <a:lnTo>
                  <a:pt x="0" y="292416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397688" y="1892326"/>
            <a:ext cx="14991287" cy="81229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យើងនឹងធ្វើការជាមួយគ្នាដើម្បីបង្កើតបញ្ជីអ្នកពាក់ព័ន្ធ ពោលគឺជាអ្នកពាក់ព័ន្ធដែលអ្នកអាចទាក់ទងទៅរកពួកគេនៅពេលអ្នកព្យាយាមដោះស្រាយផលប៉ះពាល់អវិជ្ជមានដែលបានកំណត់ជាអាទិភាព (ជាទូទៅ)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តាមរយៈបញ្ជីអ្នកពាក់ព័ន្ធនេះ៖ សូមជ្រើសរើសអ្នកពាក់ព័ន្ធចំនួនបួន រួចហើយក្រុមនីមួយៗជ្រើសរើសយកអ្នកពាក់ព័ន្ធមួយសម្រាប់យកទៅពិភាក្សារយៈពេល ១៥ នាទី៖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30000"/>
              </a:lnSpc>
              <a:buFont typeface="Arial"/>
              <a:buChar char="⚬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តើអាចទាក់ទងទៅភាគីពាក់ព័ន្ធដែលបានជ្រើសរើសនោះដោយរបៀបណា៖ បង្កើតផែនការផ្សព្វផ្សាយ ដោយរួមបញ្ចូលព័ត៌មានដែលអ្នកត្រូវការដើម្បីអាចធ្វើសកម្មភាព (សូមចងចាំផងដែរនូវភស្តុតាងដែលប្រមូលបានក្នុងអំឡុងពេលការងារជាក្រុមក្នុងជំហានទី ៦) និងមូលហេតុដែលអ្នកចង់ធ្វើសកម្មភាពជាក់លាក់នោះ។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30000"/>
              </a:lnSpc>
              <a:buFont typeface="Arial"/>
              <a:buChar char="•"/>
            </a:pPr>
            <a:r>
              <a:rPr lang="km-KH" sz="34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ពិភាក្សាលើលទ្ធផលដែលបានមកពីការពិភាក្សាជាក្រុម</a:t>
            </a:r>
            <a:endParaRPr lang="en-US" sz="34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1DD6B1A7-5D65-445D-AC49-16F52A13D80C}"/>
              </a:ext>
            </a:extLst>
          </p:cNvPr>
          <p:cNvSpPr txBox="1"/>
          <p:nvPr/>
        </p:nvSpPr>
        <p:spPr>
          <a:xfrm>
            <a:off x="3077141" y="607076"/>
            <a:ext cx="12079212" cy="1163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</a:rPr>
              <a:t>ជំហានទី៥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នៃវគ្គបណ្ដុះបណ្ដាល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642457">
            <a:off x="13003759" y="5071388"/>
            <a:ext cx="3943239" cy="3731290"/>
          </a:xfrm>
          <a:custGeom>
            <a:avLst/>
            <a:gdLst/>
            <a:ahLst/>
            <a:cxnLst/>
            <a:rect l="l" t="t" r="r" b="b"/>
            <a:pathLst>
              <a:path w="3943239" h="3731290">
                <a:moveTo>
                  <a:pt x="0" y="0"/>
                </a:moveTo>
                <a:lnTo>
                  <a:pt x="3943239" y="0"/>
                </a:lnTo>
                <a:lnTo>
                  <a:pt x="3943239" y="3731290"/>
                </a:lnTo>
                <a:lnTo>
                  <a:pt x="0" y="37312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11814322" y="1217664"/>
            <a:ext cx="2156074" cy="1233397"/>
            <a:chOff x="0" y="-64300"/>
            <a:chExt cx="567855" cy="3248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67855" cy="210545"/>
            </a:xfrm>
            <a:custGeom>
              <a:avLst/>
              <a:gdLst/>
              <a:ahLst/>
              <a:cxnLst/>
              <a:rect l="l" t="t" r="r" b="b"/>
              <a:pathLst>
                <a:path w="567855" h="210545">
                  <a:moveTo>
                    <a:pt x="0" y="0"/>
                  </a:moveTo>
                  <a:lnTo>
                    <a:pt x="567855" y="0"/>
                  </a:lnTo>
                  <a:lnTo>
                    <a:pt x="567855" y="210545"/>
                  </a:lnTo>
                  <a:lnTo>
                    <a:pt x="0" y="210545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4300"/>
              <a:ext cx="567855" cy="3248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040"/>
                </a:lnSpc>
              </a:pPr>
              <a:r>
                <a:rPr lang="en-US" sz="3600" dirty="0">
                  <a:solidFill>
                    <a:srgbClr val="FFFFFF"/>
                  </a:solidFill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13762401" y="1221127"/>
            <a:ext cx="750645" cy="481351"/>
          </a:xfrm>
          <a:custGeom>
            <a:avLst/>
            <a:gdLst/>
            <a:ahLst/>
            <a:cxnLst/>
            <a:rect l="l" t="t" r="r" b="b"/>
            <a:pathLst>
              <a:path w="750645" h="481351">
                <a:moveTo>
                  <a:pt x="0" y="0"/>
                </a:moveTo>
                <a:lnTo>
                  <a:pt x="750645" y="0"/>
                </a:lnTo>
                <a:lnTo>
                  <a:pt x="750645" y="481351"/>
                </a:lnTo>
                <a:lnTo>
                  <a:pt x="0" y="4813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8"/>
          <p:cNvSpPr txBox="1"/>
          <p:nvPr/>
        </p:nvSpPr>
        <p:spPr>
          <a:xfrm>
            <a:off x="13144886" y="2317775"/>
            <a:ext cx="4966546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កម្ដៅនៅក្នុងផ្នែកដេរក្នុងរោងចក្រនៅប្រទេសកម្ពុជា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08AA0A-C774-425B-809B-388F5466B7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5535" y="38100"/>
            <a:ext cx="8739052" cy="101955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0599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HREDD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សន្និដ្ឋាន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813449" y="3043832"/>
            <a:ext cx="17018681" cy="3330308"/>
            <a:chOff x="0" y="0"/>
            <a:chExt cx="4482286" cy="8771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2286" cy="877118"/>
            </a:xfrm>
            <a:custGeom>
              <a:avLst/>
              <a:gdLst/>
              <a:ahLst/>
              <a:cxnLst/>
              <a:rect l="l" t="t" r="r" b="b"/>
              <a:pathLst>
                <a:path w="4482286" h="877118">
                  <a:moveTo>
                    <a:pt x="0" y="0"/>
                  </a:moveTo>
                  <a:lnTo>
                    <a:pt x="4482286" y="0"/>
                  </a:lnTo>
                  <a:lnTo>
                    <a:pt x="4482286" y="877118"/>
                  </a:lnTo>
                  <a:lnTo>
                    <a:pt x="0" y="877118"/>
                  </a:ln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482286" cy="905693"/>
            </a:xfrm>
            <a:prstGeom prst="rect">
              <a:avLst/>
            </a:prstGeom>
          </p:spPr>
          <p:txBody>
            <a:bodyPr lIns="50800" tIns="50800" rIns="50800" bIns="50800" rtlCol="0" anchor="b"/>
            <a:lstStyle/>
            <a:p>
              <a:pPr marL="734059" marR="0" lvl="1" indent="-367030" algn="just" defTabSz="914400" rtl="0" eaLnBrk="1" fontAlgn="auto" latinLnBrk="0" hangingPunct="1">
                <a:lnSpc>
                  <a:spcPts val="394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ដំណើរការការគ្រប់គ្រងជាបន្តបន្ទាប់ </a:t>
              </a:r>
            </a:p>
            <a:p>
              <a:pPr marL="734059" marR="0" lvl="1" indent="-367030" algn="just" defTabSz="914400" rtl="0" eaLnBrk="1" fontAlgn="auto" latinLnBrk="0" hangingPunct="1">
                <a:lnSpc>
                  <a:spcPts val="394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រួមមានប្រាំមួយជំហាន </a:t>
              </a:r>
            </a:p>
            <a:p>
              <a:pPr marL="734059" marR="0" lvl="1" indent="-367030" algn="just" defTabSz="914400" rtl="0" eaLnBrk="1" fontAlgn="auto" latinLnBrk="0" hangingPunct="1">
                <a:lnSpc>
                  <a:spcPts val="394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ក្រុមហ៊ុនដែលមានសង្វាក់តម្លៃអន្តរជាតិចាំបាច់ត្រូវតែអនុវត្ត </a:t>
              </a:r>
            </a:p>
            <a:p>
              <a:pPr marL="734059" marR="0" lvl="1" indent="-367030" algn="just" defTabSz="914400" rtl="0" eaLnBrk="1" fontAlgn="auto" latinLnBrk="0" hangingPunct="1">
                <a:lnSpc>
                  <a:spcPts val="394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ដើម្បីធានាថាខ្លួនបានគោរពសិទ្ធិមនុស្ស បរិស្ថាន និងអាកាសធាតុ </a:t>
              </a:r>
            </a:p>
            <a:p>
              <a:pPr marL="734059" marR="0" lvl="1" indent="-367030" algn="just" defTabSz="914400" rtl="0" eaLnBrk="1" fontAlgn="auto" latinLnBrk="0" hangingPunct="1">
                <a:lnSpc>
                  <a:spcPts val="3943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នៅក្នុងសង្វាក់តម្លៃទាំងមូល 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813449" y="2514207"/>
            <a:ext cx="17018681" cy="1137101"/>
            <a:chOff x="0" y="0"/>
            <a:chExt cx="4482286" cy="2994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482286" cy="299483"/>
            </a:xfrm>
            <a:custGeom>
              <a:avLst/>
              <a:gdLst/>
              <a:ahLst/>
              <a:cxnLst/>
              <a:rect l="l" t="t" r="r" b="b"/>
              <a:pathLst>
                <a:path w="4482286" h="299483">
                  <a:moveTo>
                    <a:pt x="4279086" y="0"/>
                  </a:moveTo>
                  <a:lnTo>
                    <a:pt x="203200" y="0"/>
                  </a:lnTo>
                  <a:lnTo>
                    <a:pt x="0" y="149742"/>
                  </a:lnTo>
                  <a:lnTo>
                    <a:pt x="203200" y="299483"/>
                  </a:lnTo>
                  <a:lnTo>
                    <a:pt x="4279086" y="299483"/>
                  </a:lnTo>
                  <a:lnTo>
                    <a:pt x="4482286" y="149742"/>
                  </a:lnTo>
                  <a:lnTo>
                    <a:pt x="4279086" y="0"/>
                  </a:ln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52400" y="-38100"/>
              <a:ext cx="4177486" cy="337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4408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3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 Bold"/>
                  <a:cs typeface="Khmer OS Battambang" panose="02000500000000020004" pitchFamily="2" charset="0"/>
                  <a:sym typeface="Graphik Bold"/>
                </a:rPr>
                <a:t>នីតិវិធីត្រួតពិនិត្យភាពត្រឹមត្រូវផ្នែកសិទ្ធិមនុស្ស និងបរិស្ថាន </a:t>
              </a:r>
              <a:endPara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4895413" y="3651308"/>
            <a:ext cx="2762515" cy="2237637"/>
          </a:xfrm>
          <a:custGeom>
            <a:avLst/>
            <a:gdLst/>
            <a:ahLst/>
            <a:cxnLst/>
            <a:rect l="l" t="t" r="r" b="b"/>
            <a:pathLst>
              <a:path w="2762515" h="2237637">
                <a:moveTo>
                  <a:pt x="0" y="0"/>
                </a:moveTo>
                <a:lnTo>
                  <a:pt x="2762515" y="0"/>
                </a:lnTo>
                <a:lnTo>
                  <a:pt x="2762515" y="2237637"/>
                </a:lnTo>
                <a:lnTo>
                  <a:pt x="0" y="22376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Group 10"/>
          <p:cNvGrpSpPr/>
          <p:nvPr/>
        </p:nvGrpSpPr>
        <p:grpSpPr>
          <a:xfrm rot="-5400000">
            <a:off x="4695579" y="2985975"/>
            <a:ext cx="2685615" cy="10100563"/>
            <a:chOff x="0" y="0"/>
            <a:chExt cx="707322" cy="266023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07322" cy="2660230"/>
            </a:xfrm>
            <a:custGeom>
              <a:avLst/>
              <a:gdLst/>
              <a:ahLst/>
              <a:cxnLst/>
              <a:rect l="l" t="t" r="r" b="b"/>
              <a:pathLst>
                <a:path w="707322" h="2660230">
                  <a:moveTo>
                    <a:pt x="353661" y="2660230"/>
                  </a:moveTo>
                  <a:lnTo>
                    <a:pt x="0" y="2253830"/>
                  </a:lnTo>
                  <a:lnTo>
                    <a:pt x="203200" y="2253830"/>
                  </a:lnTo>
                  <a:lnTo>
                    <a:pt x="203200" y="0"/>
                  </a:lnTo>
                  <a:lnTo>
                    <a:pt x="504122" y="0"/>
                  </a:lnTo>
                  <a:lnTo>
                    <a:pt x="504122" y="2253830"/>
                  </a:lnTo>
                  <a:lnTo>
                    <a:pt x="707322" y="2253830"/>
                  </a:lnTo>
                  <a:lnTo>
                    <a:pt x="353661" y="266023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03200" y="-66675"/>
              <a:ext cx="300922" cy="262530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 rot="-10800000">
            <a:off x="993727" y="6374140"/>
            <a:ext cx="1189969" cy="1178140"/>
            <a:chOff x="0" y="0"/>
            <a:chExt cx="313408" cy="31029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3408" cy="310292"/>
            </a:xfrm>
            <a:custGeom>
              <a:avLst/>
              <a:gdLst/>
              <a:ahLst/>
              <a:cxnLst/>
              <a:rect l="l" t="t" r="r" b="b"/>
              <a:pathLst>
                <a:path w="313408" h="310292">
                  <a:moveTo>
                    <a:pt x="0" y="0"/>
                  </a:moveTo>
                  <a:lnTo>
                    <a:pt x="313408" y="0"/>
                  </a:lnTo>
                  <a:lnTo>
                    <a:pt x="313408" y="310292"/>
                  </a:lnTo>
                  <a:lnTo>
                    <a:pt x="0" y="310292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66675"/>
              <a:ext cx="313408" cy="3769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813449" y="7672243"/>
            <a:ext cx="9906042" cy="56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ចាប់ពីឆ្នាំ ២០១៥ មក មាននិន្នាការធ្វើឱ្យ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HREDD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ក្លាយជាកាតព្វកិច្ច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7" name="Freeform 17"/>
          <p:cNvSpPr/>
          <p:nvPr/>
        </p:nvSpPr>
        <p:spPr>
          <a:xfrm rot="583243">
            <a:off x="10005094" y="7555419"/>
            <a:ext cx="2167148" cy="2260389"/>
          </a:xfrm>
          <a:custGeom>
            <a:avLst/>
            <a:gdLst/>
            <a:ahLst/>
            <a:cxnLst/>
            <a:rect l="l" t="t" r="r" b="b"/>
            <a:pathLst>
              <a:path w="2167148" h="2260389">
                <a:moveTo>
                  <a:pt x="0" y="0"/>
                </a:moveTo>
                <a:lnTo>
                  <a:pt x="2167148" y="0"/>
                </a:lnTo>
                <a:lnTo>
                  <a:pt x="2167148" y="2260389"/>
                </a:lnTo>
                <a:lnTo>
                  <a:pt x="0" y="226038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" name="Group 18"/>
          <p:cNvGrpSpPr/>
          <p:nvPr/>
        </p:nvGrpSpPr>
        <p:grpSpPr>
          <a:xfrm rot="-5400000">
            <a:off x="12657977" y="6495332"/>
            <a:ext cx="2685615" cy="3260323"/>
            <a:chOff x="0" y="0"/>
            <a:chExt cx="707322" cy="85868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07322" cy="858686"/>
            </a:xfrm>
            <a:custGeom>
              <a:avLst/>
              <a:gdLst/>
              <a:ahLst/>
              <a:cxnLst/>
              <a:rect l="l" t="t" r="r" b="b"/>
              <a:pathLst>
                <a:path w="707322" h="858686">
                  <a:moveTo>
                    <a:pt x="353661" y="858686"/>
                  </a:moveTo>
                  <a:lnTo>
                    <a:pt x="0" y="452286"/>
                  </a:lnTo>
                  <a:lnTo>
                    <a:pt x="203200" y="452286"/>
                  </a:lnTo>
                  <a:lnTo>
                    <a:pt x="203200" y="0"/>
                  </a:lnTo>
                  <a:lnTo>
                    <a:pt x="504122" y="0"/>
                  </a:lnTo>
                  <a:lnTo>
                    <a:pt x="504122" y="452286"/>
                  </a:lnTo>
                  <a:lnTo>
                    <a:pt x="707322" y="452286"/>
                  </a:lnTo>
                  <a:lnTo>
                    <a:pt x="353661" y="858686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203200" y="-66675"/>
              <a:ext cx="300922" cy="8237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1994032" y="7761480"/>
            <a:ext cx="3260323" cy="56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ដំបូងគឺនៅ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EU</a:t>
            </a:r>
          </a:p>
        </p:txBody>
      </p:sp>
      <p:sp>
        <p:nvSpPr>
          <p:cNvPr id="22" name="Freeform 22"/>
          <p:cNvSpPr/>
          <p:nvPr/>
        </p:nvSpPr>
        <p:spPr>
          <a:xfrm>
            <a:off x="15118685" y="7552280"/>
            <a:ext cx="1998758" cy="1998758"/>
          </a:xfrm>
          <a:custGeom>
            <a:avLst/>
            <a:gdLst/>
            <a:ahLst/>
            <a:cxnLst/>
            <a:rect l="l" t="t" r="r" b="b"/>
            <a:pathLst>
              <a:path w="1998758" h="1998758">
                <a:moveTo>
                  <a:pt x="0" y="0"/>
                </a:moveTo>
                <a:lnTo>
                  <a:pt x="1998758" y="0"/>
                </a:lnTo>
                <a:lnTo>
                  <a:pt x="1998758" y="1998758"/>
                </a:lnTo>
                <a:lnTo>
                  <a:pt x="0" y="19987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17531" y="2335094"/>
            <a:ext cx="2293603" cy="2506670"/>
          </a:xfrm>
          <a:custGeom>
            <a:avLst/>
            <a:gdLst/>
            <a:ahLst/>
            <a:cxnLst/>
            <a:rect l="l" t="t" r="r" b="b"/>
            <a:pathLst>
              <a:path w="2293603" h="2506670">
                <a:moveTo>
                  <a:pt x="0" y="0"/>
                </a:moveTo>
                <a:lnTo>
                  <a:pt x="2293603" y="0"/>
                </a:lnTo>
                <a:lnTo>
                  <a:pt x="2293603" y="2506671"/>
                </a:lnTo>
                <a:lnTo>
                  <a:pt x="0" y="25066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5522583" y="3246326"/>
            <a:ext cx="2433441" cy="2433441"/>
          </a:xfrm>
          <a:custGeom>
            <a:avLst/>
            <a:gdLst/>
            <a:ahLst/>
            <a:cxnLst/>
            <a:rect l="l" t="t" r="r" b="b"/>
            <a:pathLst>
              <a:path w="2433441" h="2433441">
                <a:moveTo>
                  <a:pt x="0" y="0"/>
                </a:moveTo>
                <a:lnTo>
                  <a:pt x="2433441" y="0"/>
                </a:lnTo>
                <a:lnTo>
                  <a:pt x="2433441" y="2433441"/>
                </a:lnTo>
                <a:lnTo>
                  <a:pt x="0" y="24334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 rot="-5400000">
            <a:off x="831086" y="2537212"/>
            <a:ext cx="1878111" cy="1930611"/>
            <a:chOff x="0" y="0"/>
            <a:chExt cx="707322" cy="7270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07322" cy="727095"/>
            </a:xfrm>
            <a:custGeom>
              <a:avLst/>
              <a:gdLst/>
              <a:ahLst/>
              <a:cxnLst/>
              <a:rect l="l" t="t" r="r" b="b"/>
              <a:pathLst>
                <a:path w="707322" h="727095">
                  <a:moveTo>
                    <a:pt x="353661" y="727095"/>
                  </a:moveTo>
                  <a:lnTo>
                    <a:pt x="0" y="320695"/>
                  </a:lnTo>
                  <a:lnTo>
                    <a:pt x="203200" y="320695"/>
                  </a:lnTo>
                  <a:lnTo>
                    <a:pt x="203200" y="0"/>
                  </a:lnTo>
                  <a:lnTo>
                    <a:pt x="504122" y="0"/>
                  </a:lnTo>
                  <a:lnTo>
                    <a:pt x="504122" y="320695"/>
                  </a:lnTo>
                  <a:lnTo>
                    <a:pt x="707322" y="320695"/>
                  </a:lnTo>
                  <a:lnTo>
                    <a:pt x="353661" y="727095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03200" y="-66675"/>
              <a:ext cx="300922" cy="6921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 rot="-5400000">
            <a:off x="831086" y="6504834"/>
            <a:ext cx="1878111" cy="1930611"/>
            <a:chOff x="0" y="0"/>
            <a:chExt cx="707322" cy="7270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07322" cy="727095"/>
            </a:xfrm>
            <a:custGeom>
              <a:avLst/>
              <a:gdLst/>
              <a:ahLst/>
              <a:cxnLst/>
              <a:rect l="l" t="t" r="r" b="b"/>
              <a:pathLst>
                <a:path w="707322" h="727095">
                  <a:moveTo>
                    <a:pt x="353661" y="727095"/>
                  </a:moveTo>
                  <a:lnTo>
                    <a:pt x="0" y="320695"/>
                  </a:lnTo>
                  <a:lnTo>
                    <a:pt x="203200" y="320695"/>
                  </a:lnTo>
                  <a:lnTo>
                    <a:pt x="203200" y="0"/>
                  </a:lnTo>
                  <a:lnTo>
                    <a:pt x="504122" y="0"/>
                  </a:lnTo>
                  <a:lnTo>
                    <a:pt x="504122" y="320695"/>
                  </a:lnTo>
                  <a:lnTo>
                    <a:pt x="707322" y="320695"/>
                  </a:lnTo>
                  <a:lnTo>
                    <a:pt x="353661" y="727095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203200" y="-66675"/>
              <a:ext cx="300922" cy="69217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2917531" y="6531084"/>
            <a:ext cx="2267612" cy="2267612"/>
          </a:xfrm>
          <a:custGeom>
            <a:avLst/>
            <a:gdLst/>
            <a:ahLst/>
            <a:cxnLst/>
            <a:rect l="l" t="t" r="r" b="b"/>
            <a:pathLst>
              <a:path w="2267612" h="2267612">
                <a:moveTo>
                  <a:pt x="0" y="0"/>
                </a:moveTo>
                <a:lnTo>
                  <a:pt x="2267613" y="0"/>
                </a:lnTo>
                <a:lnTo>
                  <a:pt x="2267613" y="2267613"/>
                </a:lnTo>
                <a:lnTo>
                  <a:pt x="0" y="22676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TextBox 11"/>
          <p:cNvSpPr txBox="1"/>
          <p:nvPr/>
        </p:nvSpPr>
        <p:spPr>
          <a:xfrm>
            <a:off x="1648356" y="980599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HREDD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សន្និដ្ឋាន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100901" y="2321922"/>
            <a:ext cx="10144653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km-KH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ចាំបាច់ត្រូវរួមបញ្ចូលអ្នកពាក់ព័ន្ធរបស់ </a:t>
            </a:r>
            <a:r>
              <a:rPr lang="en-US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នៅក្នុងគ្រប់ជំហានទាំងអស់! ក្នុងនោះក៏រួមទាំងសហជីពផងដែរ ដូច្នេះហើយទើប </a:t>
            </a:r>
            <a:r>
              <a:rPr lang="en-US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HREDD </a:t>
            </a:r>
            <a:r>
              <a:rPr lang="km-KH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ផ្ដល់ឱកាសដើម្បីរៀបចំក្របខ័ណ្ឌការងាររបស់អ្នកឡើងវិញក្នុងការធានាសិទ្ធិកម្មករនិយោជិត។ </a:t>
            </a:r>
            <a:endParaRPr lang="en-US" sz="3399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100901" y="6100727"/>
            <a:ext cx="10144653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km-KH" sz="3399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ក្រុមហ៊ុនគួរមានយន្តការបណ្ដឹងដែលអាចឱ្យសហជីពយកមកប្រើដើម្បីលើកឡើងនូវកង្វល់របស់ខ្លួន៖ ជាការប្រសើរក្នុងការដោះស្រាយជម្លោះនៅកម្រិតរោងចក្រ ប៉ុន្តែ គេក៏អាចលើកបណ្ដឹងទៅតាមយន្តការបណ្ដឹងរបស់ម៉ាកយីហោអន្តរជាតិផងដែរ។ </a:t>
            </a:r>
            <a:endParaRPr lang="en-US" sz="3399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6245089"/>
            <a:ext cx="5298660" cy="3662079"/>
          </a:xfrm>
          <a:custGeom>
            <a:avLst/>
            <a:gdLst/>
            <a:ahLst/>
            <a:cxnLst/>
            <a:rect l="l" t="t" r="r" b="b"/>
            <a:pathLst>
              <a:path w="5298660" h="3662079">
                <a:moveTo>
                  <a:pt x="0" y="0"/>
                </a:moveTo>
                <a:lnTo>
                  <a:pt x="5298660" y="0"/>
                </a:lnTo>
                <a:lnTo>
                  <a:pt x="5298660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8253" b="-335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7647167" y="2082323"/>
            <a:ext cx="5910317" cy="3662079"/>
          </a:xfrm>
          <a:custGeom>
            <a:avLst/>
            <a:gdLst/>
            <a:ahLst/>
            <a:cxnLst/>
            <a:rect l="l" t="t" r="r" b="b"/>
            <a:pathLst>
              <a:path w="5910317" h="3662079">
                <a:moveTo>
                  <a:pt x="0" y="0"/>
                </a:moveTo>
                <a:lnTo>
                  <a:pt x="5910317" y="0"/>
                </a:lnTo>
                <a:lnTo>
                  <a:pt x="5910317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2329886" y="6245089"/>
            <a:ext cx="5187945" cy="3662079"/>
          </a:xfrm>
          <a:custGeom>
            <a:avLst/>
            <a:gdLst/>
            <a:ahLst/>
            <a:cxnLst/>
            <a:rect l="l" t="t" r="r" b="b"/>
            <a:pathLst>
              <a:path w="5187945" h="3662079">
                <a:moveTo>
                  <a:pt x="0" y="0"/>
                </a:moveTo>
                <a:lnTo>
                  <a:pt x="5187945" y="0"/>
                </a:lnTo>
                <a:lnTo>
                  <a:pt x="518794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6877042" y="6245089"/>
            <a:ext cx="4937404" cy="3662079"/>
          </a:xfrm>
          <a:custGeom>
            <a:avLst/>
            <a:gdLst/>
            <a:ahLst/>
            <a:cxnLst/>
            <a:rect l="l" t="t" r="r" b="b"/>
            <a:pathLst>
              <a:path w="4937404" h="3662079">
                <a:moveTo>
                  <a:pt x="0" y="0"/>
                </a:moveTo>
                <a:lnTo>
                  <a:pt x="4937405" y="0"/>
                </a:lnTo>
                <a:lnTo>
                  <a:pt x="493740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028700" y="2082323"/>
            <a:ext cx="6103465" cy="3662079"/>
          </a:xfrm>
          <a:custGeom>
            <a:avLst/>
            <a:gdLst/>
            <a:ahLst/>
            <a:cxnLst/>
            <a:rect l="l" t="t" r="r" b="b"/>
            <a:pathLst>
              <a:path w="6103465" h="3662079">
                <a:moveTo>
                  <a:pt x="0" y="0"/>
                </a:moveTo>
                <a:lnTo>
                  <a:pt x="6103465" y="0"/>
                </a:lnTo>
                <a:lnTo>
                  <a:pt x="610346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16">
            <a:extLst>
              <a:ext uri="{FF2B5EF4-FFF2-40B4-BE49-F238E27FC236}">
                <a16:creationId xmlns:a16="http://schemas.microsoft.com/office/drawing/2014/main" id="{4179735A-33DA-4F06-A9EF-078E4D3ABAB3}"/>
              </a:ext>
            </a:extLst>
          </p:cNvPr>
          <p:cNvSpPr txBox="1"/>
          <p:nvPr/>
        </p:nvSpPr>
        <p:spPr>
          <a:xfrm>
            <a:off x="2186270" y="607076"/>
            <a:ext cx="13915459" cy="11406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</a:rPr>
              <a:t>HREDD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-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លទ្ធផលនៃពាណិជ្ជកម្មអន្តរជាតិ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3" name="Group 3"/>
          <p:cNvGrpSpPr/>
          <p:nvPr/>
        </p:nvGrpSpPr>
        <p:grpSpPr>
          <a:xfrm>
            <a:off x="1028700" y="2893085"/>
            <a:ext cx="16437882" cy="7930913"/>
            <a:chOff x="0" y="0"/>
            <a:chExt cx="4743468" cy="22886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43468" cy="2288618"/>
            </a:xfrm>
            <a:custGeom>
              <a:avLst/>
              <a:gdLst/>
              <a:ahLst/>
              <a:cxnLst/>
              <a:rect l="l" t="t" r="r" b="b"/>
              <a:pathLst>
                <a:path w="4743468" h="2288618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264598"/>
                  </a:lnTo>
                  <a:cubicBezTo>
                    <a:pt x="4743468" y="2270968"/>
                    <a:pt x="4740937" y="2277078"/>
                    <a:pt x="4736433" y="2281583"/>
                  </a:cubicBezTo>
                  <a:cubicBezTo>
                    <a:pt x="4731928" y="2286087"/>
                    <a:pt x="4725819" y="2288618"/>
                    <a:pt x="4719448" y="2288618"/>
                  </a:cubicBezTo>
                  <a:lnTo>
                    <a:pt x="24020" y="2288618"/>
                  </a:lnTo>
                  <a:cubicBezTo>
                    <a:pt x="17649" y="2288618"/>
                    <a:pt x="11540" y="2286087"/>
                    <a:pt x="7035" y="2281583"/>
                  </a:cubicBezTo>
                  <a:cubicBezTo>
                    <a:pt x="2531" y="2277078"/>
                    <a:pt x="0" y="2270968"/>
                    <a:pt x="0" y="2264598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743468" cy="2355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4668870" y="3305778"/>
            <a:ext cx="8950259" cy="7518220"/>
          </a:xfrm>
          <a:custGeom>
            <a:avLst/>
            <a:gdLst/>
            <a:ahLst/>
            <a:cxnLst/>
            <a:rect l="l" t="t" r="r" b="b"/>
            <a:pathLst>
              <a:path w="8950259" h="7518220">
                <a:moveTo>
                  <a:pt x="0" y="0"/>
                </a:moveTo>
                <a:lnTo>
                  <a:pt x="8950260" y="0"/>
                </a:lnTo>
                <a:lnTo>
                  <a:pt x="8950260" y="7518220"/>
                </a:lnTo>
                <a:lnTo>
                  <a:pt x="0" y="7518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843" b="-843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7" name="Group 7"/>
          <p:cNvGrpSpPr/>
          <p:nvPr/>
        </p:nvGrpSpPr>
        <p:grpSpPr>
          <a:xfrm>
            <a:off x="2193089" y="4063700"/>
            <a:ext cx="5075469" cy="2342604"/>
            <a:chOff x="0" y="0"/>
            <a:chExt cx="1042806" cy="481312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630056" y="4111452"/>
            <a:ext cx="5075469" cy="2342604"/>
            <a:chOff x="0" y="0"/>
            <a:chExt cx="1042806" cy="48131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r>
                <a:rPr lang="en-US" sz="1899">
                  <a:solidFill>
                    <a:srgbClr val="FFFFFF"/>
                  </a:solidFill>
                  <a:latin typeface="Graphik"/>
                  <a:ea typeface="Graphik"/>
                  <a:cs typeface="Graphik"/>
                  <a:sym typeface="Graphik"/>
                </a:rPr>
                <a:t>ac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114054" y="1088276"/>
            <a:ext cx="12267174" cy="931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72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ជំហានបន្ទាប់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25920" y="4854986"/>
            <a:ext cx="3280346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617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សេចក្ដីត្រូវការ?</a:t>
            </a:r>
            <a:endParaRPr lang="en-US" sz="4012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382508" y="4859944"/>
            <a:ext cx="4473244" cy="726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17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ជំហានបន្ទាប់? </a:t>
            </a:r>
            <a:endParaRPr lang="en-US" sz="4012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6606266" y="6915696"/>
            <a:ext cx="5075469" cy="2342604"/>
            <a:chOff x="0" y="0"/>
            <a:chExt cx="1042806" cy="48131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7842738" y="7659230"/>
            <a:ext cx="2809807" cy="731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17"/>
              </a:lnSpc>
            </a:pPr>
            <a:r>
              <a:rPr lang="km-KH" sz="4012" dirty="0">
                <a:solidFill>
                  <a:srgbClr val="000000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សំណួរ? </a:t>
            </a:r>
            <a:endParaRPr lang="en-US" sz="4012" dirty="0">
              <a:solidFill>
                <a:srgbClr val="000000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719" t="-4576" r="-21601" b="-5783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832" b="-1483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3368" b="-1336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3557639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1648356" y="5891414"/>
            <a:ext cx="16639515" cy="1436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127"/>
              </a:lnSpc>
            </a:pPr>
            <a:r>
              <a:rPr lang="km-KH" sz="9592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សូមអរគុណ! </a:t>
            </a:r>
            <a:endParaRPr lang="en-US" sz="9592" dirty="0">
              <a:solidFill>
                <a:srgbClr val="FBBC43"/>
              </a:solidFill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14175" y="308671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2092872" y="2680765"/>
            <a:ext cx="4526386" cy="5528410"/>
          </a:xfrm>
          <a:custGeom>
            <a:avLst/>
            <a:gdLst/>
            <a:ahLst/>
            <a:cxnLst/>
            <a:rect l="l" t="t" r="r" b="b"/>
            <a:pathLst>
              <a:path w="4526386" h="5528410">
                <a:moveTo>
                  <a:pt x="0" y="0"/>
                </a:moveTo>
                <a:lnTo>
                  <a:pt x="4526386" y="0"/>
                </a:lnTo>
                <a:lnTo>
                  <a:pt x="4526386" y="5528411"/>
                </a:lnTo>
                <a:lnTo>
                  <a:pt x="0" y="552841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1090045" y="3865890"/>
            <a:ext cx="2028113" cy="1741642"/>
          </a:xfrm>
          <a:custGeom>
            <a:avLst/>
            <a:gdLst/>
            <a:ahLst/>
            <a:cxnLst/>
            <a:rect l="l" t="t" r="r" b="b"/>
            <a:pathLst>
              <a:path w="2028113" h="1741642">
                <a:moveTo>
                  <a:pt x="0" y="0"/>
                </a:moveTo>
                <a:lnTo>
                  <a:pt x="2028113" y="0"/>
                </a:lnTo>
                <a:lnTo>
                  <a:pt x="2028113" y="1741643"/>
                </a:lnTo>
                <a:lnTo>
                  <a:pt x="0" y="17416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5437857" y="5090323"/>
            <a:ext cx="1078146" cy="1228657"/>
          </a:xfrm>
          <a:custGeom>
            <a:avLst/>
            <a:gdLst/>
            <a:ahLst/>
            <a:cxnLst/>
            <a:rect l="l" t="t" r="r" b="b"/>
            <a:pathLst>
              <a:path w="1078146" h="1228657">
                <a:moveTo>
                  <a:pt x="0" y="0"/>
                </a:moveTo>
                <a:lnTo>
                  <a:pt x="1078146" y="0"/>
                </a:lnTo>
                <a:lnTo>
                  <a:pt x="1078146" y="1228657"/>
                </a:lnTo>
                <a:lnTo>
                  <a:pt x="0" y="12286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3769445" y="3649624"/>
            <a:ext cx="2870198" cy="1087088"/>
          </a:xfrm>
          <a:custGeom>
            <a:avLst/>
            <a:gdLst/>
            <a:ahLst/>
            <a:cxnLst/>
            <a:rect l="l" t="t" r="r" b="b"/>
            <a:pathLst>
              <a:path w="2870198" h="1087088">
                <a:moveTo>
                  <a:pt x="0" y="0"/>
                </a:moveTo>
                <a:lnTo>
                  <a:pt x="2870199" y="0"/>
                </a:lnTo>
                <a:lnTo>
                  <a:pt x="2870199" y="1087088"/>
                </a:lnTo>
                <a:lnTo>
                  <a:pt x="0" y="10870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0633627" y="6318980"/>
            <a:ext cx="2106231" cy="1355886"/>
          </a:xfrm>
          <a:custGeom>
            <a:avLst/>
            <a:gdLst/>
            <a:ahLst/>
            <a:cxnLst/>
            <a:rect l="l" t="t" r="r" b="b"/>
            <a:pathLst>
              <a:path w="2106231" h="1355886">
                <a:moveTo>
                  <a:pt x="0" y="0"/>
                </a:moveTo>
                <a:lnTo>
                  <a:pt x="2106231" y="0"/>
                </a:lnTo>
                <a:lnTo>
                  <a:pt x="2106231" y="1355887"/>
                </a:lnTo>
                <a:lnTo>
                  <a:pt x="0" y="135588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3168483" y="6671405"/>
            <a:ext cx="2910184" cy="2451830"/>
          </a:xfrm>
          <a:custGeom>
            <a:avLst/>
            <a:gdLst/>
            <a:ahLst/>
            <a:cxnLst/>
            <a:rect l="l" t="t" r="r" b="b"/>
            <a:pathLst>
              <a:path w="2910184" h="2451830">
                <a:moveTo>
                  <a:pt x="0" y="0"/>
                </a:moveTo>
                <a:lnTo>
                  <a:pt x="2910184" y="0"/>
                </a:lnTo>
                <a:lnTo>
                  <a:pt x="2910184" y="2451830"/>
                </a:lnTo>
                <a:lnTo>
                  <a:pt x="0" y="245183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AutoShape 9"/>
          <p:cNvSpPr/>
          <p:nvPr/>
        </p:nvSpPr>
        <p:spPr>
          <a:xfrm>
            <a:off x="8169505" y="5248275"/>
            <a:ext cx="1948990" cy="0"/>
          </a:xfrm>
          <a:prstGeom prst="line">
            <a:avLst/>
          </a:prstGeom>
          <a:ln w="209550" cap="flat">
            <a:solidFill>
              <a:srgbClr val="EF4A4A"/>
            </a:solidFill>
            <a:prstDash val="solid"/>
            <a:headEnd type="arrow" w="med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>
            <a:off x="12889645" y="4814830"/>
            <a:ext cx="2207924" cy="1934694"/>
          </a:xfrm>
          <a:custGeom>
            <a:avLst/>
            <a:gdLst/>
            <a:ahLst/>
            <a:cxnLst/>
            <a:rect l="l" t="t" r="r" b="b"/>
            <a:pathLst>
              <a:path w="2207924" h="1934694">
                <a:moveTo>
                  <a:pt x="0" y="0"/>
                </a:moveTo>
                <a:lnTo>
                  <a:pt x="2207925" y="0"/>
                </a:lnTo>
                <a:lnTo>
                  <a:pt x="2207925" y="1934693"/>
                </a:lnTo>
                <a:lnTo>
                  <a:pt x="0" y="193469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4773D486-50EA-48C4-B12B-16F3F0E6F360}"/>
              </a:ext>
            </a:extLst>
          </p:cNvPr>
          <p:cNvSpPr txBox="1"/>
          <p:nvPr/>
        </p:nvSpPr>
        <p:spPr>
          <a:xfrm>
            <a:off x="2186270" y="607076"/>
            <a:ext cx="13915459" cy="11406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</a:rPr>
              <a:t>HREDD </a:t>
            </a:r>
            <a:r>
              <a:rPr lang="en-US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-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អាជីវកម្ម និង ប្រព័ន្ធច្បាប់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0599"/>
            <a:ext cx="14991287" cy="949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0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UNGPs</a:t>
            </a:r>
          </a:p>
        </p:txBody>
      </p:sp>
      <p:sp>
        <p:nvSpPr>
          <p:cNvPr id="3" name="Freeform 3"/>
          <p:cNvSpPr/>
          <p:nvPr/>
        </p:nvSpPr>
        <p:spPr>
          <a:xfrm>
            <a:off x="1028700" y="2816861"/>
            <a:ext cx="12137057" cy="6786495"/>
          </a:xfrm>
          <a:custGeom>
            <a:avLst/>
            <a:gdLst/>
            <a:ahLst/>
            <a:cxnLst/>
            <a:rect l="l" t="t" r="r" b="b"/>
            <a:pathLst>
              <a:path w="12137057" h="6786495">
                <a:moveTo>
                  <a:pt x="0" y="0"/>
                </a:moveTo>
                <a:lnTo>
                  <a:pt x="12137057" y="0"/>
                </a:lnTo>
                <a:lnTo>
                  <a:pt x="12137057" y="6786496"/>
                </a:lnTo>
                <a:lnTo>
                  <a:pt x="0" y="678649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 rot="707784">
            <a:off x="11930422" y="2582764"/>
            <a:ext cx="4815148" cy="6808304"/>
          </a:xfrm>
          <a:custGeom>
            <a:avLst/>
            <a:gdLst/>
            <a:ahLst/>
            <a:cxnLst/>
            <a:rect l="l" t="t" r="r" b="b"/>
            <a:pathLst>
              <a:path w="4815148" h="6808304">
                <a:moveTo>
                  <a:pt x="0" y="0"/>
                </a:moveTo>
                <a:lnTo>
                  <a:pt x="4815148" y="0"/>
                </a:lnTo>
                <a:lnTo>
                  <a:pt x="4815148" y="6808304"/>
                </a:lnTo>
                <a:lnTo>
                  <a:pt x="0" y="680830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5012225" y="2546834"/>
            <a:ext cx="833824" cy="3584"/>
          </a:xfrm>
          <a:prstGeom prst="line">
            <a:avLst/>
          </a:prstGeom>
          <a:ln w="38100" cap="flat">
            <a:solidFill>
              <a:srgbClr val="BDA0D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2972366" y="2156268"/>
            <a:ext cx="12343268" cy="1091032"/>
            <a:chOff x="0" y="0"/>
            <a:chExt cx="3250902" cy="2873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250902" cy="287350"/>
            </a:xfrm>
            <a:custGeom>
              <a:avLst/>
              <a:gdLst/>
              <a:ahLst/>
              <a:cxnLst/>
              <a:rect l="l" t="t" r="r" b="b"/>
              <a:pathLst>
                <a:path w="3250902" h="287350">
                  <a:moveTo>
                    <a:pt x="3047702" y="0"/>
                  </a:moveTo>
                  <a:lnTo>
                    <a:pt x="203200" y="0"/>
                  </a:lnTo>
                  <a:lnTo>
                    <a:pt x="0" y="143675"/>
                  </a:lnTo>
                  <a:lnTo>
                    <a:pt x="203200" y="287350"/>
                  </a:lnTo>
                  <a:lnTo>
                    <a:pt x="3047702" y="287350"/>
                  </a:lnTo>
                  <a:lnTo>
                    <a:pt x="3250902" y="143675"/>
                  </a:lnTo>
                  <a:lnTo>
                    <a:pt x="3047702" y="0"/>
                  </a:ln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52400" y="-66675"/>
              <a:ext cx="2946102" cy="35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61358" y="3475900"/>
            <a:ext cx="15502671" cy="6596680"/>
            <a:chOff x="0" y="0"/>
            <a:chExt cx="20670228" cy="8795573"/>
          </a:xfrm>
        </p:grpSpPr>
        <p:sp>
          <p:nvSpPr>
            <p:cNvPr id="8" name="Freeform 8"/>
            <p:cNvSpPr/>
            <p:nvPr/>
          </p:nvSpPr>
          <p:spPr>
            <a:xfrm>
              <a:off x="6139613" y="6924029"/>
              <a:ext cx="1897637" cy="1871544"/>
            </a:xfrm>
            <a:custGeom>
              <a:avLst/>
              <a:gdLst/>
              <a:ahLst/>
              <a:cxnLst/>
              <a:rect l="l" t="t" r="r" b="b"/>
              <a:pathLst>
                <a:path w="1897637" h="1871544">
                  <a:moveTo>
                    <a:pt x="0" y="0"/>
                  </a:moveTo>
                  <a:lnTo>
                    <a:pt x="1897637" y="0"/>
                  </a:lnTo>
                  <a:lnTo>
                    <a:pt x="1897637" y="1871544"/>
                  </a:lnTo>
                  <a:lnTo>
                    <a:pt x="0" y="1871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1262940"/>
              <a:ext cx="2977313" cy="3030344"/>
            </a:xfrm>
            <a:custGeom>
              <a:avLst/>
              <a:gdLst/>
              <a:ahLst/>
              <a:cxnLst/>
              <a:rect l="l" t="t" r="r" b="b"/>
              <a:pathLst>
                <a:path w="2977313" h="3030344">
                  <a:moveTo>
                    <a:pt x="0" y="0"/>
                  </a:moveTo>
                  <a:lnTo>
                    <a:pt x="2977313" y="0"/>
                  </a:lnTo>
                  <a:lnTo>
                    <a:pt x="2977313" y="3030344"/>
                  </a:lnTo>
                  <a:lnTo>
                    <a:pt x="0" y="30303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501469" y="3175331"/>
              <a:ext cx="1893832" cy="1927564"/>
            </a:xfrm>
            <a:custGeom>
              <a:avLst/>
              <a:gdLst/>
              <a:ahLst/>
              <a:cxnLst/>
              <a:rect l="l" t="t" r="r" b="b"/>
              <a:pathLst>
                <a:path w="1893832" h="1927564">
                  <a:moveTo>
                    <a:pt x="0" y="0"/>
                  </a:moveTo>
                  <a:lnTo>
                    <a:pt x="1893832" y="0"/>
                  </a:lnTo>
                  <a:lnTo>
                    <a:pt x="1893832" y="1927565"/>
                  </a:lnTo>
                  <a:lnTo>
                    <a:pt x="0" y="1927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8915924" y="6798680"/>
              <a:ext cx="1682543" cy="1682543"/>
            </a:xfrm>
            <a:custGeom>
              <a:avLst/>
              <a:gdLst/>
              <a:ahLst/>
              <a:cxnLst/>
              <a:rect l="l" t="t" r="r" b="b"/>
              <a:pathLst>
                <a:path w="1682543" h="1682543">
                  <a:moveTo>
                    <a:pt x="0" y="0"/>
                  </a:moveTo>
                  <a:lnTo>
                    <a:pt x="1682543" y="0"/>
                  </a:lnTo>
                  <a:lnTo>
                    <a:pt x="1682543" y="1682544"/>
                  </a:lnTo>
                  <a:lnTo>
                    <a:pt x="0" y="1682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4829972" y="6798680"/>
              <a:ext cx="1988993" cy="1854736"/>
            </a:xfrm>
            <a:custGeom>
              <a:avLst/>
              <a:gdLst/>
              <a:ahLst/>
              <a:cxnLst/>
              <a:rect l="l" t="t" r="r" b="b"/>
              <a:pathLst>
                <a:path w="1988993" h="1854736">
                  <a:moveTo>
                    <a:pt x="0" y="0"/>
                  </a:moveTo>
                  <a:lnTo>
                    <a:pt x="1988993" y="0"/>
                  </a:lnTo>
                  <a:lnTo>
                    <a:pt x="1988993" y="1854736"/>
                  </a:lnTo>
                  <a:lnTo>
                    <a:pt x="0" y="18547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8508793" y="333523"/>
              <a:ext cx="2161435" cy="1858834"/>
            </a:xfrm>
            <a:custGeom>
              <a:avLst/>
              <a:gdLst/>
              <a:ahLst/>
              <a:cxnLst/>
              <a:rect l="l" t="t" r="r" b="b"/>
              <a:pathLst>
                <a:path w="2161435" h="1858834">
                  <a:moveTo>
                    <a:pt x="0" y="0"/>
                  </a:moveTo>
                  <a:lnTo>
                    <a:pt x="2161435" y="0"/>
                  </a:lnTo>
                  <a:lnTo>
                    <a:pt x="2161435" y="1858834"/>
                  </a:lnTo>
                  <a:lnTo>
                    <a:pt x="0" y="18588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6139613" y="3562498"/>
              <a:ext cx="2192380" cy="1540398"/>
            </a:xfrm>
            <a:custGeom>
              <a:avLst/>
              <a:gdLst/>
              <a:ahLst/>
              <a:cxnLst/>
              <a:rect l="l" t="t" r="r" b="b"/>
              <a:pathLst>
                <a:path w="2192380" h="1540398">
                  <a:moveTo>
                    <a:pt x="0" y="0"/>
                  </a:moveTo>
                  <a:lnTo>
                    <a:pt x="2192380" y="0"/>
                  </a:lnTo>
                  <a:lnTo>
                    <a:pt x="2192380" y="1540398"/>
                  </a:lnTo>
                  <a:lnTo>
                    <a:pt x="0" y="1540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15012836" y="3562498"/>
              <a:ext cx="1590583" cy="1873184"/>
            </a:xfrm>
            <a:custGeom>
              <a:avLst/>
              <a:gdLst/>
              <a:ahLst/>
              <a:cxnLst/>
              <a:rect l="l" t="t" r="r" b="b"/>
              <a:pathLst>
                <a:path w="1590583" h="1873184">
                  <a:moveTo>
                    <a:pt x="0" y="0"/>
                  </a:moveTo>
                  <a:lnTo>
                    <a:pt x="1590583" y="0"/>
                  </a:lnTo>
                  <a:lnTo>
                    <a:pt x="1590583" y="1873184"/>
                  </a:lnTo>
                  <a:lnTo>
                    <a:pt x="0" y="1873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5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18607808" y="3453227"/>
              <a:ext cx="1963404" cy="1963404"/>
            </a:xfrm>
            <a:custGeom>
              <a:avLst/>
              <a:gdLst/>
              <a:ahLst/>
              <a:cxnLst/>
              <a:rect l="l" t="t" r="r" b="b"/>
              <a:pathLst>
                <a:path w="1963404" h="1963404">
                  <a:moveTo>
                    <a:pt x="0" y="0"/>
                  </a:moveTo>
                  <a:lnTo>
                    <a:pt x="1963405" y="0"/>
                  </a:lnTo>
                  <a:lnTo>
                    <a:pt x="1963405" y="1963405"/>
                  </a:lnTo>
                  <a:lnTo>
                    <a:pt x="0" y="19634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6364253" y="0"/>
              <a:ext cx="2257461" cy="2303532"/>
            </a:xfrm>
            <a:custGeom>
              <a:avLst/>
              <a:gdLst/>
              <a:ahLst/>
              <a:cxnLst/>
              <a:rect l="l" t="t" r="r" b="b"/>
              <a:pathLst>
                <a:path w="2257461" h="2303532">
                  <a:moveTo>
                    <a:pt x="0" y="0"/>
                  </a:moveTo>
                  <a:lnTo>
                    <a:pt x="2257461" y="0"/>
                  </a:lnTo>
                  <a:lnTo>
                    <a:pt x="2257461" y="2303532"/>
                  </a:lnTo>
                  <a:lnTo>
                    <a:pt x="0" y="23035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9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10284532" y="222349"/>
              <a:ext cx="2474321" cy="1858834"/>
            </a:xfrm>
            <a:custGeom>
              <a:avLst/>
              <a:gdLst/>
              <a:ahLst/>
              <a:cxnLst/>
              <a:rect l="l" t="t" r="r" b="b"/>
              <a:pathLst>
                <a:path w="2474321" h="1858834">
                  <a:moveTo>
                    <a:pt x="0" y="0"/>
                  </a:moveTo>
                  <a:lnTo>
                    <a:pt x="2474322" y="0"/>
                  </a:lnTo>
                  <a:lnTo>
                    <a:pt x="2474322" y="1858834"/>
                  </a:lnTo>
                  <a:lnTo>
                    <a:pt x="0" y="18588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1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14829972" y="222349"/>
              <a:ext cx="1956312" cy="2081183"/>
            </a:xfrm>
            <a:custGeom>
              <a:avLst/>
              <a:gdLst/>
              <a:ahLst/>
              <a:cxnLst/>
              <a:rect l="l" t="t" r="r" b="b"/>
              <a:pathLst>
                <a:path w="1956312" h="2081183">
                  <a:moveTo>
                    <a:pt x="0" y="0"/>
                  </a:moveTo>
                  <a:lnTo>
                    <a:pt x="1956312" y="0"/>
                  </a:lnTo>
                  <a:lnTo>
                    <a:pt x="1956312" y="2081183"/>
                  </a:lnTo>
                  <a:lnTo>
                    <a:pt x="0" y="20811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3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10625604" y="7143878"/>
              <a:ext cx="1769697" cy="1431846"/>
            </a:xfrm>
            <a:custGeom>
              <a:avLst/>
              <a:gdLst/>
              <a:ahLst/>
              <a:cxnLst/>
              <a:rect l="l" t="t" r="r" b="b"/>
              <a:pathLst>
                <a:path w="1769697" h="1431846">
                  <a:moveTo>
                    <a:pt x="0" y="0"/>
                  </a:moveTo>
                  <a:lnTo>
                    <a:pt x="1769697" y="0"/>
                  </a:lnTo>
                  <a:lnTo>
                    <a:pt x="1769697" y="1431846"/>
                  </a:lnTo>
                  <a:lnTo>
                    <a:pt x="0" y="14318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5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AutoShape 21"/>
            <p:cNvSpPr/>
            <p:nvPr/>
          </p:nvSpPr>
          <p:spPr>
            <a:xfrm>
              <a:off x="3653433" y="4332697"/>
              <a:ext cx="124158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AutoShape 22"/>
            <p:cNvSpPr/>
            <p:nvPr/>
          </p:nvSpPr>
          <p:spPr>
            <a:xfrm flipV="1">
              <a:off x="4895013" y="1151766"/>
              <a:ext cx="0" cy="3218723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AutoShape 23"/>
            <p:cNvSpPr/>
            <p:nvPr/>
          </p:nvSpPr>
          <p:spPr>
            <a:xfrm>
              <a:off x="4895013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AutoShape 24"/>
            <p:cNvSpPr/>
            <p:nvPr/>
          </p:nvSpPr>
          <p:spPr>
            <a:xfrm>
              <a:off x="8621714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AutoShape 25"/>
            <p:cNvSpPr/>
            <p:nvPr/>
          </p:nvSpPr>
          <p:spPr>
            <a:xfrm>
              <a:off x="12952432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AutoShape 26"/>
            <p:cNvSpPr/>
            <p:nvPr/>
          </p:nvSpPr>
          <p:spPr>
            <a:xfrm>
              <a:off x="16913284" y="1262940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AutoShape 27"/>
            <p:cNvSpPr/>
            <p:nvPr/>
          </p:nvSpPr>
          <p:spPr>
            <a:xfrm flipH="1" flipV="1">
              <a:off x="16913284" y="4370489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AutoShape 28"/>
            <p:cNvSpPr/>
            <p:nvPr/>
          </p:nvSpPr>
          <p:spPr>
            <a:xfrm flipH="1" flipV="1">
              <a:off x="12953419" y="4351439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AutoShape 29"/>
            <p:cNvSpPr/>
            <p:nvPr/>
          </p:nvSpPr>
          <p:spPr>
            <a:xfrm flipH="1" flipV="1">
              <a:off x="8620727" y="4434930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AutoShape 30"/>
            <p:cNvSpPr/>
            <p:nvPr/>
          </p:nvSpPr>
          <p:spPr>
            <a:xfrm>
              <a:off x="8620727" y="7678052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AutoShape 31"/>
            <p:cNvSpPr/>
            <p:nvPr/>
          </p:nvSpPr>
          <p:spPr>
            <a:xfrm>
              <a:off x="12953419" y="7716152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AutoShape 32"/>
            <p:cNvSpPr/>
            <p:nvPr/>
          </p:nvSpPr>
          <p:spPr>
            <a:xfrm>
              <a:off x="17039553" y="7726048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AutoShape 33"/>
            <p:cNvSpPr/>
            <p:nvPr/>
          </p:nvSpPr>
          <p:spPr>
            <a:xfrm>
              <a:off x="19589510" y="2606022"/>
              <a:ext cx="0" cy="847206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4" name="AutoShape 34"/>
            <p:cNvSpPr/>
            <p:nvPr/>
          </p:nvSpPr>
          <p:spPr>
            <a:xfrm flipH="1">
              <a:off x="7197703" y="5383759"/>
              <a:ext cx="0" cy="126087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1415569" y="3945752"/>
              <a:ext cx="2857144" cy="2314287"/>
            </a:xfrm>
            <a:custGeom>
              <a:avLst/>
              <a:gdLst/>
              <a:ahLst/>
              <a:cxnLst/>
              <a:rect l="l" t="t" r="r" b="b"/>
              <a:pathLst>
                <a:path w="2857144" h="2314287">
                  <a:moveTo>
                    <a:pt x="0" y="0"/>
                  </a:moveTo>
                  <a:lnTo>
                    <a:pt x="2857144" y="0"/>
                  </a:lnTo>
                  <a:lnTo>
                    <a:pt x="2857144" y="2314287"/>
                  </a:lnTo>
                  <a:lnTo>
                    <a:pt x="0" y="23142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7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3671636" y="2400300"/>
            <a:ext cx="11082114" cy="643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</a:pPr>
            <a:r>
              <a:rPr lang="km-KH" sz="3732" b="1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នីតិវិធីត្រួតពិនិត្យភាពត្រឹមត្រូវផ្នែកសិទ្ធិមនុស្ស និងបរិស្ថាន </a:t>
            </a:r>
            <a:endParaRPr lang="en-US" sz="3732" b="1" dirty="0">
              <a:solidFill>
                <a:srgbClr val="FFFFFF"/>
              </a:solidFill>
              <a:latin typeface="Graphik Bold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39" name="TextBox 16">
            <a:extLst>
              <a:ext uri="{FF2B5EF4-FFF2-40B4-BE49-F238E27FC236}">
                <a16:creationId xmlns:a16="http://schemas.microsoft.com/office/drawing/2014/main" id="{0BFE1FB1-C94D-45B9-93A9-B230CB888C34}"/>
              </a:ext>
            </a:extLst>
          </p:cNvPr>
          <p:cNvSpPr txBox="1"/>
          <p:nvPr/>
        </p:nvSpPr>
        <p:spPr>
          <a:xfrm>
            <a:off x="2186270" y="607076"/>
            <a:ext cx="13915459" cy="11406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</a:rPr>
              <a:t>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</a:rPr>
              <a:t>ទស្សនាទានស្នូលរបស់ </a:t>
            </a:r>
            <a:r>
              <a:rPr lang="en-US" sz="5400" dirty="0">
                <a:solidFill>
                  <a:srgbClr val="FFC000"/>
                </a:solidFill>
                <a:latin typeface="Graphik Bold"/>
                <a:cs typeface="Khmer OS Muol Light" panose="02000500000000020004" pitchFamily="2" charset="0"/>
              </a:rPr>
              <a:t>HREDD </a:t>
            </a:r>
            <a:endParaRPr lang="km-KH" sz="5400" dirty="0">
              <a:solidFill>
                <a:srgbClr val="FFC000"/>
              </a:solidFill>
              <a:latin typeface="Graphik Bold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472985">
            <a:off x="8559482" y="2119082"/>
            <a:ext cx="9645436" cy="4539966"/>
            <a:chOff x="0" y="0"/>
            <a:chExt cx="2408296" cy="11335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8296" cy="1133550"/>
            </a:xfrm>
            <a:custGeom>
              <a:avLst/>
              <a:gdLst/>
              <a:ahLst/>
              <a:cxnLst/>
              <a:rect l="l" t="t" r="r" b="b"/>
              <a:pathLst>
                <a:path w="2408296" h="1133550">
                  <a:moveTo>
                    <a:pt x="1204148" y="0"/>
                  </a:moveTo>
                  <a:lnTo>
                    <a:pt x="1437892" y="156178"/>
                  </a:lnTo>
                  <a:lnTo>
                    <a:pt x="1806222" y="75933"/>
                  </a:lnTo>
                  <a:lnTo>
                    <a:pt x="1842745" y="266196"/>
                  </a:lnTo>
                  <a:lnTo>
                    <a:pt x="2246971" y="283387"/>
                  </a:lnTo>
                  <a:lnTo>
                    <a:pt x="2076486" y="456755"/>
                  </a:lnTo>
                  <a:lnTo>
                    <a:pt x="2408296" y="566775"/>
                  </a:lnTo>
                  <a:lnTo>
                    <a:pt x="2076486" y="676795"/>
                  </a:lnTo>
                  <a:lnTo>
                    <a:pt x="2246971" y="850162"/>
                  </a:lnTo>
                  <a:lnTo>
                    <a:pt x="1842745" y="867353"/>
                  </a:lnTo>
                  <a:lnTo>
                    <a:pt x="1806222" y="1057616"/>
                  </a:lnTo>
                  <a:lnTo>
                    <a:pt x="1437892" y="977371"/>
                  </a:lnTo>
                  <a:lnTo>
                    <a:pt x="1204148" y="1133550"/>
                  </a:lnTo>
                  <a:lnTo>
                    <a:pt x="970404" y="977371"/>
                  </a:lnTo>
                  <a:lnTo>
                    <a:pt x="602074" y="1057616"/>
                  </a:lnTo>
                  <a:lnTo>
                    <a:pt x="565551" y="867353"/>
                  </a:lnTo>
                  <a:lnTo>
                    <a:pt x="161325" y="850162"/>
                  </a:lnTo>
                  <a:lnTo>
                    <a:pt x="331810" y="676795"/>
                  </a:lnTo>
                  <a:lnTo>
                    <a:pt x="0" y="566775"/>
                  </a:lnTo>
                  <a:lnTo>
                    <a:pt x="331810" y="456755"/>
                  </a:lnTo>
                  <a:lnTo>
                    <a:pt x="161325" y="283387"/>
                  </a:lnTo>
                  <a:lnTo>
                    <a:pt x="565551" y="266196"/>
                  </a:lnTo>
                  <a:lnTo>
                    <a:pt x="602074" y="75933"/>
                  </a:lnTo>
                  <a:lnTo>
                    <a:pt x="970404" y="156178"/>
                  </a:lnTo>
                  <a:lnTo>
                    <a:pt x="1204148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376296" y="148542"/>
              <a:ext cx="1655704" cy="80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2249030" y="3633203"/>
            <a:ext cx="1818768" cy="1148888"/>
            <a:chOff x="0" y="0"/>
            <a:chExt cx="812800" cy="51343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513434"/>
            </a:xfrm>
            <a:custGeom>
              <a:avLst/>
              <a:gdLst/>
              <a:ahLst/>
              <a:cxnLst/>
              <a:rect l="l" t="t" r="r" b="b"/>
              <a:pathLst>
                <a:path w="812800" h="513434">
                  <a:moveTo>
                    <a:pt x="812800" y="25671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10234"/>
                  </a:lnTo>
                  <a:lnTo>
                    <a:pt x="406400" y="310234"/>
                  </a:lnTo>
                  <a:lnTo>
                    <a:pt x="406400" y="513434"/>
                  </a:lnTo>
                  <a:lnTo>
                    <a:pt x="812800" y="256717"/>
                  </a:lnTo>
                  <a:close/>
                </a:path>
              </a:pathLst>
            </a:custGeom>
            <a:solidFill>
              <a:srgbClr val="67328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74625"/>
              <a:ext cx="711200" cy="1356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745141" y="4855513"/>
            <a:ext cx="4221172" cy="4402787"/>
          </a:xfrm>
          <a:custGeom>
            <a:avLst/>
            <a:gdLst/>
            <a:ahLst/>
            <a:cxnLst/>
            <a:rect l="l" t="t" r="r" b="b"/>
            <a:pathLst>
              <a:path w="4221172" h="4402787">
                <a:moveTo>
                  <a:pt x="0" y="0"/>
                </a:moveTo>
                <a:lnTo>
                  <a:pt x="4221171" y="0"/>
                </a:lnTo>
                <a:lnTo>
                  <a:pt x="4221171" y="4402787"/>
                </a:lnTo>
                <a:lnTo>
                  <a:pt x="0" y="44027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TextBox 9"/>
          <p:cNvSpPr txBox="1"/>
          <p:nvPr/>
        </p:nvSpPr>
        <p:spPr>
          <a:xfrm>
            <a:off x="1286406" y="2642774"/>
            <a:ext cx="7857594" cy="6867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និន្នាការចាប់ពីឆ្នាំ ២០១៤ មក៖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sz="105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ទស្សនាទានស្នូលនៃស្តង់ដារស្ម័គ្រចិត្តរបស់ 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UNGPs 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និង គោលការណ៍ណែនាំ 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OECD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៖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នីតិវិធីត្រួតពិននិត្យភាពត្រឹមត្រូវផ្នែកសិទ្ធិមនុស្ស និងបរិស្ថាន (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HREDD)</a:t>
            </a:r>
          </a:p>
          <a:p>
            <a:pPr algn="l">
              <a:lnSpc>
                <a:spcPct val="150000"/>
              </a:lnSpc>
            </a:pPr>
            <a:endParaRPr lang="en-US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ក្លាយជាកាតព្វកិច្ច (</a:t>
            </a:r>
            <a:r>
              <a:rPr lang="en-US" sz="3600" dirty="0" err="1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mHREDD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) 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នៅក្នុងយុត្តាធិការមួយចំនួន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648356" y="981075"/>
            <a:ext cx="14991287" cy="9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42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mHREDD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58191" y="3796326"/>
            <a:ext cx="1727225" cy="69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HREDD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4429748" y="3796326"/>
            <a:ext cx="3096252" cy="608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dirty="0" err="1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mHREDD</a:t>
            </a:r>
            <a:endParaRPr lang="en-US" sz="3800" dirty="0">
              <a:solidFill>
                <a:srgbClr val="000000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24671</Words>
  <Application>Microsoft Office PowerPoint</Application>
  <PresentationFormat>Aangepast</PresentationFormat>
  <Paragraphs>910</Paragraphs>
  <Slides>51</Slides>
  <Notes>50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51</vt:i4>
      </vt:variant>
    </vt:vector>
  </HeadingPairs>
  <TitlesOfParts>
    <vt:vector size="61" baseType="lpstr">
      <vt:lpstr>Verdana</vt:lpstr>
      <vt:lpstr>Arial</vt:lpstr>
      <vt:lpstr>Symbol</vt:lpstr>
      <vt:lpstr>Khmer OS Battambang</vt:lpstr>
      <vt:lpstr>Calibri</vt:lpstr>
      <vt:lpstr>Graphik</vt:lpstr>
      <vt:lpstr>Graphik Bold</vt:lpstr>
      <vt:lpstr>Times New Roman</vt:lpstr>
      <vt:lpstr>Khmer OS Muol Light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Local level workshop</dc:title>
  <dc:creator>Sakhan</dc:creator>
  <cp:lastModifiedBy>Margot Offerijns</cp:lastModifiedBy>
  <cp:revision>86</cp:revision>
  <dcterms:created xsi:type="dcterms:W3CDTF">2006-08-16T00:00:00Z</dcterms:created>
  <dcterms:modified xsi:type="dcterms:W3CDTF">2024-11-01T14:36:28Z</dcterms:modified>
  <dc:identifier>DAGEdICMFMY</dc:identifier>
</cp:coreProperties>
</file>