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ppt/notesSlides/notesSlide105.xml" ContentType="application/vnd.openxmlformats-officedocument.presentationml.notesSlide+xml"/>
  <Override PartName="/ppt/notesSlides/notesSlide106.xml" ContentType="application/vnd.openxmlformats-officedocument.presentationml.notesSlide+xml"/>
  <Override PartName="/ppt/notesSlides/notesSlide107.xml" ContentType="application/vnd.openxmlformats-officedocument.presentationml.notesSlide+xml"/>
  <Override PartName="/ppt/notesSlides/notesSlide108.xml" ContentType="application/vnd.openxmlformats-officedocument.presentationml.notesSlide+xml"/>
  <Override PartName="/ppt/notesSlides/notesSlide10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15"/>
  </p:notesMasterIdLst>
  <p:sldIdLst>
    <p:sldId id="368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399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385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4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  <p:sldId id="335" r:id="rId82"/>
    <p:sldId id="336" r:id="rId83"/>
    <p:sldId id="337" r:id="rId84"/>
    <p:sldId id="338" r:id="rId85"/>
    <p:sldId id="339" r:id="rId86"/>
    <p:sldId id="340" r:id="rId87"/>
    <p:sldId id="341" r:id="rId88"/>
    <p:sldId id="342" r:id="rId89"/>
    <p:sldId id="343" r:id="rId90"/>
    <p:sldId id="344" r:id="rId91"/>
    <p:sldId id="345" r:id="rId92"/>
    <p:sldId id="346" r:id="rId93"/>
    <p:sldId id="347" r:id="rId94"/>
    <p:sldId id="348" r:id="rId95"/>
    <p:sldId id="349" r:id="rId96"/>
    <p:sldId id="350" r:id="rId97"/>
    <p:sldId id="351" r:id="rId98"/>
    <p:sldId id="352" r:id="rId99"/>
    <p:sldId id="353" r:id="rId100"/>
    <p:sldId id="354" r:id="rId101"/>
    <p:sldId id="355" r:id="rId102"/>
    <p:sldId id="356" r:id="rId103"/>
    <p:sldId id="357" r:id="rId104"/>
    <p:sldId id="358" r:id="rId105"/>
    <p:sldId id="359" r:id="rId106"/>
    <p:sldId id="360" r:id="rId107"/>
    <p:sldId id="361" r:id="rId108"/>
    <p:sldId id="362" r:id="rId109"/>
    <p:sldId id="363" r:id="rId110"/>
    <p:sldId id="364" r:id="rId111"/>
    <p:sldId id="365" r:id="rId112"/>
    <p:sldId id="366" r:id="rId113"/>
    <p:sldId id="367" r:id="rId114"/>
  </p:sldIdLst>
  <p:sldSz cx="18288000" cy="10287000"/>
  <p:notesSz cx="6858000" cy="9144000"/>
  <p:embeddedFontLst>
    <p:embeddedFont>
      <p:font typeface="!Khmer OS Siemreap" panose="020B0604020202020204" charset="0"/>
      <p:regular r:id="rId116"/>
    </p:embeddedFont>
    <p:embeddedFont>
      <p:font typeface="Battambang" panose="020B0604020202020204" charset="0"/>
      <p:regular r:id="rId117"/>
      <p:bold r:id="rId118"/>
    </p:embeddedFont>
    <p:embeddedFont>
      <p:font typeface="Cambria" panose="02040503050406030204" pitchFamily="18" charset="0"/>
      <p:regular r:id="rId119"/>
      <p:bold r:id="rId120"/>
      <p:italic r:id="rId121"/>
      <p:boldItalic r:id="rId122"/>
    </p:embeddedFont>
    <p:embeddedFont>
      <p:font typeface="Century" panose="02040604050505020304" pitchFamily="18" charset="0"/>
      <p:regular r:id="rId123"/>
    </p:embeddedFont>
    <p:embeddedFont>
      <p:font typeface="Graphik" panose="020B0604020202020204" charset="0"/>
      <p:regular r:id="rId124"/>
    </p:embeddedFont>
    <p:embeddedFont>
      <p:font typeface="Graphik Bold" panose="020B0803030202060203" pitchFamily="34" charset="0"/>
      <p:regular r:id="rId125"/>
      <p:bold r:id="rId126"/>
      <p:boldItalic r:id="rId127"/>
    </p:embeddedFont>
    <p:embeddedFont>
      <p:font typeface="Graphik Italics" panose="020B0604020202020204" charset="0"/>
      <p:regular r:id="rId128"/>
    </p:embeddedFont>
    <p:embeddedFont>
      <p:font typeface="Graphik Medium" panose="020B0603030202060203" pitchFamily="34" charset="0"/>
      <p:regular r:id="rId129"/>
      <p:italic r:id="rId130"/>
    </p:embeddedFont>
    <p:embeddedFont>
      <p:font typeface="Hanuman" panose="020B0604020202020204" charset="0"/>
      <p:regular r:id="rId131"/>
      <p:bold r:id="rId132"/>
    </p:embeddedFont>
    <p:embeddedFont>
      <p:font typeface="Khmer Muol" panose="020B0604020202020204" charset="0"/>
      <p:regular r:id="rId133"/>
    </p:embeddedFont>
    <p:embeddedFont>
      <p:font typeface="Khmer OS Battambang" panose="020B0604020202020204" charset="0"/>
      <p:regular r:id="rId134"/>
      <p:bold r:id="rId135"/>
    </p:embeddedFont>
    <p:embeddedFont>
      <p:font typeface="Khmer OS Moul" panose="020B0604020202020204" charset="0"/>
      <p:regular r:id="rId136"/>
    </p:embeddedFont>
    <p:embeddedFont>
      <p:font typeface="Khmer OS Muol Light" panose="020B0604020202020204" charset="0"/>
      <p:regular r:id="rId137"/>
    </p:embeddedFont>
    <p:embeddedFont>
      <p:font typeface="Verdana" panose="020B0604030504040204" pitchFamily="34" charset="0"/>
      <p:regular r:id="rId138"/>
      <p:bold r:id="rId139"/>
      <p:italic r:id="rId140"/>
      <p:boldItalic r:id="rId14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7000"/>
    <a:srgbClr val="D7ACD6"/>
    <a:srgbClr val="BFBFBF"/>
    <a:srgbClr val="673282"/>
    <a:srgbClr val="9772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56" autoAdjust="0"/>
    <p:restoredTop sz="69328" autoAdjust="0"/>
  </p:normalViewPr>
  <p:slideViewPr>
    <p:cSldViewPr>
      <p:cViewPr varScale="1">
        <p:scale>
          <a:sx n="40" d="100"/>
          <a:sy n="40" d="100"/>
        </p:scale>
        <p:origin x="1709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83" d="100"/>
          <a:sy n="83" d="100"/>
        </p:scale>
        <p:origin x="385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font" Target="fonts/font2.fntdata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63" Type="http://schemas.openxmlformats.org/officeDocument/2006/relationships/slide" Target="slides/slide61.xml"/><Relationship Id="rId84" Type="http://schemas.openxmlformats.org/officeDocument/2006/relationships/slide" Target="slides/slide82.xml"/><Relationship Id="rId138" Type="http://schemas.openxmlformats.org/officeDocument/2006/relationships/font" Target="fonts/font23.fntdata"/><Relationship Id="rId107" Type="http://schemas.openxmlformats.org/officeDocument/2006/relationships/slide" Target="slides/slide105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53" Type="http://schemas.openxmlformats.org/officeDocument/2006/relationships/slide" Target="slides/slide51.xml"/><Relationship Id="rId74" Type="http://schemas.openxmlformats.org/officeDocument/2006/relationships/slide" Target="slides/slide72.xml"/><Relationship Id="rId128" Type="http://schemas.openxmlformats.org/officeDocument/2006/relationships/font" Target="fonts/font13.fntdata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slide" Target="slides/slide93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113" Type="http://schemas.openxmlformats.org/officeDocument/2006/relationships/slide" Target="slides/slide111.xml"/><Relationship Id="rId118" Type="http://schemas.openxmlformats.org/officeDocument/2006/relationships/font" Target="fonts/font3.fntdata"/><Relationship Id="rId134" Type="http://schemas.openxmlformats.org/officeDocument/2006/relationships/font" Target="fonts/font19.fntdata"/><Relationship Id="rId139" Type="http://schemas.openxmlformats.org/officeDocument/2006/relationships/font" Target="fonts/font24.fntdata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59" Type="http://schemas.openxmlformats.org/officeDocument/2006/relationships/slide" Target="slides/slide57.xml"/><Relationship Id="rId103" Type="http://schemas.openxmlformats.org/officeDocument/2006/relationships/slide" Target="slides/slide101.xml"/><Relationship Id="rId108" Type="http://schemas.openxmlformats.org/officeDocument/2006/relationships/slide" Target="slides/slide106.xml"/><Relationship Id="rId124" Type="http://schemas.openxmlformats.org/officeDocument/2006/relationships/font" Target="fonts/font9.fntdata"/><Relationship Id="rId129" Type="http://schemas.openxmlformats.org/officeDocument/2006/relationships/font" Target="fonts/font14.fntdata"/><Relationship Id="rId54" Type="http://schemas.openxmlformats.org/officeDocument/2006/relationships/slide" Target="slides/slide52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91" Type="http://schemas.openxmlformats.org/officeDocument/2006/relationships/slide" Target="slides/slide89.xml"/><Relationship Id="rId96" Type="http://schemas.openxmlformats.org/officeDocument/2006/relationships/slide" Target="slides/slide94.xml"/><Relationship Id="rId140" Type="http://schemas.openxmlformats.org/officeDocument/2006/relationships/font" Target="fonts/font25.fntdata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49" Type="http://schemas.openxmlformats.org/officeDocument/2006/relationships/slide" Target="slides/slide47.xml"/><Relationship Id="rId114" Type="http://schemas.openxmlformats.org/officeDocument/2006/relationships/slide" Target="slides/slide112.xml"/><Relationship Id="rId119" Type="http://schemas.openxmlformats.org/officeDocument/2006/relationships/font" Target="fonts/font4.fntdata"/><Relationship Id="rId44" Type="http://schemas.openxmlformats.org/officeDocument/2006/relationships/slide" Target="slides/slide42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130" Type="http://schemas.openxmlformats.org/officeDocument/2006/relationships/font" Target="fonts/font15.fntdata"/><Relationship Id="rId135" Type="http://schemas.openxmlformats.org/officeDocument/2006/relationships/font" Target="fonts/font20.fntdata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109" Type="http://schemas.openxmlformats.org/officeDocument/2006/relationships/slide" Target="slides/slide10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slide" Target="slides/slide95.xml"/><Relationship Id="rId104" Type="http://schemas.openxmlformats.org/officeDocument/2006/relationships/slide" Target="slides/slide102.xml"/><Relationship Id="rId120" Type="http://schemas.openxmlformats.org/officeDocument/2006/relationships/font" Target="fonts/font5.fntdata"/><Relationship Id="rId125" Type="http://schemas.openxmlformats.org/officeDocument/2006/relationships/font" Target="fonts/font10.fntdata"/><Relationship Id="rId141" Type="http://schemas.openxmlformats.org/officeDocument/2006/relationships/font" Target="fonts/font26.fntdata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110" Type="http://schemas.openxmlformats.org/officeDocument/2006/relationships/slide" Target="slides/slide108.xml"/><Relationship Id="rId115" Type="http://schemas.openxmlformats.org/officeDocument/2006/relationships/notesMaster" Target="notesMasters/notesMaster1.xml"/><Relationship Id="rId131" Type="http://schemas.openxmlformats.org/officeDocument/2006/relationships/font" Target="fonts/font16.fntdata"/><Relationship Id="rId136" Type="http://schemas.openxmlformats.org/officeDocument/2006/relationships/font" Target="fonts/font21.fntdata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100" Type="http://schemas.openxmlformats.org/officeDocument/2006/relationships/slide" Target="slides/slide98.xml"/><Relationship Id="rId105" Type="http://schemas.openxmlformats.org/officeDocument/2006/relationships/slide" Target="slides/slide103.xml"/><Relationship Id="rId126" Type="http://schemas.openxmlformats.org/officeDocument/2006/relationships/font" Target="fonts/font11.fntdata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slide" Target="slides/slide91.xml"/><Relationship Id="rId98" Type="http://schemas.openxmlformats.org/officeDocument/2006/relationships/slide" Target="slides/slide96.xml"/><Relationship Id="rId121" Type="http://schemas.openxmlformats.org/officeDocument/2006/relationships/font" Target="fonts/font6.fntdata"/><Relationship Id="rId142" Type="http://schemas.openxmlformats.org/officeDocument/2006/relationships/presProps" Target="presProps.xml"/><Relationship Id="rId3" Type="http://schemas.openxmlformats.org/officeDocument/2006/relationships/slide" Target="slides/slide1.xml"/><Relationship Id="rId25" Type="http://schemas.openxmlformats.org/officeDocument/2006/relationships/slide" Target="slides/slide23.xml"/><Relationship Id="rId46" Type="http://schemas.openxmlformats.org/officeDocument/2006/relationships/slide" Target="slides/slide44.xml"/><Relationship Id="rId67" Type="http://schemas.openxmlformats.org/officeDocument/2006/relationships/slide" Target="slides/slide65.xml"/><Relationship Id="rId116" Type="http://schemas.openxmlformats.org/officeDocument/2006/relationships/font" Target="fonts/font1.fntdata"/><Relationship Id="rId137" Type="http://schemas.openxmlformats.org/officeDocument/2006/relationships/font" Target="fonts/font22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62" Type="http://schemas.openxmlformats.org/officeDocument/2006/relationships/slide" Target="slides/slide60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111" Type="http://schemas.openxmlformats.org/officeDocument/2006/relationships/slide" Target="slides/slide109.xml"/><Relationship Id="rId132" Type="http://schemas.openxmlformats.org/officeDocument/2006/relationships/font" Target="fonts/font17.fntdata"/><Relationship Id="rId15" Type="http://schemas.openxmlformats.org/officeDocument/2006/relationships/slide" Target="slides/slide13.xml"/><Relationship Id="rId36" Type="http://schemas.openxmlformats.org/officeDocument/2006/relationships/slide" Target="slides/slide34.xml"/><Relationship Id="rId57" Type="http://schemas.openxmlformats.org/officeDocument/2006/relationships/slide" Target="slides/slide55.xml"/><Relationship Id="rId106" Type="http://schemas.openxmlformats.org/officeDocument/2006/relationships/slide" Target="slides/slide104.xml"/><Relationship Id="rId127" Type="http://schemas.openxmlformats.org/officeDocument/2006/relationships/font" Target="fonts/font12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52" Type="http://schemas.openxmlformats.org/officeDocument/2006/relationships/slide" Target="slides/slide50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94" Type="http://schemas.openxmlformats.org/officeDocument/2006/relationships/slide" Target="slides/slide92.xml"/><Relationship Id="rId99" Type="http://schemas.openxmlformats.org/officeDocument/2006/relationships/slide" Target="slides/slide97.xml"/><Relationship Id="rId101" Type="http://schemas.openxmlformats.org/officeDocument/2006/relationships/slide" Target="slides/slide99.xml"/><Relationship Id="rId122" Type="http://schemas.openxmlformats.org/officeDocument/2006/relationships/font" Target="fonts/font7.fntdata"/><Relationship Id="rId143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26" Type="http://schemas.openxmlformats.org/officeDocument/2006/relationships/slide" Target="slides/slide24.xml"/><Relationship Id="rId47" Type="http://schemas.openxmlformats.org/officeDocument/2006/relationships/slide" Target="slides/slide45.xml"/><Relationship Id="rId68" Type="http://schemas.openxmlformats.org/officeDocument/2006/relationships/slide" Target="slides/slide66.xml"/><Relationship Id="rId89" Type="http://schemas.openxmlformats.org/officeDocument/2006/relationships/slide" Target="slides/slide87.xml"/><Relationship Id="rId112" Type="http://schemas.openxmlformats.org/officeDocument/2006/relationships/slide" Target="slides/slide110.xml"/><Relationship Id="rId133" Type="http://schemas.openxmlformats.org/officeDocument/2006/relationships/font" Target="fonts/font18.fntdata"/><Relationship Id="rId16" Type="http://schemas.openxmlformats.org/officeDocument/2006/relationships/slide" Target="slides/slide14.xml"/><Relationship Id="rId37" Type="http://schemas.openxmlformats.org/officeDocument/2006/relationships/slide" Target="slides/slide35.xml"/><Relationship Id="rId58" Type="http://schemas.openxmlformats.org/officeDocument/2006/relationships/slide" Target="slides/slide56.xml"/><Relationship Id="rId79" Type="http://schemas.openxmlformats.org/officeDocument/2006/relationships/slide" Target="slides/slide77.xml"/><Relationship Id="rId102" Type="http://schemas.openxmlformats.org/officeDocument/2006/relationships/slide" Target="slides/slide100.xml"/><Relationship Id="rId123" Type="http://schemas.openxmlformats.org/officeDocument/2006/relationships/font" Target="fonts/font8.fntdata"/><Relationship Id="rId14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01.11.2024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‹nr.›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upplyhub.org/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មតិស្វាគមន៍ជាផ្លូវការពីសំណាក់ម្ចាស់ផ្ទះ និងភាគីជាអ្នករៀបចំដើម្បីធ្វើឱ្យអ្នកចូលរួមមានអារម្មណ៍ថាបានទទួលការស្វាគមន៍ និងសង្កត់ធ្ងន់សារៈសំខាន់នៃបណ្ដុះបណ្ដាល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ភាគីអ្នករៀបចំជាអ្នកសម្រេច៖ តើហេតុអ្វីបានជាវគ្គបណ្ដុះបណ្ដាលនេះមានសារៈសំខាន់សម្រាប់ភាគីអ្នករៀបចំ​</a:t>
            </a:r>
            <a:endParaRPr lang="en-US" dirty="0"/>
          </a:p>
          <a:p>
            <a:r>
              <a:rPr lang="km-KH" dirty="0"/>
              <a:t>ប៉ុន្តែក្នុងនោះក៏ត្រូវបញ្ជាក់ផងដែរអំពី៖ ព័ត៌មានភស្ដុភារ ឧ. លេខកូដ </a:t>
            </a:r>
            <a:r>
              <a:rPr lang="en-US" dirty="0"/>
              <a:t>Wi-Fi</a:t>
            </a:r>
            <a:r>
              <a:rPr lang="km-KH" dirty="0"/>
              <a:t>, ទីតាំងបន្ទប់ទឹក, ការបកប្រែ។ល។ ​</a:t>
            </a:r>
            <a:endParaRPr lang="en-US" dirty="0"/>
          </a:p>
          <a:p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នៅពេលមានភាពចាំបាច់កាន់តែខ្លាំងឡើងឱ្យក្រុមហ៊ុនត្រូវបញ្ឈប់ ទប់ស្កាត់ និង/ឬកាត់បន្ថយផលប៉ះពាល់អវិជ្ជមានរបស់ពួកគេមកលើមនុស្ស និងភពផែនដីនៅក្នុងសង្វាក់តម្លៃអន្តរជាតិ។ ហេតុនេះសហជីពកាន់តែមានតួនាទីពាក់ព័ន្ធឡើងៗ ជារៀងរាល់ថ្ងៃ។ ​ចាប់តាំងពីការអនុម័តលើគោលការណ៍មគ្គុទេសក៍អង្គការសហប្រជាជាតិស្ដីពីអាជីវកម្ម និងសិទ្ធិមនុស្សក្នុងឆ្នាំ២០១១ និងការរួមបញ្ចូលគោលការណ៍ណែនាំទាំងនេះទៅក្នុងគោលការណ៍ណែនាំ </a:t>
            </a:r>
            <a:r>
              <a:rPr lang="en-US" dirty="0"/>
              <a:t>OECD </a:t>
            </a:r>
            <a:r>
              <a:rPr lang="km-KH" dirty="0"/>
              <a:t>សម្រាប់សហគ្រាសពហុជាតិ (ធ្វើបច្ចុប្បន្នភាពក្នុងឆ្នាំ២០២៣) មក ក្រុមហ៊ុនទាំងឡាយនៅទូទាំងពិភពលោកត្រូវបានរំពឹងថានឹងត្រូវអនុវត្តនីតិវិធីត្រួតពិនិត្យភាពត្រឹមត្រូវ ដោយបង្ហាញគណនេយ្យភាពរបស់ខ្លួនពាក់ព័ន្ធជាមួយសិទ្ធិមនុស្ស ក្នុងនោះរួមមានទាំងសិទ្ធិការងារផងដែរ នៅក្នុងសង្វាក់តម្លៃរបស់ខ្លួនទាំងមូល។ បច្ចុប្បន្ន មានរដ្ឋាភិបាលកាន់តែច្រើនឡើងៗកំពុងដាក់ចេញឱ្យមានលិខិតបទដ្ឋានគតិយុត្តិ ដោយរួមបញ្ចូលគោលការណ៍ណែនាំទាំងអស់នេះ ដែលតម្រូវឱ្យក្រុមហ៊ុនត្រូវអនុវត្តនីតិវិធីត្រួតពិនិត្យភាពត្រឹមត្រូវផ្នែកសិទ្ធិមនុស្ស និងបរិស្ថាន ​</a:t>
            </a:r>
            <a:r>
              <a:rPr lang="en-US" dirty="0"/>
              <a:t>(HREDD)</a:t>
            </a:r>
            <a:r>
              <a:rPr lang="km-KH" dirty="0"/>
              <a:t>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ទិដ្ឋភាពនេះផ្ដល់ឱកាសពិសេសសម្រាប់សហជីព ជាពិសេសសហជីពនៅក្នុងបណ្ដាប្រទេសផលិត ឱ្យទាមទារយកនូវតួនាទីជាអ្នកពាក់ព័ន្ធសំខាន់មួយនៅក្នុងដំណើរការ  </a:t>
            </a:r>
            <a:r>
              <a:rPr lang="en-US" dirty="0"/>
              <a:t>​HREDD ​។ </a:t>
            </a:r>
            <a:r>
              <a:rPr lang="en-US" dirty="0" err="1"/>
              <a:t>ជាការសំខាន់ដែលសហជីព</a:t>
            </a:r>
            <a:r>
              <a:rPr lang="en-US" dirty="0"/>
              <a:t> និងភាគីពាក់ព័ន្ធដទៃទៀតត្រូវយល់ឱ្យច្បាស់ថាតើសហជីពមានសារៈសំខាន់កម្រិតណាក្នុងនាមជាម្ចាស់សិទ្ធិនៅក្នុងដំណើរការនេះ។ </a:t>
            </a:r>
            <a:r>
              <a:rPr lang="en-US" dirty="0" err="1"/>
              <a:t>គួរឱ្យសោកស្ដាយ</a:t>
            </a:r>
            <a:r>
              <a:rPr lang="en-US" dirty="0"/>
              <a:t> ពុំមែនគ្រប់ក្រុមហ៊ុនទាំងអស់សុទ្ធតែដឹងអំពីតួនាទីដែលសហជីពអាចអនុវត្តបាននៅក្នុងដំណើរការ HREDD </a:t>
            </a:r>
            <a:r>
              <a:rPr lang="km-KH" dirty="0"/>
              <a:t>ទេ។</a:t>
            </a:r>
            <a:r>
              <a:rPr lang="en-US" dirty="0"/>
              <a:t> </a:t>
            </a:r>
            <a:r>
              <a:rPr lang="km-KH" dirty="0"/>
              <a:t>សិទ្ធិសហជីព​​ គឺជាសិទ្ធិមូលដ្ឋានដ៏មានសារៈសំខាន់ដោយខ្លួនឯងតែម្ដង។ ម្យ៉ាងទៀត សិទ្ធិនេះក៏ត្រូវបានទទួលស្គាល់ថាជាសិទ្ធិបង្កឱកាស មានន័យថា ការគោរពសិទ្ធិទាំងនេះជារឿយៗតែងនាំឈានទៅសម្រេចបាននូវសិទ្ធិការងារដទៃទៀតជាច្រើន រួមទាំងប្រាក់ឈ្នួលគ្រប់គ្រាន់ ម៉ោងការងារសមរម្យ និងសមត្ថភាពនៅកន្លែងការងារ។ បន្ថែមលើនេះ វត្តមាននៃសហជីពដែលដំណើរការបានល្អ អាចជួយកាត់បន្ថយជម្លោះនៅកន្លែងការងារ និងការសុំច្បាប់ឈប់សម្រាកឈឺ ដោយសារតែពួកគេបានចូលរួមក្នុងកិច្ចសន្ទនាសង្គម។ ទាំងអស់នេះ នៅទីបំផុតអាចជួយបង្កើនផលិតភាពការងារ។</a:t>
            </a:r>
          </a:p>
          <a:p>
            <a:endParaRPr lang="en-US" dirty="0"/>
          </a:p>
          <a:p>
            <a:r>
              <a:rPr lang="km-KH" dirty="0"/>
              <a:t>ដោយមានការយល់ច្បាស់យ៉ាងជ្រាលជ្រៅអំពីដំណើរការ  </a:t>
            </a:r>
            <a:r>
              <a:rPr lang="en-US" dirty="0"/>
              <a:t>HREDD </a:t>
            </a:r>
            <a:r>
              <a:rPr lang="km-KH" dirty="0"/>
              <a:t>និងតួនាទីដែលសហជីពអាចបំពេញនៅក្នុងដំណើរការនេះ ហេតុនេះសហជីពអាចក្លាយជាភ្នាក់ងារនៃការផ្លាស់ប្តូរសម្រាប់តួអង្គដែលពួកគេតំណាងឱ្យ។ ​</a:t>
            </a:r>
            <a:r>
              <a:rPr lang="en-US" dirty="0"/>
              <a:t>HREDD</a:t>
            </a:r>
            <a:r>
              <a:rPr lang="km-KH" dirty="0"/>
              <a:t> ផ្ដល់ឱកាសឱ្យសហជីពអាចចូលរួមក្នុងលក្ខណៈបុរេសកម្មជាមួយថ្នាក់គ្រប់គ្រង់ ដៃគូក្នុងសង្វាក់ផ្គត់ផ្គង់ និងអ្នកពាក់ព័ន្ធដទៃទៀតដើម្បីឆ្លើយតបចំពោះទំនាក់ទំនងអំណាចដែលជាមូលដ្ឋាននៃបញ្ហាជារចនាសម្ព័ន្ធជាច្រើន ដែលកម្មករនិយោជិតត្រូវជួបប្រទះនៅក្នុងសង្វាក់ផ្គត់ផ្គង់អន្តរជាតិ។ វគ្គបណ្ដុះបណ្ដាលនេះនឹងលើកឡើងអំពីថាតើសហជីពអាចអនុវត្តតួនាទីរបស់ខ្លួននៅក្នុងដំណើរការ ​</a:t>
            </a:r>
            <a:r>
              <a:rPr lang="en-US" dirty="0"/>
              <a:t>HREDD </a:t>
            </a:r>
            <a:r>
              <a:rPr lang="km-KH" dirty="0"/>
              <a:t>បានដោយរបៀបណាខ្លះ។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ទូរសព្ទដែលអ្នកប្រើ ប៊ិចដែលអ្នកយកមកសរសេរ សម្លៀកបំពាក់ដែលអ្នកស្លៀកពាក់ ឬសូម្បីតែសម្លដែលអ្នកហូប៖ ធាតុផ្សំនៃផលិតផលទាំងនេះមួយផ្នែក ឬអាចទាំងស្រុង គឺមានប្រភពមកពីក្រៅប្រទេស។ ផលវិបាកនៃការបរិភោគរបស់យើងគឺអាចបង្កជាគ្រោះមហន្តរាយធំធេងសម្រាប់អ្នកដែលកំពុងធ្វើការក្នុងសង្វាក់តម្លៃ អ្នកដែលកំពុងរស់នៅក្បែរខាងគ្រឹះស្ថានផលិតកម្ម បរិស្ថាន ឬអាកាសធាតុ។ </a:t>
            </a:r>
          </a:p>
          <a:p>
            <a:r>
              <a:rPr lang="km-KH" dirty="0"/>
              <a:t>ឧទាហរណ៍មួយចំនួនមានដូចជា​៖ ការដួលរលំអាគារ </a:t>
            </a:r>
            <a:r>
              <a:rPr lang="en-US" dirty="0"/>
              <a:t>Rana Plaza </a:t>
            </a:r>
            <a:r>
              <a:rPr lang="km-KH" dirty="0"/>
              <a:t>ក្នុងឆ្នាំ២០១៣​ ដែលបាននាំឱ្យមនុស្សជាងមួយពាន់នាក់បានស្លាប់ កុមារធ្វើការនៅកន្លែងទាញយករ៉ែបែបសិប្បកម្ម រណ្ដៅរ៉ែដែលបង្កឱ្យមានការបាត់បង់ព្រៃឈើ  លក្ខខណ្ឌការងារគ្មានសុវត្ថិភាពនៅក្នុងរោងចក្រ និងការបំពុលបរិស្ថានបង្កឡើងដោយឧហ្សាកម្ម ដែលធ្វើឱ្យប្រជាជននៅក្នុងភូមិក្បែរៗនោះធ្លាក់ខ្លួនឈឺ ឬឆាប់ស្លាប់។”</a:t>
            </a:r>
            <a:endParaRPr lang="en-US" b="1" u="sng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តើត្រូវធ្វើអ្វីខ្លះ៖</a:t>
            </a:r>
            <a:endParaRPr lang="en-US" b="1" dirty="0"/>
          </a:p>
          <a:p>
            <a:r>
              <a:rPr lang="km-KH" dirty="0"/>
              <a:t>ឥឡូវនេះយើងបានឈានដល់ជំហានចុងក្រោយដែលយើងនឹងពិភាក្សានៅក្នុងវគ្គបណ្តុះបណ្តាលនេះហើយ ពោលគឺជំហានទី ៥​ </a:t>
            </a:r>
            <a:r>
              <a:rPr lang="en-US" dirty="0"/>
              <a:t>! </a:t>
            </a:r>
            <a:r>
              <a:rPr lang="km-KH" dirty="0"/>
              <a:t>ជាថ្មីម្តងទៀត សូមធ្វើការពន្យល់ផ្នែកទ្រឹស្តីជាសង្ខេបប៉ុណ្ណោះ។</a:t>
            </a:r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ក្រុមហ៊ុនចាំបាច់ត្រូវប្រាស្រ័យទាក់ទងប្រាប់អំពីព័ត៌មានពាក់ព័ន្ធទាំងអស់ស្តីពីផលប៉ះពាល់អវិជ្ជមានដែលបានរកឃើញ ផែនការសកម្មភាព និងវឌ្ឍនភាពនៃការអនុវត្ត សំណង។ល។ ជាមួយអ្នកពាក់ព័ន្ធនានាតាមមធ្យោបាយពាក់ព័ន្ធ។ នេះមានន័យថាក្រុមហ៊ុនចាំបាច់ត្រូវគិតរកឧបករណ៍ប្រាស្រ័យទាក់ទងដើម្បីយកមកប្រើប្រាស់នៅពេលប្រាស្រ័យទាក់ទងទៅកាន់អ្នកពាក់ព័ន្ធជាក់លាក់។ សម្រាប់អ្នកពាក់ព័ន្ធមួយចំនួន ការប្រាស្រ័យទាក់ទងតាមគេហទំព័រអាចជាមធ្យោបាយប្រសើរបំផុត ឬយ៉ាងហោចណាស់ក៏ជាជំហានដំបូងដែរ ( ឧទាហរណ៍៖ ប្រព័ន្ធផ្សព្វផ្សាយ ឬ </a:t>
            </a:r>
            <a:r>
              <a:rPr lang="en-US" dirty="0"/>
              <a:t>NGOs</a:t>
            </a:r>
            <a:r>
              <a:rPr lang="km-KH" dirty="0"/>
              <a:t> </a:t>
            </a:r>
            <a:r>
              <a:rPr lang="en-US" dirty="0"/>
              <a:t>)</a:t>
            </a:r>
            <a:r>
              <a:rPr lang="km-KH" dirty="0"/>
              <a:t> ប៉ុន្តែសម្រាប់អ្នកពាក់ព័ន្ធដទៃមួយចំនួនទៀតអ្នកប្រហែលជាត្រូវរៀបចំបើកកិច្ចប្រជុំ ( ជាមួយសហជីព និង</a:t>
            </a:r>
            <a:r>
              <a:rPr lang="en-US" dirty="0"/>
              <a:t> NGOs</a:t>
            </a:r>
            <a:r>
              <a:rPr lang="km-KH" dirty="0"/>
              <a:t> អ្នកអាចរៀបចំកិច្ចប្រជុំប្រចាំឆ្នាំដើម្បីបង្ហាញថាតើក្រុមហ៊ុនបានអនុវត្ត​យ៉ាងណាខ្លះពាក់ព័ន្ធជាមួយការគោរពសិទ្ធិមនុស្ស បរិស្ថាន និងអាកាសធាតុ ឬនៅពេលអ្នកចាំបាច់ត្រូវទាក់ទងទៅអ្នកសហគមមូលដ្ឋានស្តីអំពីផលប៉ះពាល់ជាក់លាក់ដែល</a:t>
            </a:r>
            <a:r>
              <a:rPr lang="en-US" dirty="0"/>
              <a:t> </a:t>
            </a:r>
            <a:r>
              <a:rPr lang="km-KH" dirty="0"/>
              <a:t>សកម្មភាពរបស់អ្នកមានមកលើសហគម នោះអ្នកប្រហែលជាអាចរៀបចំ​កិច្ចប្រជុំរួមក្នុងសហគម )។</a:t>
            </a:r>
            <a:endParaRPr lang="en-US" dirty="0"/>
          </a:p>
          <a:p>
            <a:r>
              <a:rPr lang="km-KH" dirty="0"/>
              <a:t>ជាការសំខាន់ដែលត្រូវយល់ថា ការប្រាស្រ័យទាក់ទង គឺពុំមែនដូចគ្នាជាមួយការរាយការណ៍ទេ។ ក្រុមហ៊ុនចាំបាច់ត្រូវរាយការណ៍ជារៀងរាល់ឆ្នាំអំពីកិច្ចខិតខំនៅក្នុងនីតិវិធីត្រួតពិនិត្យភាពត្រឹមត្រូវដែលខ្លួនសម្រេចបាន ដូចគ្នាជាមួយការរាយការណ៍អំពីឆ្នាំសារពើពន្ធរបស់ពួកគេផងដែរ។ ប៉ុន្តែការប្រាស្រ័យទាក់ទងនៅក្នុងវដ្តនីតិវិធីត្រួតពិនិត្យភាពត្រឹមត្រូវមានន័យថាជាការប្រាស្រ័យទាក់ទងជាបន្តបន្ទាប់ជាមួយអ្នកពាក់ព័ន្ធនានាជាចាំបាច់។ ការប្រាស្រ័យទាក់ទងនេះ ជានិច្ចកាលត្រូវតែប្រកបដោយអត្ថន័យ៖ ការប្រាស្រ័យទាក់ទងដោយបើកចំហ មុនពេលការសម្រេចចិត្តធំៗត្រូវបានធ្វើឡើង និងក្នុងចេតនាដើម្បីចែករំលែកព័ត៌មានទៅវិញទៅមករវាងភាគីទាំងពីរ។​​ 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តើយើងត្រូវធ្វើអ្វីខ្លះ៖</a:t>
            </a:r>
            <a:endParaRPr lang="en-US" b="1" dirty="0"/>
          </a:p>
          <a:p>
            <a:r>
              <a:rPr lang="km-KH" dirty="0"/>
              <a:t>នេះជាឧទាហរណ៍ដ៏វិជ្ជមានមួយអាចផ្តល់ក្តីសង្ឋឹមដល់អ្នកចូលរួម។ ប្រភពធនធាន៖ </a:t>
            </a:r>
            <a:endParaRPr lang="en-US" dirty="0"/>
          </a:p>
          <a:p>
            <a:r>
              <a:rPr lang="en-US" dirty="0"/>
              <a:t>- https://www.zeeman.com/nl/verantwoord-ondernemen</a:t>
            </a:r>
          </a:p>
          <a:p>
            <a:r>
              <a:rPr lang="en-US" dirty="0"/>
              <a:t>- https://www.zeeman.com/media/wysiwyg/pdf/Annex_III_NEW_Code_of_conduct.pdf</a:t>
            </a:r>
          </a:p>
          <a:p>
            <a:r>
              <a:rPr lang="en-US" dirty="0"/>
              <a:t>- https://zeeman.turnpages.com/DS/public/slot00081/index_html5.html?init=init_html5.xml&amp; (from page 75 on living wage)</a:t>
            </a:r>
          </a:p>
          <a:p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</a:t>
            </a:r>
            <a:r>
              <a:rPr lang="en-US" dirty="0"/>
              <a:t>Zeeman </a:t>
            </a:r>
            <a:r>
              <a:rPr lang="km-KH" dirty="0"/>
              <a:t>គឺជាក្រុមហ៊ុនហូឡង់ដ៏ល្បីមួយដែលលក់សម្លៀកបំពាក់មានតម្លៃថោក។ ប៉ុន្តែពួកគេព្យាយាមលក់សម្លៀកបំពាក់ក្នុងតម្លៃថោកបែបនេះក្នុងលក្ខណៈប្រកបដោយការទទួលខុសត្រូវតាមរយៈការផ្លាស់ប្តុរគម្រូអាជីវកម្មរបស់ខ្លួន។ បច្ចុប្បន្នពួកគេកំពុងងាកចេញពីសម្លៀកបំពាក់ប្រដេញម៉ូតបែប​ល្បីមួយឆាវៗ ហើយងាកមករកការផលិតសម្លៀកបំពាក់ដែលចាំបាច់ជាមូលដ្ឋានមានលក្ខណៈអចិន្រ្តៃយ៍ជាងមុន។</a:t>
            </a:r>
          </a:p>
          <a:p>
            <a:endParaRPr lang="en-US" dirty="0"/>
          </a:p>
          <a:p>
            <a:r>
              <a:rPr lang="km-KH" dirty="0"/>
              <a:t>ពួកគេបានសម្រេចចិត្តថា បន្ទាប់ពីចំណាយពេលជាច្រើនឆ្នាំដើម្បីចាប់ផ្តើមប្រាស្រ័យទាក់ទងដោយបើកចំហស្តីពីកិច្ចខិតខំរបស់ខ្លួន ហើយថែមទាំងបានដាក់ឱ្យដំណើរការយុទ្ធនាការទំនាក់ទំនងសាធារណៈទៀតផង។ ក្រុមហ៊ុន </a:t>
            </a:r>
            <a:r>
              <a:rPr lang="en-US" dirty="0"/>
              <a:t>ZEEMAN </a:t>
            </a:r>
            <a:r>
              <a:rPr lang="km-KH" dirty="0"/>
              <a:t>បានបង្ហាញការប្តេជ្ញាចិត្តជាសាធារណៈក្នុងការអនុវត្តនីតិវិធីត្រួតពិនិត្យភាពត្រឹមត្រូវសម្រាប់អាជីវកម្មប្រកបដោយការទទួលខុសត្រូវផ្អែកលើគោលការណែនាំអង្គការសហប្រជាជាតិស្តីពីអាជីវកម្ម និងសិទ្ធិមនុស្ស</a:t>
            </a:r>
            <a:r>
              <a:rPr lang="en-US" dirty="0"/>
              <a:t> (UNGPs) </a:t>
            </a:r>
            <a:r>
              <a:rPr lang="km-KH" dirty="0"/>
              <a:t>និងឯកសារណែនាំនីតិវិធីត្រួតពិនិត្យភាពត្រឹមត្រូវសម្រាប់អាជីវកម្មប្រកបដោយការទទួលខុសត្រូវរបស់ </a:t>
            </a:r>
            <a:r>
              <a:rPr lang="en-US" dirty="0"/>
              <a:t>OECD</a:t>
            </a:r>
            <a:r>
              <a:rPr lang="km-KH" dirty="0"/>
              <a:t>។ នៅលើគេហទំព័ររបស់ខ្លួន ក្រុមហ៊ុន </a:t>
            </a:r>
            <a:r>
              <a:rPr lang="en-US" dirty="0"/>
              <a:t>ZEEMAN</a:t>
            </a:r>
            <a:r>
              <a:rPr lang="km-KH" dirty="0"/>
              <a:t> បង្ហាញសកម្មភាពដែលខ្លួនបានកំណត់ថាអាចមានផលប៉ះពាល់ធ្ងន់ធ្ងរ ហើយតើពួកគេស្ថិតនៅត្រង់ចំណុចណាក្នុងការបង្ការ និងបញ្ឈប់ផលប៉ះពាល់អវិជ្ជមានទាំងនោះ។ នៅលើគេហទំព័ររបស់ក្រុមហ៊ុននេះអ្នកអាចរកឃើញឯកសារពាក់ព័ន្ធគ្រប់ប្រភេទទាំងអស់រួមទាំងក្រមប្រតិបត្តិដែលមានចែងមិនត្រឹមតែអំពីអ្នកទទួលខុសត្រូវអ្នកផ្គត់ផ្គង់ប៉ុណ្ណោះទេ ប៉ុន្តែក៏មានចែងអំពីការទទួលខុសត្រូវរបស់ក្រុមហ៊ុន </a:t>
            </a:r>
            <a:r>
              <a:rPr lang="en-US" dirty="0"/>
              <a:t>Zeeman</a:t>
            </a:r>
            <a:r>
              <a:rPr lang="km-KH" dirty="0"/>
              <a:t> ចំពោះអ្នកផ្គត់ផ្គង់របស់ខ្លួនផងដែរ។ ដូចជាពាក់ព័ន្ធជាមួយការប្រតិបត្តិក្នុងការទាក់ទងទិញទំនិញដោយយុត្តិធម៌ជាដើម។ ពួកគេក៏បានបោះពុម្ពផ្សាយបាយការណ៍ប្រចាំឆ្នាំស្តីពីកិច្ចខិតខំក្នុងការអនុវត្តអាជីវកម្មប្រកបដោយការទទួលខុសត្រូវនៅលើគេហទំព័ររបស់ខ្លួនផងដែរ។​ ក្នុងរបាយការណ៍នេះ អ្នកក៏អាចអានអំពីកិច្ចខិតខំដើម្បីឈានទៅសម្រេចបានប្រាក់ឈ្នួលរស់នៅរបស់ពួកគេជាមួយអ្នកផ្គត់ផ្គង់ក្នុងក្រុមរង្វង់ទីមួយរបស់ពួកគេផងដែរ។ ក្រុមហ៊ុននេះប្រាស្រ័យទាក់ទងដោយបើកចំហអំពីដំណើរការ និងអំពីទ្វេគ្រោះដែលពួកគេកំពុងជួបប្រទះ។</a:t>
            </a:r>
            <a:endParaRPr lang="en-US" dirty="0"/>
          </a:p>
          <a:p>
            <a:r>
              <a:rPr lang="km-KH" dirty="0"/>
              <a:t>         យុទ្ធសាស្រ្តសម្រាប់ប្រាក់ឈ្នួលរស់នៅរបស់ពួកគេគឺមានដូចខាងក្រោម៖</a:t>
            </a:r>
          </a:p>
          <a:p>
            <a:r>
              <a:rPr lang="km-KH" dirty="0"/>
              <a:t>ជំហានទី ១ ៖ ការជ្រើសរើសអ្នកផ្គត់ផ្គង់៖ ក្រុមហ៊ុន </a:t>
            </a:r>
            <a:r>
              <a:rPr lang="en-US" dirty="0"/>
              <a:t>Zeeman </a:t>
            </a:r>
            <a:r>
              <a:rPr lang="km-KH" dirty="0"/>
              <a:t>បានជ្រើសរើសអ្នកផ្គត់ផ្គង់ឱ្យធ្វើការដោយផ្អែកលើចំនួនការលក់សរុបដែលបានមកពីពួកគេ សមាមាត្រនៃផលិតកម្មរបស់ក្រុមហ៊ុននោះសម្រាប់ </a:t>
            </a:r>
            <a:r>
              <a:rPr lang="en-US" dirty="0"/>
              <a:t>Zeeman</a:t>
            </a:r>
            <a:r>
              <a:rPr lang="km-KH" dirty="0"/>
              <a:t> ទីតាំង​ និងទំនាក់ទំនងរបស់ពួកគេ </a:t>
            </a:r>
            <a:r>
              <a:rPr lang="en-US" dirty="0"/>
              <a:t>(</a:t>
            </a:r>
            <a:r>
              <a:rPr lang="km-KH" dirty="0"/>
              <a:t> មានចេតនាជាទំនាក់ទំនងរយៈពេលវែង </a:t>
            </a:r>
            <a:r>
              <a:rPr lang="en-US" dirty="0"/>
              <a:t>) </a:t>
            </a:r>
            <a:r>
              <a:rPr lang="km-KH" dirty="0"/>
              <a:t>ដោយមានការយកចិត្តទុកដាក់ជាពិសេសចំពោះតំបន់មានហានិភ័យខ្ពស់។ </a:t>
            </a:r>
          </a:p>
          <a:p>
            <a:r>
              <a:rPr lang="km-KH" dirty="0"/>
              <a:t>ជំហានទី ២ ៖ ការគណនាប្រាក់ឈ្នួលរស់នៅជាមួយអ្នកពាក់ព័ន្ធ</a:t>
            </a:r>
            <a:endParaRPr lang="en-US" dirty="0"/>
          </a:p>
          <a:p>
            <a:r>
              <a:rPr lang="km-KH" dirty="0"/>
              <a:t>ជំហានទី ៣ ៖ ការអនុវត្តកម្មវិធី៖ ក្រុមហ៊ុន </a:t>
            </a:r>
            <a:r>
              <a:rPr lang="en-US" dirty="0"/>
              <a:t>Zeeman </a:t>
            </a:r>
            <a:r>
              <a:rPr lang="km-KH" dirty="0"/>
              <a:t>បិទភ្ជិតគម្លាតរវាងឈ្នួលអប្បបរមា និងប្រាក់ឈ្នួលរស់នៅដោយប្រើប្រាស់ការបំពេញបន្ថែមសម្រាប់បំណែក​នៃផលិតកម្មរបស់ខ្លួន។ ក្រុមហ៊ុនអនុវត្តន៍បែបនេះសម្រាប់គ្រប់និយោជិតទាំងអស់នៅក្នុងរោងចក្រ។ ប្រទេសនីមួយៗមានវិធីសាស្រ្តដែលបានកែសម្រួលឱ្យត្រូវតាមស្ថានភាពរបស់ខ្លួនរៀងៗខ្លួន។ ចំនួនទឹកប្រាក់ដែលត្រូវបង់ គឺផ្អែកលើការបញ្ជូនទំនិញនៅឆ្នាំកន្លងទៅ ហេតុនេះអ្នកផ្គត់ផ្គង់ និងកម្មករនិយោជិតមានសន្តិសុខអាចទទួលបានប្រាក់ឈ្នួលរស់នៅដោយស្ថេរភាពសម្រាប់រយៈពេលវែងបើទោះបីជាមានការបញ្ជាទិញតិចជាងមុនបណ្តោះអាសន្នក្តី។ នៅពេលបញ្ជូនសាច់ប្រាក់ឱ្យម្តងៗ យើងទទួលបានរបាយការណ៍សង្ខេបអំពីការទូទាត់ក្នុងទម្រង់ជារូបថត និងសន្លឹកបើកប្រាក់តាមរយៈទីភ្នាក់ងារ។</a:t>
            </a:r>
            <a:endParaRPr lang="en-US" dirty="0"/>
          </a:p>
          <a:p>
            <a:r>
              <a:rPr lang="km-KH" dirty="0"/>
              <a:t>ជំហានទី ៤ ៖ </a:t>
            </a:r>
            <a:r>
              <a:rPr lang="en-US" dirty="0"/>
              <a:t>Zeeman </a:t>
            </a:r>
            <a:r>
              <a:rPr lang="km-KH" dirty="0"/>
              <a:t>ព្យាយាមសហការយ៉ាងសកម្មជាមួយអ្នកលក់រាយដទៃទៀតដែលប្រើប្រាស់រោងចក្រជាមួយគ្នាដើម្បីបង្កើនផលជះ។</a:t>
            </a:r>
          </a:p>
          <a:p>
            <a:r>
              <a:rPr lang="km-KH" dirty="0"/>
              <a:t>      ក្នុងឆ្នាំ ២០២៣ កម្មវិធីក្នុងប្រទេសឥណ្ឌា បង់ក្លាដេស ប៉ាគីស្ថាន និងតួគីត្រូវបានវាយតម្លៃដោយប្រើប្រាស់កម្រងសំណួរតាមអនឡាញព្រមទាំងការសម្ភាសជាមួយកម្មករនិយោជិត អ្នកគ្រប់គ្រង និងនាយករោងចក្ររបស់គេ។ ការវាយតម្លៃបានបង្ហាញឱ្យឃើញាថាប្រាក់ឈ្នួលរស់នៅមានផលជះជាវិជ្ជមានទាំងមកលើជីវិត និងលទ្ទផលការអនុវត្តការងាររបស់កម្មករនិយោជិត។ កម្មករនិយោជិតនិយាយថាពួកគេប្រើប្រាស់ប្រាក់បំពេញបន្ថែមសម្រាប់សេចក្តីត្រូវការជាមូលដ្ឋានរបស់ខ្លួនដូចជា ដើម្បីទិញអាហារបានកាន់តែច្រើន និងល្អៗជាងមុន សម្រាប់ការអប់រំរបស់កូន ថ្នាំសង្កូវ ឬការសងបំណុល។ កម្មករនិយោជិតក៏បានរាយការណ៍ថាពួកគេមានទឹកចិត្តកាន់តែខ្លាំងចង់ធ្វើការងាររបស់ខ្លួន ហើយមានការសប្បាយចិត្តជាងមុនបន្ទាប់ពីបានទទួលទឹកប្រាក់បន្ថែម។ អ្នកផ្គត់ផ្គង់ក៏បាននិយាយថាការប្តេជ្ញាចិត្តរបស់កម្មករនិយោជិតចំពោះ ប្រាក់បំពេញបន្ថែមលើប្រាក់ឈ្នួលពួកគេគឺបានមកពីក្រុមហ៊ុន</a:t>
            </a:r>
            <a:r>
              <a:rPr lang="en-US" dirty="0"/>
              <a:t>Zeeman</a:t>
            </a:r>
            <a:r>
              <a:rPr lang="km-KH" dirty="0"/>
              <a:t>។ ម្យ៉ាងទៀតក៏ជាការប្រសើរផងដែរ ក្រុមហ៊ុន </a:t>
            </a:r>
            <a:r>
              <a:rPr lang="en-US" dirty="0"/>
              <a:t>Zeeman</a:t>
            </a:r>
            <a:r>
              <a:rPr lang="km-KH" dirty="0"/>
              <a:t> បានប៉ាន់ប្រមាណថាគុណភាពនៃផលិតផលរបស់ខ្លួនក៏នឹងកើនឡើងផងដែរ។ អត្រាលាឈប់របស់និយោជិតក៏មានទាបជាងមុន៖ និយោជិតមានទឹកចិត្តកាន់តែច្រើនចង់នៅបន្តធ្វើការឱ្យអ្នកផ្គត់ផ្គង់។ ទំនាក់ទំនងរវាងនិយោជិត និងអ្នកផ្គត់ផ្គង់ក៏មានភាពប្រសើរឡើងផងដែរ។</a:t>
            </a:r>
          </a:p>
          <a:p>
            <a:endParaRPr lang="en-US" dirty="0"/>
          </a:p>
          <a:p>
            <a:r>
              <a:rPr lang="km-KH" dirty="0"/>
              <a:t>ទ្វេរគ្រោះ</a:t>
            </a:r>
            <a:endParaRPr lang="en-US" dirty="0"/>
          </a:p>
          <a:p>
            <a:r>
              <a:rPr lang="en-US" dirty="0"/>
              <a:t>•</a:t>
            </a:r>
            <a:r>
              <a:rPr lang="km-KH" dirty="0"/>
              <a:t> កម្មវិធីនីមួយៗទាមទារវិធីសាស្រ្តជាក់លាក់ដែលធ្វើឱ្យកាន់តែមានការលំបាកស្មុគស្មាញក្នងការពង្រីក</a:t>
            </a:r>
            <a:r>
              <a:rPr lang="en-US" dirty="0"/>
              <a:t>	</a:t>
            </a:r>
            <a:endParaRPr lang="km-KH" dirty="0"/>
          </a:p>
          <a:p>
            <a:r>
              <a:rPr lang="en-US" dirty="0"/>
              <a:t>•</a:t>
            </a:r>
            <a:r>
              <a:rPr lang="km-KH" dirty="0"/>
              <a:t> ប្រាក់ឈ្នួលរស់នៅ គឺនៅពុំទាន់ជាផ្នែកមួយនៃការកំណត់តម្លៃទំនិញនៅឡើយ។ ប្រាក់់ឈ្នួលរស់នៅគួរតែជាសមាសធាតុស្ថិតស្ថេរមួយរបស់តម្លៃក្នុងការបញ្ជាទិញដើម្បីចៀសវាងកុំឱ្យមានការឡើងចុះគំហុកពេក។ ប៉ុន្តែការបង់ប្រាក់ឈ្នួលរស់នៅក៏ពុំគួរជាមូលហេតុធ្វើឱ្យបាត់បង់ភាពប្រកួតប្រេជែងរបស់អ្នកផ្គត់ផ្គង់នោះដែរ។</a:t>
            </a:r>
            <a:r>
              <a:rPr lang="en-US" dirty="0"/>
              <a:t>”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នេះជា​លំហាត់​ក្រុម​ចុងក្រោយ​គេ។ ​អ្នកចូល​រួម​ចង់​ស្វែង​រកព័ត៌មាន​បន្ថែម​ទៀត​អំពីក្រុម​ហ៊ុន​ដែល​ពួគគេ​បានជ្រើសរើសសម្រាប់ការងារជាក្រុម​នៅក្នុងរយៈពេល​ប៉ុន្មាន​ថ្ងៃចុងក្រោយនេះ។ នេះជា​លំហាត់​ដ៏ល្អមួយ​សម្រាប់សហជីព ដើម្បីអាច​សាកល្បង និង​ស្វែង​រក​ព័ត៌មានដែល​មានជាសាធារណៈជាក់ស្ដែងតែម្ដង។ អ្នកចាំបាច់​ត្រូវសម្រេចចិត្តទាក់ទងជាមួយ​រយៈ​ពេលដែល​អ្នកចង់ផ្ដល់​ឱ្យ​សម្រាប់ធ្វើ​លំហាត់នេះ។ រយៈពេល​សម្រាប់​លំហាត់នេះ គឺផ្សេងៗ​គ្នា​ទៅ​តាម​ក្រុមនីមួយៗ។ យើងខ្ញុំ​សូម​ផ្ដល់​យោបល់​ឱ្យ​ផ្ដល់ពេល ២០​ នាទីឱ្យ​អ្នក​ចូលរួមសិន រួចហើយ​ទើប​ពន្យារ​ពេល​បន្ថែមតាមការចាំបាច់។ ក្រុម​ទាំងអស់​ចាំបាច់​ត្រូវ​ចាត់​តាំងអ្នក​ធ្វើ​បទបង្ហាញ​ម្នាក់ (អ្នក​ឡើង​បង្ហាញ​នេះ គឺអាចផ្លាស់​ប្ដូរ​ពីវគ្គមួយ​ទៅវគ្គមួយនៃការ​ពិភាក្សាក្រុម)។ គោលបំណង​នៃ​លំហាត់នេះ គឺដើម្បីឱ្យ​ក្រុម​អាច​សរសេរចម្លើយតបជាមួយ​សំណួរខាងលើ​ដាក់លើ​ក្រដាសមួយសន្លឹក។ សូមផ្លាស់ទីទៅកាន់​កន្លែង​ផ្សេងៗនៅក្នុង​បន្ទប់​ក្នុងពេល​អ្នកចូលរួម​ពិភាក្សា​ក្រុម ​ហើយ​ជួយ​អ្នកចូលរួម​ឱ្យអាចស្វែង​រក​គេហទំព័រត្រឹមត្រូវ ព្រមទាំង​តឿនប្រាប់ពួកគាត់​ពេលសល់​រយៈពេលត្រឹម ៥ នាទី រួចសាកសួរថាតើ​ពួកគេត្រូវការ​ពេលវេលា​បន្ថែម​ឬទេ។ ប្រភពព័ត៌មាន​ពាក់​ព័ន្ធ គឺមានដូចជា​នៅលើ​គេហទំព័រ​ក្រុម​ហ៊ុនជាដើម​។ ប៉ុន្តែក្រៅពីនេះ ក៏​មានគេហទំព័រមួយចំនួន​ផងដែរ​ដូចជា៖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https://opensupplyhub.org/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https://open.sourcemap.com/maps/59f3a1302e51a0df4b53bd32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Home | Ethical Trading Initiative (ethicaltrade.org)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អ្នកត្រូវ​ចូល​ទៅបើកមើល​គេហទំព័រនេះដោយខ្លួនឯង​មុន​ពេល​វគ្គ​បណ្ដុំបណ្ដាលមកដល់ ហើយ​ត្រូវ​ព្យាយាមស្គាល់​ទ្រង់​ទ្រាយ​នៃ​គេហទំព័រទាំងនេះឱ្យច្បាស់​ផង។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តើ​ត្រូវការ​អ្វីខ្លះ៖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កន្លែងមួយ​ដើម្បីឱ្យ​ក្រុមនីមួយៗធ្វើ​ការ (អាចនៅក្នុងបន្ទប់​តែមួយ ​ឬ​បន្ទប់បំបែក)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ក្រដាស​សម្រាប់​ក្រុមនីមួយៗ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ប៊ិកសម្រាប់​ក្រុមនីមួយៗ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កុំព្យូទ័រ ឬ​ទូរសព្ទដែល​មាន​តំណភ្ជាប់​អ៊ីនធឺណិតសម្រាប់​ក្រុមនីមួយៗ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សូម​ធ្វើ​ការងារជាក្រុម៖ ចូ​លទៅបើក​មើល​តាម​អនឡាញថាតើ​អ្នកអាច​រកឃើញអ្វីខ្លះពាក់​ព័ន្ធជាមួយគោលនយោបាយ​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RBC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និង​សកម្មភាព​ពី​អ្នក​បញ្ជាទិញ/ម៉ាក​យីហោសម្រាប់​ករណី​ដែល​ក្រុម​អ្នក​បានជ្រើសរើស។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តើ​អ្នក​អាច​រក​ឃើញ​គោលនយោបាយ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 RBC/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គោលនយោបាយ​សិទ្ធិ​មនុស្សរបស់ពួកគេ​ឬទេ?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តើ​អ្នក​អាច​រក​ឃើញរោងចក្រក្នុងប្រទេសកម្ពុជា/វៀត​ណាមដែល​គេ​បញ្ជា​តិញ​ទំនិញ ឬទេ?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តើ​អ្នក​អាច​រកឃើញយន្តការ​បណ្ដឹងសារទុក្ខរបស់​​ក្រុម​ហ៊ុន/ម៉ាក​យីហោនៅតាម​អនឡាញ ឬទេ?”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 បង្ហាញ​ឧទាហរណ៍​អំពីគេហទំព័រដែល​មាន​ភាព​ពាក់ព័ន្ធ និង​មានប្រយោជន៍ជាខ្លាំង​សម្រាប់សហជីព ព្រោះថាសហជីពអាចស្វែង​រកព័ត៌មាន​ដើម្បីអាច​ដឹងថា តើ​នរណាខ្លះ​បញ្ជា​ទិញទំនិញពីទីនេះ៖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https://opensupplyhub.org/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https://transparencypledge.org/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សម្រាប់លេខ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RN/CA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សូម​ចូលទៅបើកមើល​នៅ៖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ម៉ាក​យីហោអាមេរិក​៖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https://rn.ftc.gov/Account/BasicSearch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កាណាដា៖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 http://: https:/www.apparelsearch.com/terms/c/ca_number.html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តើ​ត្រូវការ​អ្វីខ្លះ៖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“ក្រុមហ៊ុន​ទាំងឡាយ​នៅទូទាំង​ពិភពលោក កំពុងឈាន​ទៅ​​មាន​តម្លាភាពកាន់​តែច្រើន​ឡើងជា​ពិសេសនៅក្នុង​វិស័យ​​វាយនភណ្ឌ។ ឧបករណ៍​ថ្មីៗ គួរជាទីចាប់​អារម្មណ៍ត្រូវបាន​អភិវឌ្ឍ​ឡើង​​ដែល​អ្នកក្នុង​នាមជាសហជីព ក៏អាច​យកមកប្រើប្រាស់ដើម្បីស្វែង​រក​ព័ត៌មានថាតើ​នរណា​បញ្ជាទិញពីរោងចក្រ ឬចម្ការនៅក្នុងប្រទេស​របស់​អ្នក​ផងដែរ​។ នេះជារូបភាព​ថត​ពី​អេក្រង់សម្រាប់​គេហទំព័រ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the open Supply Hub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នេះជា​គេហទំព័រដែល​ក្រុមហ៊ុន ក៏ដូចជា​អ្នក​ពាក់​ព័ន្ធ​ដទៃទៀតអាចដាក់​បង្ហោះ​ព័ត៌មាន​ដើម្បីបង្ហាញថា តើនរណា​ទិញ​ទំនិញ​ពីទីណា។ ម្យ៉ាង​ទៀត ក៏​មានគេហទំព័រ​គួរជាទីចាប់​ងារម្មណ៍ដទៃទៀត​ផងដែរ៖ របាយការណ៍​ក្រុម​ហ៊ុន និងរបាយការណ៍​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CSR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បញ្ជី​សង្វាក់​ផ្គត់ផ្គង់​របស់​អ្នក​បញ្ជា​ទិញដែល​ជា​រឿយៗ​ គឺអាច​រកឃើញនៅលើ​គេហទំព័រ​របស់​ក្រុម​ហ៊ុន គេហទំព័រ​របស់​ការសន្យាប្ដេជ្ញាចិត្ត​តម្លាភាពដែល​អ្នក​ស្វែងរក​ព័ត៌មាន​មួយចំនួនឧទាហរណ៍ដូចជា ថាតើ​ពហុ​អ្នក​ពាក់​ព័ន្ធ ឬ​គំនិត​ផ្ដួចផ្ដើម​របស់ម៉ាក​យីហោ​ក្នុង​ឧស្សាហកម្ម​ណាខ្លះដែលជា​សមាជិក​របស់ម៉ាកយីហោរបស់​អាមេរិក/កាណាដា អ្នក​អាច​ស្វែង​រក​លេខ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RN/ CA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តាម​អនឡាញ​។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បន្ទាប់​ពីការ​ពិភាក្សា​ក្រុម​វគ្គ​នីមួយៗរួចហើយ លទ្ធផល​ការងារ​ក្រុម​ នឹងត្រូវយកមកពិភាក្សាជាមួយ​គ្នា។ ក្នុងករណីនេះ យើង​នឹងធ្វើ​ការ​ពិភាក្សាក្រុម​ធំជាមួយ​អ្នក​ចូលរួមទាំងអស់​ទៅលើ​លទ្ធផល​ការងារក្រុម​របស់​ពួកគេ។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តើ​ត្រូវការ​អ្វីខ្លះ៖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km-KH" sz="180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សម្របសម្រួល​ការ​ពិភាក្សាទូទៅមួយ​ទៅលើការរកឃើញ​របស់​ពួកគេដោយ​សួរទៅពួកគេថាតើជាក់​ស្ដែង​ពួកគេ​បានរកឃើញចម្លើយតបជាមួយសំណួរឬទេ ហើយតើលំហាត់នេះពិបាក​ឬទេ។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ស្លាយ​នេះ ពិនិត្យ​លម្អិត​ទៅលើតួនាទី​របស់​សហជីពនៅក្នុងជំហាន​មួយនេះ។ នេះជាស្លាយ​ដែល​មាន​លក្ខណៈ​អន្តរ​កម្ម។ ដំបូង​អ្នក​ចូលរួម​ត្រូវបាន​ស្នើ​សុំឱ្យ​បំផុស​គំនិត​ដោយ​ខ្លួន​ឯង​សិន​ រួចបន្ទាប់មក​អ្នក​អាចមាន​ការសន្ទនាជា​ក្រុមជាមួយ​គ្នា​ទៅលើ​លទ្ធផលនៃ​ការ​បំផុស​គំនិតបន្ទាប់​ពី​បាន​សង្ខេបលទ្ធផល​នៃការបំផុស​គំនិតជាមួយក្រុម​រួចហើយ។ នៅក្នុងជំហាន​ចុងក្រោយនេះ ​សហជីពមិន​មាន​តួនាទីច្រើន​ទេ។ ប៉ុន្តែ​សហជីព​​អាចបំពេញ​តួនាទីក្នុងការ​ផ្ដល់​​ព័ត៌មានដល់និយោជិត ​និយោជក ​និង​ម៉ាក​យីហោ​ស្ដីពីការអភិវឌ្ឍនានាដូចជា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CBA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ជាដើម​ ដើម្បី​ឱ្យ​ពួកគេអាចពិនិត្យ​​តាមដាន និងប្រាស្រ័យទាក់ទងលើ​ការអនុវត្ត​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នីតិវិធី​ត្រួត​ពិនិត្យ​ភាព​ត្រឹមត្រូវរបស់​ក្រុម​ហ៊ុន បោះពុម្ពផ្សាយ​ឯកសារនៅក្នុងការសែត ឬ​នៅលើ​គេហទំព័រ។ល។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ក្រដាស​ផ្ទាំងធំព្យួរ​លើជញ្ជាំងដោយមាន​សរសេរ​ពាក្យជំហាន​ទី ៥ នៅលើ​នោះ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ក្រដាស​ស្អិត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ប៊ិល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សូម​យក​ក្រដាស​ស្អិតខ្លះ រួចសរសេរ​រយៈពេល ៥ ទៅ ១០ នាទីអំពីតួនាទីជាសក្ដានុពលដែល​អ្នកយល់ឃើញថា ជាតួនាទី​របស់​សហជីពនៅក្នុងជំហាននេះ។ តើសហជីព​អាចធ្វើ​អ្វីខ្លះដើម្បីគាំទ្រ​ម៉ាក​យីហោក្នុង​ការ​អនុវត្ត​នីតិវិធី​ត្រួត​ពិនិត្យ​ភាព​ត្រឹមត្រូវ? តើអ្វីជា​ជំនាញេកទេសរបស់​សហជីពនៅក្នុងជំហាន​នេះ?​ សូម​សរសេរ​គំនិត​របស់​អ្នកដាក់​លើ​ក្រដាស​ស្អិត ដោយសរសេរ​គំនិត​មួយ​នៅ​លើ​ក្រដាសស្អិតមួយ​សន្លឹក រួចយក​ទៅបិទនៅលើ​ជញ្ជាំង។” រយៈពេល ៥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 នាទីក្រោយមក៖ សង្ខេបការរកឃើញ​ដែល​មាននៅជញ្ជាំង​ រួច​សម្របសម្រួល​ឱ្យមានការសន្ទនា​ខ្លីមួយលើ​លទ្ធផល។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ស្លាយ​នេះ បង្ហាញអំពី​លទ្ធផល​នៃការបំផុសគំនិត​បាន​ទទួល​ពីវគ្គបណ្ដុះបណ្ដាល​លើកមុន ព្រមទាំង​អ្វីដែល​បានចែក​រំលែកនៅក្នុង​ឯកសារ​ពិសេសដែល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CNV </a:t>
            </a:r>
            <a:r>
              <a:rPr lang="en-US" sz="1800" dirty="0" err="1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បានសរសេរស្ដីពីតួនាទី​របស់​សហជីពនៅក្នុង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 សូមពិនិត្យ​មើលថា​តើលទ្ធផល​នៃការបំផុស​គំនិតស្របគ្នាជាមួយ​តួនាទីទាំងនេះឬទេ។​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ក្រុម​ហ៊ុន​ចាំបាច់ត្រូវប្រាស្រ័យទាក់ទង​អំពីដំណើរការ​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នីតិវិធី​ត្រួត​ពិនិត្យ​ភាព​ត្រឹមត្រូវតាមមធ្យោបាយ​ទាំងឡាយដែល​ពាក់ព័ន្ធ និងអាច​ឱ្យ​ក្រុម​អ្នក​ពាក់​ព័ន្ធផ្សេងៗយល់​បាន​។ ក្នុង​នាមជា​សហជីព អ្នកអាច៖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ផ្ដល់​ធាតុចូល​ដ៏​មាន​តម្លៃសម្រាប់​ការតម្រូវ​ក្នុងការរាយការណ៍ជា​ទូទៅរបស់ក្រុមហ៊ុន ឬការអនុវត្ត​ល្អដែលក្រុមហ៊ុនក្នុង​ស្រុក និង​ក្រុម​ហ៊ុន​អន្តរជាតិអាចប្រើប្រាស់​នៅក្នុងការប្រាស្រ័យទាក់ទងរបស់​ពួកគេ។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ម្របសម្រួល​ការប្រជុំ​ដើម្បី​អនុញ្ញាត​ឱ្យ​ក្រុម​ហ៊ុនអាចប្រាស្រ័យ​ទាក់ទងជាមួយនិយោជិតរបស់ខ្លួន​នៅពេល​ណាដែលការសម្រេចចិត្ត​សំខាន់ៗ​ត្រូវបាន​ធ្វើ​ឡើង ឬនៅ​ពេល​ត្រូវការធាតុចូល។ អ្នក​ក៏​អាចគាំទ្រ​ក្រុ​មហ៊ុន​ក្នុងការធានាឱ្យបានថា ការប្រាស្រ័យ​ទាក់ទងនេះ​ប្រកបដោយ​អត្ថន័យ ដើម្បីធានាឱ្យ​ការប្រាស្រ័យទាក់​ទងជាមួយនិយោជិត​ត្រូវបានធ្វើ​ឡើងក្នុង​ភាសាដែលពួកគេ​អាច​យល់​បាន ឱ្យពួកគេ​ទទួល​បាន​ព័ត៌មាន​ចាំបាច់​ ហើយ​អាច​យល់​អំពីអ្វីដែលត្រូវបាន​ប្រាស្រ័យទាក់ទងជាមួយ​ពួកគេ។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បន្ត​ផ្ដល់​ព័ត៌មានដល់សមាជិក និយោជក និង​អ្នក​បញ្ជាទិញ (អន្តរជាតិ) អំពី​អនុសញ្ញារួម បទ​បញ្ជា​ផ្ទៃក្នុង ឬលទ្ធផល​នៃដំណើរការ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នីតិវិធី​ត្រួត​ពិនិត្យ​ភាព​ត្រឹមត្រូវដោយ​ផ្ទាល់​តាមរយៈកិច្ចប្រជុំ ឬ​សន្និសីទនានា​ ឬដោយ​ប្រយោល​តាមរយៈឯកសារ អ៊ឺនធឺណិត និង​បណ្ដាញ​ពហុប្រព័ន្ធផ្សព្វផ្សាយ​។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ម្របសម្រួល​ការ​រៀបចំសន្និសីទទៀង​ទាត់ជាប្រចាំ​សម្រាប់​និយោជិត​តាមរយៈការ​អនុវត្ត​កិច្ចសន្ទនាសង្គម​អនុលោម​តាមលិខិត​បទដ្ឋាន​ច្បាប់ ចែករំលែក និង​សង្ខេប​ខ្លឹមសារមេរៀន​ទទួល​បាន​។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ស្លាយនេះពាក់​ព័ន្ធជាមួយ​ឧបករណ៍ដែល​សហជីពអាចយកមកប្រើប្រាស់​ទាក់​ទងជាមួយ​ការប្រាស្រ័យទាក់ទង​ ប៉ុន្តែឧបករណ៍នេះ​ក៏មាន​ភាពពាក់ព័ន្ធជាទូទៅផងដែរ​សម្រាប់សហជីព​ក្នុងការធ្វើ​ការងារ​លើ​ប្រធានបទនេះ៖ ការបញ្ចុះបញ្ចូល​ និង​ការតស៊ូមតិ។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“ការធ្វើការងារជាមួយ​អ្នក​ធ្វើ​គោលនយោបាយ ដូចជា​រដ្ឋាភិបាល និង​និយោជកជាដើម ដើម្បី​តស៊ូមតិ និង​បញ្ចុះបញ្ចូលឱ្យមាន​គុណតម្លៃ និង​និយាមសង្គមពាក់​ព័ន្ធជាមួយ​លក្ខខណ្ឌការងារ។ ក្នុងករណី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ការបញ្ចុះ​បញ្ចូល​ទៅកាន់​រដ្ឋាភិបាល គឺមានសារៈសំខាន់ជា​ពិសេស។ រដ្ឋាភិបាល​​ទាំងអស់​ចាំបាច់​ត្រូវ​អភិវឌ្ឍ​ផែនការ​សកម្មភាពសម្រាប់​អាជីវកម្ម និងសិទ្ធិមនុស្ស​ដូចមាន​ចែងក្រោម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UNGPs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។ ប៉ុន្តែ​នៅពុំ​ទាន់មាន​រដ្ឋាភិបាល​ច្រើន​ទេដែល​បានបង្កើត​ផែនការសកម្មភាព​ទាំងនេះ។ ការជំរុញ​ឱ្យ​រដ្ឋាភិបាល​ថ្នាក់ជាតិចាប់​អនុវត្ត​ការសិក្សា​ដើមគ្រា ព្រម​ទាំង​អភិវឌ្ឍ​ផែនការសកម្មភាពជាតិ (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NAP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) ផ្អែកលើ​ការសិក្សា​ដើមគ្រានេះ គឺជា​ជំហានដំបូង ដ៏​មានសារៈសំខាន់។ ក្រៅពីនេះ ​រដ្ឋាភិបាលដើរតួនាទី​ដ៏សំខាន់ ឧទាហរណ៍ដូចជា​នៅក្នុងការសម្របសម្រួល និងការកំណត់ឱ្យមាន​កិច្ចសន្ទនា​សង្គម បង្កើត​លំហ​សម្រាប់​សហជីព ផ្ដល់សច្ចាប័ន​លើអនុសញ្ញា​ស្នូលរបស់​អង្គការ​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ILO</a:t>
            </a: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និង សន្និសញ្ញា​សិទ្ធិ​មនុស្ស​អន្តរជាតិនានា ព្រមទាំង​ជំរុញ​ការ​អនុវត្តភាពអនុលោម​តាម​គោលនយោបាយ និង​លិខិត​បទដ្ឋាន​គតិយុត្តិ។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ក្នុងប្រទេសហូឡង់ អង្គការ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CNV </a:t>
            </a:r>
            <a:r>
              <a:rPr lang="en-US" sz="1800" dirty="0" err="1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បាន​ចូលរួម​ក្នុងការបញ្ចុះ​បញ្ចូល និងការ​តស៊ូមតិចំពោះ​អ្នកធ្វើ​គោលនយោបាយក្នុងប្រទេស​ហូឡង់ និង​ទ្វី​បអឺរ៉ុប	តាម​មធ្យោបាយ​ផ្សេងៗជាច្រើន។ ឧទាហរណ៍ក្នុង​រយៈ​ពេល​ប៉ុន្មានឆ្នាំ​កន្លងទៅ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CNV </a:t>
            </a:r>
            <a:r>
              <a:rPr lang="en-US" sz="1800" dirty="0" err="1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បាន​ដើរតួនាទីយ៉ាងសំខាន់​ក្នុង​ការរៀបចំ និង​បង្ហាញ​ការ​គាំទ្ររបស់​អ្នក​បរិភោគ និងក្រុម​ហ៊ុន​ទាំង​ឡាយ​ក្នុងប្រទេស​ហូឡង់ចំពោះ​លិខិត​បទដ្ឋាន​គតិយុត្តិ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 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វគ្គបណ្ដុះបណ្ដាល​ នឹង​ត្រូវ​បញ្ចប់​ដោយការឆ្លុះបញ្ចាំងជាមួយ​គ្នាទៅលើ​អ្វីដែល​បាន​ពិភាក្សា​ក្នុង​ពេល​វគ្គបណ្ដុះបណ្ដាល៖ តើ​អ្នក​ចូលរួម​មាន​អារម្មណ៍ថា ពួកគេមាន​ចំណេះដឹង និង​សមត្ថភាពគ្រប់គ្រាន់​ដើម្បីចាប់ផ្ដើមធ្វើ​ការងារ​លើ </a:t>
            </a: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ឬទេ? តើ​ពួកគេ​ត្រូវធ្វើ​អ្វី​មុននៅពេល​ពួកគេ​ត្រលប់​ទៅការិយាល័យ	​របស់ខ្លួន​នៅ​ថ្ងៃច័ន្ទ (ឬថ្ងៃសុក្រ) វិញ? ការឆ្លុះបញ្ចាំង​នេះ អាច​ជួយ​អ្នក​ចូលរួមឱ្យ​ចាប់​ផ្ដើម​ធ្វើ​ការលើ​ប្រធានបទនេះជាក់ស្ដែង ​ហើយក៏អាច​ផ្ដល់​ព័ត៌មាន​ដ៏​មាន​តម្លៃឱ្យអ្នកដឹងថា​តើពួកគេ​ត្រូវការ​អ្វី​បន្ថែម​ទៀត (ប្រសិនបើ​មាន​) ដើម្បីអាច​ចាប់​ផ្ដើម​បាន។ អ្នកចូលរួម នឹងសរសេរចម្លើយ​តបជាមួយ​សំណួរទាំងនេះ​ដាក់​លើ​ក្រដាសស្អិត រួច​យកទៅបិទលើក្រដាស​ផ្ទាំងធំ​ផ្សេងៗដែល​អ្នកបាន​រៀបចំទុកជាមុន​រួចហើយ។ ក្រដាស​ផ្ទាំងធំមួយ​ គឺមាន​ចំណងជើងថា៖ សំណួរដែល​នៅសេសសល់​ ហើយ​នៅលើ​ក្រដាស​ផ្ទាំងធំមួយទៀត​ គឺមាន​ចំណងជើងថា តើ​អ្នក​ត្រូវ​ការ​អ្វីខ្លះ​ទៀត ដើម្បីអាចចាប់​ផ្ដើមធ្វើ​ការលើ​បញ្ហានេះ? សូម​ផ្ដល់​ពេល ១០ នាទីដល់​អ្នកចូល​រួម​ដើម្បីគិតលើ​សំណួរទាំងនេះ រួចប្រាប់​ពួកគេ​យ៉ាង​សកម្ម​ឱ្យយក​ក្រដាស​ស្អិតទៅបិទលើ​ក្រដាស​ផ្ទាំងធំ ដើម្បីជួយ​ជំរុញ​ឱ្យ​អ្នក​ដទៃទៀតចាប់ផ្ដើម​ធ្វើ​តាមដែរ។	​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ក្រដាស​ផ្ទាំងធំ​ ២ សន្លឹក​ដើម្បី​បិទលើ​ជញ្ជាំង៖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ក្រដាសផ្ទាំងធំមួយ មានចំណងជើងថា៖ សំណួរដែលនៅសេសសល់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ក្រដាស​ផ្ទាំងធំមួយទៀត​ គឺមាន​ចំណងជើងថា តើ​អ្នក​ត្រូវ​ការ​អ្វីខ្លះ​ទៀត ដើម្បីអាចចាប់​ផ្ដើមធ្វើ​ការលើ​បញ្ហានេះ?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ក្រដាសស្អិត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1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សូម​យក​ក្រដាស​ស្អិត រួច​សរសេរម្នាក់ៗ​ឯង​លើ​ក្រដាសស្អិត​​ទាំងនោះ​ក្នុងរយៈពេល ៥</a:t>
            </a:r>
            <a:r>
              <a:rPr lang="en-US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1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 នាទីអំពីសំណួរដែល​នៅសេសសល់ដែល​អ្នកចង់​សួរ​ តើ​អ្នករួចរាល់​ដើម្បីអាចចាប់​ផ្ដើមធ្វើ​ការ​លើ​បញ្ហា​នេះឬនៅ ហើយប្រសិនបើ​នៅ​ពុំ​ទាន់​រួចរាល់​ទេ តើ​អ្នក​នៅ​ត្រូវការ​អ្វីខ្លះទៀតដើម្បីធ្វើ​ឱ្យ​ខ្លួន​មាន​អារម្មណ៍រួចរាល់ និងមាន​សមត្ថភាពគ្រប់គ្រាន់ដើម្បីអាចធ្វើ​បាន? យកក្រដាសស្អិត​ទៅបិទលើក្រដាស​ផ្ទាំងធំដែលត្រឹមត្រូវនៅលើជញ្ជាំង”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ប្រសិន​មាន​ជំហាន​បន្ទាប់ដែល​អាច​លើកយកមកពិភាក្សាដើម្បី​តាមដានបន្ត​លើ​វគ្គ​បណ្ដុះបណ្ដាល នោះ​គឺ​អាចលើកយកមកបង្ហាញនៅទីនេះបាន។​ សកម្មភាពដែល​ស្នើ​ឱ្យ​ធ្វើ​ឡើង​មានដូចជា៖ ការតាមដាន​បន្ត​លើ​ផែនការ​សកម្មភាព វគ្គ​អន្តរាគមន៍ដើម្បី​ពិភាក្សា​លើ​វឌ្ឍនភាពថាតើ​ពួកគេ​អាច​អនុវត្តចំណេះដឹងដែលពួកគេ​បាន​រៀនសូត្រនៅក្នុង​វគ្គបណ្ដុះបណ្ដាល​នេះ ឬទេ វគ្គ​បណ្ដុះបណ្ដាលជាដើម។ ​សូមផ្លាស់ប្ដូរស្លាយនេះយោងទៅតាមជំ​ហាន​បន្ទាប់ដែលនឹង​ត្រូវធ្វើបទបង្ហាញ។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អាស្រ័យ​ទៅតាមជំហាន​បន្ទាប់ដែល​បាន​កំណត់​។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អាជីវកម្មនានាមានប្រតិបត្តិការជាលក្ខណៈអន្តរជាតិកាន់តែច្រើនឡើងៗ។ ស្ទើរពុំមានសង្វាក់តម្លៃណាមួយដែលមិនមានតួអង្គអន្តរជាតិណាស់។ យើងអាចនិយាយម្យ៉ាងទៀតថា ប្រព័ន្ធយុត្តិធម៌ គឺភាគច្រើននៅតែត្រូវបានរៀបចំនៅថ្នាក់ជាតិ (ឬពេលខ្លះមានលក្ខណៈតំបន់មួយផ្នែក ដូចជានៅសហគមន៍អឺរ៉ុបជាដើម)។ ចំណុចនេះបាននាំឱ្យមានគម្លាតផ្នែកអភិបាលកិច្ច៖ អាជីវកម្មអាចត្រូវបានចាប់ឱ្យមានគណនេយ្យភាពសម្រាប់ផលប៉ះពាល់អវិជ្ជមានមកលើសិទ្ធិមនុស្សបង្កឡើងដោយសកម្មភាពរបស់ខ្លួនក្នុងប្រទេសកំណើតរបស់ខ្លួន ប៉ុន្តែពុំត្រូវបានចាត់ឱ្យមានគណនេយ្យភាពនៅពេលពួកគេសម្រេចចិត្តផ្លាស់ប្តូរសកម្មភាពអាជីវកម្មរបស់ពួកគេមួយចំនួនយកទៅធ្វើនៅប្រទេសដទៃដែលមានប្រព័ន្ធយុត្តិធម៌មិនសូវដំណើរការបានល្អ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គោលការណ៍ណែនាំអង្គការសហប្រជាជាតិសម្រាប់អាជីវកម្មសិទ្ធិមនុស្ស </a:t>
            </a:r>
            <a:r>
              <a:rPr lang="en-US" dirty="0"/>
              <a:t>(UNGPs)</a:t>
            </a:r>
            <a:r>
              <a:rPr lang="km-KH" dirty="0"/>
              <a:t> និងទស្សនាទានស្ដីពីការត្រួតពិនិត្យភាពត្រឹមត្រូវផ្នែកសិទ្ធិមនុស្សត្រូវបានអភិវឌ្ឍឡើង បន្ទាប់ពីមានការពិគ្រោះយោបល់ជាង៥០ នៅទូទាំងពិភពលោកជាមួយអ្នកពាក់ព័ន្ធគ្រប់ប្រភេទទាំងអស់ អាជីវកម្មមូលដ្ឋាន អាជីវកម្មពហុជាតិ រដ្ឋាភិបាលថ្នាក់មូលដ្ឋាន,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NGOs, </a:t>
            </a:r>
            <a:r>
              <a:rPr lang="km-KH" dirty="0"/>
              <a:t>សហជីព អ្នកដឹកនាំសហគមន៍មូលដ្ឋាន។ល។ ការពិគ្រោះយោបល់ទាំងនេះបានផ្ដល់លទ្ធផលធ្វើឱ្យមានស្ដង់ដាថ្មីមួយសម្រាប់អាជីវកម្ម និងសិទ្ធិមនុស្សក្នុងឆ្នាំ២០១១ ដែលមានឈ្មោះថា៖ គោលការណ៍ណែនាំអង្គការសហប្រជាជាតិសម្រាប់អាជីវកម្ម និងសិទ្ធិមនុស្ស​ </a:t>
            </a:r>
            <a:r>
              <a:rPr lang="en-US" dirty="0"/>
              <a:t>(UNGPs)</a:t>
            </a:r>
            <a:r>
              <a:rPr lang="km-KH" dirty="0"/>
              <a:t>។ គោលការណ៍ទាំងនេះត្រូវបានអនុម័តដោយក្រុមប្រឹក្សាសិទ្ធិមនុស្សអង្គការសហប្រជាជាតិនៅថ្ងៃទី១៦ ខែមិថុនា ឆ្នាំ២០១១។”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 នៅទីនេះ ជាការសំខាន់ត្រូវសង្កត់ធ្ងន់ថា រដ្ឋាភិបាលរបស់គ្រប់ប្រទេសទាំងអស់ក្នុងទូទាំងពិភពលោកត្រូវបានរំពឹងថានឹងការពារសិទ្ធិមនុស្ស ដូចមានចែកក្នុងសេចក្ដីថ្លែងអន្តរជាតិស្ដីពីសិទ្ធិមនុស្ស និងអនុសញ្ញាស្នូលរបស់អង្គការ </a:t>
            </a:r>
            <a:r>
              <a:rPr lang="en-US" dirty="0"/>
              <a:t>ILO</a:t>
            </a:r>
            <a:r>
              <a:rPr lang="km-KH" dirty="0"/>
              <a:t>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 UNGPs </a:t>
            </a:r>
            <a:r>
              <a:rPr lang="km-KH" dirty="0"/>
              <a:t>គឺផ្អែកលើក្របខណ្ឌការងារមួយដែលក្នុងនោះរួមមានសសរស្ដម្ភបី គឺ៖ ការពារ គោរព និងផ្ដល់សំណង។ រដ្ឋមានកាតព្វកិច្ចត្រូវការពារសិទ្ធិមនុស្ស។ រដ្ឋទាំងអស់នៅក្នុងគ្រប់ប្រទេសទូទាំងពិភពលោកមានកាតព្វកិច្ចត្រូវការពារកុំឱ្យមានការរំលោភបំពានសិទ្ធិ ឧទាហរណ៍ដូចជា តាមរយៈគោលនយោបាយ លិខិតបទដ្ឋានគតិយុត្តិ និងនិយ័តកម្មនានា។ ក្រុមហ៊ុនចាំបាច់ត្រូវគោរពសិទ្ធិមនុស្ស ត្រូវដោះស្រាយផលប៉ះពាល់អវិជ្ជមានផ្នែកសិទ្ធិមនុស្ស ដែលពួកគេជាប់ពាក់ព័ន្ធ ហើយត្រូវ​អនុលោមតាមគ្រប់ច្បាប់ពាក់ព័ន្ធទាំងអស់។ ចំណែកជនរងគ្រោះនៃផលប៉ះពាល់អវិជ្ជមានផ្នែកសិទ្ធិមនុស្ស គឺមានសិទ្ធិទទួលបានសំណងប្រកបដោយប្រសិទ្ធភាព​ ដែលជាការទទួលខុសត្រូវរួមគ្នារបស់រដ្ឋ និងក្រុមហ៊ុន”។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 ជាការល្អ ដែលត្រូវសង្កត់ធ្ងន់ថា </a:t>
            </a:r>
            <a:r>
              <a:rPr lang="en-US" dirty="0"/>
              <a:t>UNGPs</a:t>
            </a:r>
            <a:r>
              <a:rPr lang="km-KH" dirty="0"/>
              <a:t> គឺត្រូវអនុវត្តចំពោះគ្រប់រដ្ឋសមាជិកអង្គការសហប្រជាជាតិទាំងអស់។</a:t>
            </a:r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គោលការណ៍ណែនាំអង្គការសហប្រជាជាតិស្ដីពីសិទ្ធិមនុស្ស និងអាជីវកម្ម ដែលហៅកាត់ថា</a:t>
            </a:r>
            <a:r>
              <a:rPr lang="en-US" dirty="0"/>
              <a:t> UNGPS</a:t>
            </a:r>
            <a:r>
              <a:rPr lang="km-KH" dirty="0"/>
              <a:t> គឺបើកទទួលការស្វាគមន៍យ៉ាងល្អ ៖ ក្រុមហ៊ុន រដ្ឋាភិបាល </a:t>
            </a:r>
            <a:r>
              <a:rPr lang="en-US" dirty="0"/>
              <a:t>,NGOs, </a:t>
            </a:r>
            <a:r>
              <a:rPr lang="km-KH" dirty="0"/>
              <a:t>សហជីព គឺសុទ្ធតែទទួលយកគោលការណ៍ណែនាំនេះ និងសង្កត់ធ្ងន់អំពីសារៈសំខាន់របស់គោលការណ៍ណែនាំ។ ភ្លាមៗក្រោយពេលដែលគោលការណ៍ណែនាំ </a:t>
            </a:r>
            <a:r>
              <a:rPr lang="en-US" dirty="0"/>
              <a:t>OECD </a:t>
            </a:r>
            <a:r>
              <a:rPr lang="km-KH" dirty="0"/>
              <a:t>សម្រាប់សហគ្រាសពហុជាតិត្រូវបានកែសម្រួលឡើងវិញ ដើម្បីដាក់បញ្ចូល </a:t>
            </a:r>
            <a:r>
              <a:rPr lang="en-US" dirty="0"/>
              <a:t>UNGPS </a:t>
            </a:r>
            <a:r>
              <a:rPr lang="km-KH" dirty="0"/>
              <a:t>ជាពិសេស គឺទស្សនាទានស្ដីពីការត្រួតពិនិត្យភាពត្រឹមត្រូវផ្នែកសិទ្ធិមនុស្ស ដែលត្រូវបានពង្រីក ដោយរួមបញ្ចូលទាំងបរិស្ថាន ហើយចាប់ពីឆ្នាំ២០២៣មក ក៏បានរួមបញ្ចូលអាកាសធាតុផងដែរ។ ​​</a:t>
            </a:r>
            <a:r>
              <a:rPr lang="en-US" dirty="0"/>
              <a:t>UNGPs </a:t>
            </a:r>
            <a:r>
              <a:rPr lang="km-KH" dirty="0"/>
              <a:t>និងគោលការណ៍ណែនាំ</a:t>
            </a:r>
            <a:r>
              <a:rPr lang="en-US" dirty="0"/>
              <a:t> OECD </a:t>
            </a:r>
            <a:r>
              <a:rPr lang="km-KH" dirty="0"/>
              <a:t>គឺជានិយាមស្ដង់ដាអន្តរជាតិនាពេលបច្ចុប្បន្នសម្រាប់សកម្មភាពអាជីវម្មប្រកបដោយការទទួលខុសត្រូវ”។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  <a:r>
              <a:rPr lang="km-KH" dirty="0"/>
              <a:t>ជាការល្អគួរសង្កត់ធ្ងន់ថា រដ្ឋាភិបាលរបស់គ្រប់ប្រទេសទាំងអស់នៅទូទាំងពិភពលោក មានកាតព្វកិច្ចត្រូវការពារសិទ្ធិមនុស្ស អនុលោមតាមសេចក្ដីប្រកាសអន្តរជាតិស្ដីពីសិទ្ធិមនុស្ស និងអនុសញ្ញាស្នូលរបស់អង្គការ ​</a:t>
            </a:r>
            <a:r>
              <a:rPr lang="en-US" dirty="0"/>
              <a:t> ILO </a:t>
            </a:r>
            <a:r>
              <a:rPr lang="km-KH" dirty="0"/>
              <a:t>​។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សេចក្ដីប្រកាសជាសាកលស្ដីពីសិទ្ធិមនុស្ស កតិកាសញ្ញាអន្តរជាតិស្ដីពីសិទ្ធិសេដ្ឋកិច្ច សង្គម និងវប្បធម៌ និងកតិកាសញ្ញាអន្តរជាតិស្ដីពីសិទ្ធិពលរដ្ឋ និងនយោបាយ (ក៏ដូចជាសេចក្ដីស្នើច្បាប់អន្តរជាតិស្ដីពីសិទ្ធិមនុស្ស) និងអនុសញ្ញាស្នូលរបស់អង្គការ </a:t>
            </a:r>
            <a:r>
              <a:rPr lang="en-US" dirty="0"/>
              <a:t>ILO (</a:t>
            </a:r>
            <a:r>
              <a:rPr lang="km-KH" dirty="0"/>
              <a:t>អង្គការអន្តរជាតិខាងការងារ) គឺជាមូលដ្ឋានគ្រឹះសម្រាប់ ​</a:t>
            </a:r>
            <a:r>
              <a:rPr lang="en-US" dirty="0"/>
              <a:t>UNGPs</a:t>
            </a:r>
            <a:r>
              <a:rPr lang="km-KH" dirty="0"/>
              <a:t> ដែលត្រូវបានអភិវឌ្ឍបន្ថែមនៅក្នុងគោលការណ៍ណែនាំ </a:t>
            </a:r>
            <a:r>
              <a:rPr lang="en-US" dirty="0"/>
              <a:t>OECD</a:t>
            </a:r>
            <a:r>
              <a:rPr lang="km-KH" dirty="0"/>
              <a:t>។ បន្ទាប់ពីនោះ មានគោលការណ៍ណែនាំជាក់លាក់ដែលត្រូវបាន </a:t>
            </a:r>
            <a:r>
              <a:rPr lang="en-US" dirty="0"/>
              <a:t>OECD </a:t>
            </a:r>
            <a:r>
              <a:rPr lang="km-KH" dirty="0"/>
              <a:t>សរសេរឡើងសម្រាប់វិស័យជាក់លាក់។”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  <a:endParaRPr lang="km-KH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ក្រុមហ៊ុនទាំងអស់មិនថាធំក្ដីតូចក្ដី គឺត្រូវមានការទទួលខុសត្រូវក្នុងការគោរពសិទ្ធិកម្មករនិយោជិត សុខុមាលភាពរបស់សហគមន៍ និងបរិស្ថាន រួមទាំងអាកាសធាតុផងដែរ។ ការទទួលខុសត្រូវនេះគឺអនុវត្តចំពោះសង្វាក់ផ្គត់ផ្គង់របស់គេទាំងមូល។ ក្នុងនោះ គឺមិនមែនមានត្រឹមតែសិទ្ធិការងារតែប៉ុណ្ណោះទេ ប៉ុន្តែក៏ត្រូវរួមទាំងសិទ្ធិរបស់អ្នកផ្គត់ផ្គង់ និងសហគមន៍ដែលក្រុមហ៊ុន ឬអ្នកផ្គត់ផ្គង់មានប្រតិបត្តិការផងដែរ។ ហានិភ័យចំពោះអ្វីៗដែលនៅជុំវិញក្រុមហ៊ុន គឺជាចំណុចស្នូលដ៏សំខាន់។ ក្រុមហ៊ុនត្រូវបានរំពឹងថានឹងបំពេញការទទួលខុសត្រូវនេះតាមរយៈការអនុវត្តនីតិវិធីត្រួតពិនិត្យភាពត្រឹមត្រូវ៖ ដំណើរការគ្រប់គ្រងជាបន្ត។”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នីតិវិធីត្រួតពិនិត្យភាពត្រឹមត្រូវនេះ គឺរួមមាន៦ជំហាន ដែលនឹងត្រូវពន្យល់លម្អិតបន្ថែមទៀតក្នុងវគ្គបណ្ដុះបណ្ដាលនេះ។ ជំហានទី១ គឺការដាក់បង្កប់សកម្មភាពអាជីវកម្មប្រកបដោយការទទួលខុសត្រូវទៅក្នុងគោលនយោបាយ និងប្រព័ន្ធគ្រប់គ្រង។ ជំហានទី២ គឺការកំណត់ និងប៉ាន់ប្រមាណផលប៉ះពាល់អវិជ្ជមានមកលើសិទ្ធិមនុស្ស និងបរិស្ថាននៅក្នុងសង្វាក់តម្លៃទាំងមូល៖ ប្រតិបត្តិការរបស់ខ្លួនឯងទាំងអស់ ប្រតិបត្តិការនៅក្នុងសង្វាក់ការផ្គត់ផ្គង់ និងប្រតិបត្តិការរបស់ទំនាក់ទំនងអាជីវកម្ម។ ជំហានទី៣ គឺត្រូវបញ្ឈប់ បង្ការ ឬកាត់បន្ថយផលប៉ះពាល់អវិជ្ជមានដែលបានរកឃើញ។ ក្នុងជំហានទី៤ ក្រុមហ៊ុនចាំបាច់ត្រូវតាមដានលទ្ធផលអនុវត្តការងាររបស់ខ្លួន សម្រាប់នីតិវិធីត្រួតពិនិត្យភាពត្រឹមត្រូវ៖  តើដំណើរការត្រូវបានអនុវត្តក្នុងវិធីត្រឹមត្រូវឬទេ ហើយតើបានទទួលលទ្ធផលអ្វីខ្លះ។ ជំហានទី៥ គឺស្ដីអំពីការប្រាស្រ័យទាក់ទង៖ តើក្រុមហ៊ុនបានឆ្លើយតបផលប៉ះពាល់អវិជ្ជមានដែលបានរកឃើញឬទេ? ហើយចុងក្រោយជំហានទី៦៖ ប្រសិនបានរកឃើញផលប៉ះពាល់អវិជ្ជមាន ក្រុមហ៊ុនចាំបាច់ត្រូវផ្ដល់សំណង ឬសហការក្នុងការផ្ដល់សំណងតាមការសមស្រប។ យើងនឹងពិភាក្សាលើជំហានទាំង៦នេះនៅក្នុងពេលវគ្គសិក្ខាសាលារបស់យើង។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នៅក្នុងស្លាយបន្ទាប់ទៀត យើងនឹងពិនិត្យមើលលើសាវតារផ្នែកទ្រឹស្ដីសំខាន់ៗ។ ផ្នែកនេះ គឺរាងវែងបន្ដិច ហើយអ្នកអាចបង្រួញឱ្យខ្លីបាន អាស្រ័យទៅតាមអ្នកចូលរួម និងចំណាប់អារម្មណ៍របស់ក្រុម។ សូមរក្សាផ្នែកនេះឱ្យបានខ្លីបំផុតតាមដែលអាចធ្វើបាន។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ជាការសង្ខេប៖ ទស្សនាទានសំខាន់នៃ </a:t>
            </a:r>
            <a:r>
              <a:rPr lang="en-US" dirty="0"/>
              <a:t>UNGPs </a:t>
            </a:r>
            <a:r>
              <a:rPr lang="km-KH" dirty="0"/>
              <a:t>និងគោលការណ៍ណែនាំ</a:t>
            </a:r>
            <a:r>
              <a:rPr lang="en-US" dirty="0"/>
              <a:t> OECD </a:t>
            </a:r>
            <a:r>
              <a:rPr lang="km-KH" dirty="0"/>
              <a:t>គឺនីតិវិធីត្រួតពិនិត្យភាពត្រឹមត្រូវផ្នែកសិទ្ធិមនុស្ស និងបរិស្ថាន។ នេះជាដំណើរការគ្រប់គ្រងជាបន្តដែលរួមមាន៦ ជំហាន ដោយក្នុងនោះក្រុមហ៊ុនដែលមានសង្វាក់តម្លៃអន្តរជាតិចាំបាច់ត្រូវអនុវត្តដើម្បីធានាឱ្យបានថាក្រុមហ៊ុនគោរពសិទ្ធិមនុស្ស បរិស្ថាន និងអាកាសធាតុនៅក្នុងសង្វាក់តម្លៃទាំងមូលរបស់ខ្លួន។ ហេតុដូច្នេះ នេះគឺជាដំណើរការមួយដែលក្រុមហ៊ុនចាំបាច់ត្រូវអនុវត្ត! ទស្សនាទាននេះត្រូវបានអភិវឌ្ឍន៍ឡើងជាទស្សនាទានបែបស្ម័គ្រចិត្ត ប៉ុន្តែលែងមានការមិនចងកាតព្វកិច្ចតទៅទៀតហើយ ព្រោះថារដ្ឋសមាជិកអង្គការសហប្រជាជាតិមានកាតព្វកិច្ចតាមផ្លូវច្បាប់ក្នុងការការពារសិទ្ធិមនុស្សផងដែរ ឱ្យរួចផុតពីការរំលោភបំពានពីសំណាក់ក្រុមហ៊ុនដែលមានប្រតិបត្តិការក្នុងដែនដីរបស់ខ្លួន។ រដ្ឋសមាជិកអង្គការសហប្រជាជាតិបានអនុម័តទទួលយក ​</a:t>
            </a:r>
            <a:r>
              <a:rPr lang="en-US" dirty="0"/>
              <a:t>UNGPs</a:t>
            </a:r>
            <a:r>
              <a:rPr lang="km-KH" dirty="0"/>
              <a:t>។ ជាផ្លូវការ រដ្ឋសមាជិក</a:t>
            </a:r>
            <a:r>
              <a:rPr lang="en-US" dirty="0"/>
              <a:t> OECD </a:t>
            </a:r>
            <a:r>
              <a:rPr lang="km-KH" dirty="0"/>
              <a:t>គឺជាអ្នកដែលបានចុះហត្ថលេខាលើគោលការណ៍ណែនាំ </a:t>
            </a:r>
            <a:r>
              <a:rPr lang="en-US" dirty="0"/>
              <a:t>OECD</a:t>
            </a:r>
            <a:r>
              <a:rPr lang="km-KH" dirty="0"/>
              <a:t> ហើយមានកាតព្វកិច្ចត្រូវលើកទឹកចិត្តក្រុមហ៊ុន “របស់ខ្លួន” ឱ្យអនុវត្តគោលការណ៍ណែនាំទាំងនេះ”។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យើងបានធ្វើដំណើរយ៉ាងរហ័សពិនិត្យមើលប្រវត្តិសាស្ត្រ និងសាវតារផ្នែកទ្រឹស្ដីនៃលិខិតបទដ្ឋានគតិយុត្តិស្ដីពីនីតិវិធីត្រួតពិនិត្យភាពត្រឹមត្រូវ។ ឥឡូវ ជាការសំខាន់ត្រូវសង្ខេបធាតុផ្សំសំខាន់ៗ។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ជាសរុបសេចក្ដី ធាតុផ្សំសំខាន់ៗនៃនីតិវិធីត្រួតពិនិត្យភាពត្រឹមត្រូវមាន៖ ​</a:t>
            </a:r>
            <a:endParaRPr lang="en-US" dirty="0"/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ផ្អែក​លើ​ស្ដង់ដាការអនុវត្ត​​អាជីវកម្ម​ប្រកបដោយការទទួលខុសត្រូវ​ដែល​ត្រូវបាន​ទទួលស្គាល់​ជាអន្តរជាតិ ពោលគឺពុំមែនត្រូវបានទទួលស្គាល់ត្រឹមតែដោយ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តែប៉ុណ្ណោះទេ ប៉ុន្តែក៏ត្រូវបានទទួលស្គាល់ដោយអង្គការសហប្រជាជាតិផងដែរ ហេតុដូច្នេះនេះគឺជាទស្សនាទានសកលដែលអាចអនុវត្តបានសម្រាប់គ្រប់ក្រុមហ៊ុនទាំងអស់នៅក្នុងសង្វាក់តម្លៃអន្តរជាតិ ហេតុនេះ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ក៏អាចយកទៅអនុវត្តបានសម្រាប់ក្រុមហ៊ុននានានៅក្នុងបណ្ដាប្រទេសផលិតផងដែរ។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គោលដៅ​ចម្បង​របស់​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គឺដើម្បី​ទប់ស្កាត់​ផលប៉ះពាល់​អវិជ្ជមាន​។ ជាការពិតណាស់​ ការផ្ដល់​សំណង​សម្រាប់​ផលប៉ះពាល់​អវិជ្ជមាន​គឺជាធាតុផ្សំ​ដ៏សំខាន់ ​ប៉ុន្តែធាតុផ្សំដំបូង និងចម្បង​បំផុតគឺការទប់ស្កាត់​។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គឺជាដំណើរការដែលមានលក្ខណៈ​រស់រវើក​ ជាបន្ត​បន្ទាប់​ មានលក្ខណៈប្រតិកម្ម និងបត់បែនបាន​៖ អាច​កែសម្រួល​ឱ្យ​ស្របទៅតាម​បរិបទ​ដែល​ក្រុមហ៊ុន​កំពុង​ប្រតិបត្តិការ​។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គឺ​ផ្ដោត​ទៅលើហានិភ័យ ប៉ុន្តែ​ហានិភ័យទាំងនេះ​គឺពុំមែនត្រឹម​តែ​​ហានិភ័យសម្រាប់​ក្រុមហ៊ុនតែប៉ុណ្ណោះ​ទេ ប៉ុន្តែអ្វីដែល​សំខាន់​គឺ​ផ្ដោតលើ​ហានិភ័យ​ចំពោះ​អ្វីៗ​ដែល​នៅជុំវិញ​ក្រុមហ៊ុន​ ហានិភ័យសម្រាប់​អ្នកនៅខាងក្រៅក្រុមហ៊ុន​។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នៅពេល​​អនុវត្ត​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គួរតែ​មានការយកចិត្ត​ទុកដាក់បន្ថែម​ចំពោះ​យេនឌ័រ និងក្រុមងាយរងគ្រោះ៖ ​ស្ត្រី និងកុមារជារឿយៗ​តែ​រងផលប៉ះពាល់​ពីការរំលោភបំពានសិទ្ធិមនុស្ស​ច្រើនជាងបុរស និងក្មេងប្រុស ហើយ​ជារឿយៗអាចពិបាកចូលទៅរកជាង។ កុមារ ឬមនុស្សមានពិការភាពគឺមានភាពងាយរងគ្រោះពិសេស​ផងដែរ។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 គឺមានលក្ខណៈសមាមាត្រ​ មានន័យថា​​អ្វីដែល​ក្រុមហ៊ុន​គួរ​ធ្វើ​គឺ​អាស្រ័យទៅលើ​ទំហំ​របស់​ក្រុមហ៊ុន ទីតាំ​ង​ដែល​ក្រុមហ៊ុន​តាំង​នៅក្នុង​​សង្វាក់តម្លៃព្រមទាំង​កម្រិត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ទំហំ​ផលប៉ះពាល់​អវិជ្ជមាន​ (​កាលណា​ផលប៉ះពាល់​អវិជ្ជមានកាន់តែ​​ជះឥទ្ធិពលខ្លាំង​ ការទទួលខុស​ក៏កាន់តែធំ​)។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ដូចបានបញ្ជាក់ហើយថា ការចូលរួម​របស់​អ្នកពាក់ព័ន្ធ​គឺ​ជាគន្លឹះ​ដ៏សំខាន់​នៅក្នុងគ្រប់​ជំហាន​ទាំងអស់​របស់​ 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marR="0" lvl="0" indent="-3429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Khmer OS Battambang" panose="02000500000000020004" pitchFamily="2" charset="0"/>
              </a:rPr>
              <a:t>ជាចុងក្រោយ </a:t>
            </a:r>
            <a:r>
              <a:rPr lang="en-US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Arial" panose="020B0604020202020204" pitchFamily="34" charset="0"/>
                <a:cs typeface="DaunPenh" panose="01010101010101010101" pitchFamily="2" charset="0"/>
              </a:rPr>
              <a:t> ជាក់ស្ដែងគឺ​​ពាក់ព័ន្ធ​ជាមួយការចែក​រំលែក​ការទទួលខុសត្រូវ​៖ ម៉ាកយីហោ​ទទួល​ខុសត្រូវ​ចំពោះ​សង្វាក់តម្លៃ​របស់​ខ្លួន​ រួមជាមួយ​ដៃគូ​ទាំងអស់នៅក្នុងសង្វាក់​តម្លៃ​។ ដៃគូ​នៅក្នុងសង្វាក់តម្លៃ​គួរ​គាំទ្រ​គ្នា​ទៅវិញទៅមក​នៅក្នុងការគោរព​សិទ្ធិមនុស្ស​​ អាកាសធាតុ និងបរិស្ថាន។</a:t>
            </a: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Arial" panose="020B0604020202020204" pitchFamily="34" charset="0"/>
                <a:cs typeface="DaunPenh" panose="01010101010101010101" pitchFamily="2" charset="0"/>
              </a:rPr>
              <a:t>”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ជាការសំខាន់ដែលត្រូវបង្កើតបរិយាកាសគួរជាទីរីករាយ និងបើកចំហនៅក្នុងពេលវគ្គបណ្ដុះបណ្ដាល ដើម្បីឱ្យអ្នកចូលរួមមានអារម្មណ៍ថាបានទទួលការស្វាគមន៍ និងមានសន្ដិសុខ។ លំហាត់នេះតម្រូវឱ្យអ្នកចូលរួមត្រូវក្រោកឈរឡើងដើម្បីនៅលាយឡំជាមួយអ្នកចូលរួមដទៃទៀត ហេតុនេះពួកគេអាចបង្កើតជាបរិយាកាសបើកទូលាយមួយ។ ក្នុងវប្បធម៌មួយចំនួន អាយុខុសគ្នាអាចបង្កឱ្យមានអារម្មណ៍មិនសូវល្អបាន ហើយប្រសិនជាបញ្ហានេះកើតមាន អ្នកក៏អាចសម្រេចចិត្តស្នើសុំឱ្យអ្នកចូលរួមឈរទៅជាជួរអាស្រ័យទៅតាមរយៈពេលដែលបុគ្គលនោះបានចូលរួមនៅក្នុងចលនាសហជីព។ គ្រូបណ្ដុះបណ្ដាលម្នាក់ គួរសរសេរការរំពឹងទុកដាក់លើក្រដាសផ្ទាំងធំ។ ក្រដាសផ្ទាំងធំនេះគួរយកមកបិតលើជញ្ជាំងបន្ទប់បណ្ដុះបណ្ដាល។ ការព្យួរការរំពឹងទុកដាក់លើជញ្ជាំងបន្ទប់បណ្ដុះបណ្ដាលបែបនេះ អាចឱ្យអ្នកចូលរួមទៅមើលឡើងវិញនៅក្នុងពេលវគ្គបណ្ដុះបណ្ដាល និងចុងបញ្ចប់នៃវគ្គបណ្ដុះបណ្ដាល។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បន្ទប់មានទំហំធំគ្រប់គ្រាន់ដើម្បីអាចឱ្យអ្នកចូលរួមបង្កើតទៅជាជួរ ឬរង្វង់បាន ប្រសិនបន្ទប់នោះពុំអនុញ្ញាតឱ្យអាចបង្កើតទៅជាជួរបាន។ 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ស្កុតក្រដាស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សូមរួមគ្នា រួចបង្កើតទៅជាជួរ ដោយរាប់ចាប់ពីអ្នកមានវ័យចាស់ជាងគេបំផុតដល់អ្នកដែលមានវ័យក្មេងជាងគេបំផុត។ នៅពេលបង្កើតជួរនេះរួចហើយ សូមប្រាប់ទៅក្រុមទាំងមូលថាតើអ្នកមានឈ្មោះអ្វិ? អង្គការដែលអ្នកកំពុងធ្វើការដែលមានបច្ចុប្បន្ន និងមុខតំណែងរបស់អ្នក។ តើអ្វីដែលធ្វើឱ្យអ្នកមានមោទនភាពចំពោះស្ថាប័នរបស់អ្នក? ម្យ៉ាងទៀត សូមចែករំលែកអំពីអ្វីដែលអ្នករំពឹងថាបានរៀនសូត្រនៅក្នុងវគ្គបណ្ដុះបណ្ដាលនេះ។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“ថ្វីបើក្រុមហ៊ុនទាំងអស់គួរតែអនុវត្តនីតិវិធីត្រួតពិនិត្យភាពត្រឹមត្រូវសម្រាប់សិទ្ធិមនុស្ស និងបរិស្ថានតាំងពីឆ្នាំ២០១១ មកក្ដី ប៉ុន្តែក្រុមហ៊ុនជាច្រើននៅពុំទាន់អនុវត្តនីតិវិធីត្រួតពិនិត្យភាពត្រឹមត្រូវនៅឡើយ ហេតុដូច្នេះ មានការអំពាវនាវកាន់តែច្រើនឡើងតាំងពីឆ្នាំ២០១៤ មក ឱ្យមានជាច្បាប់ដើម្បីធ្វើឱ្យនីតិវិធីត្រួតពិនិត្យភាពត្រឹមត្រូវសម្រាប់សិទ្ធិមនុស្សក្លាយជាកាតព្វកិច្ចផ្នែកច្បាប់សម្រាប់ក្រុមហ៊ុន។ ហេតុដូច្នេះ បានជា </a:t>
            </a:r>
            <a:r>
              <a:rPr lang="en-US" dirty="0"/>
              <a:t>HREDD </a:t>
            </a:r>
            <a:r>
              <a:rPr lang="km-KH" dirty="0"/>
              <a:t>ស្ម័គ្រចិត្តកំពុងប្រែក្លាយទៅជា </a:t>
            </a:r>
            <a:r>
              <a:rPr lang="en-US" dirty="0"/>
              <a:t>HREDD </a:t>
            </a:r>
            <a:r>
              <a:rPr lang="km-KH" dirty="0"/>
              <a:t>ជាកាតព្វកិច្ចសម្រាប់ក្រុមហ៊ុននៅក្នុងយុត្តាធិការមួយចំនួន ដូចជានៅក្នុងសហគមន៍អឺរ៉ុបជាដើម។”</a:t>
            </a:r>
            <a:r>
              <a:rPr lang="en-US" dirty="0"/>
              <a:t>	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dirty="0"/>
              <a:t>តើ​ត្រូវ​ធ្វើ​អ្វី​៖</a:t>
            </a: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នេះជាស្លាយតែមួយគត់ស្ដីអំពីលិខិតបទដ្ឋានគតិយុត្តិ។ យើងមិនពិនិត្យលម្អិតទៅលើខ្លឹមសារនៃលិខិតបទដ្ឋានគតិយុត្តិទាំងអស់ទេ ព្រោះយើងជឿជាក់ថា ប្រសិនយើងយល់ច្បាស់អំពីគោលការណ៍ណែនាំ 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OESO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ចាប់​ឱ្យ​ក្រុមហ៊ុនមានគណនេយ្យភាពចំពោះការអនុវត្ត​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បាន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ព្រោះ​ថារាល់បទដ្ឋានគតិយុត្តិទាំងអស់ គឺ​ផ្អែកលើគោលការណ៍ណែនាំ​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តើ​ត្រូវការអ្វីខ្លះ៖</a:t>
            </a:r>
            <a:endParaRPr lang="en-US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ថ្វីបើក្រុមហ៊ុនទាំងអស់ គឺត្រូវអនុវត្តនីតិវិធីត្រួតពិនិត្យភាពត្រឹមត្រូវសម្រាប់សិទ្ធិមនុស្ស និងបរិស្ថានចាប់ពីឆ្នាំ២០១១មកក្ដី ប៉ុន្តែក្រុមហ៊ុនជាច្រើនមិនអនុវត្តនីតិវិធីត្រួតពិនិត្យភាពត្រឹមត្រូវនេះទេ។ ហេតុដូច្នេះទើបមានការអំពាវនាវកាន់តែច្រើនឡើងឱ្យមានជាលិខិតបទដ្ឋានគតិយុត្តិដើម្បីធ្វើឱ្យនីតិវិធីត្រួតពិនិត្យភាពត្រឹមត្រូវសម្រាប់សិទ្ធិមនុស្សក្លាយជាកាតព្វកិច្ចតាមផ្លូវច្បាប់សម្រាប់ក្រុមហ៊ុនទាំងឡាយ។ នៅប្រទេសបារាំង ច្បាប់និតិវិធីត្រួតពិនិត្យភាពត្រឹមត្រូវទូលំទូលាយត្រូវបានអនុម័តជាលើកដំបូងក្នុងឆ្នាំ២០១៧ ហើយបន្ទាប់មក</a:t>
            </a:r>
            <a:r>
              <a:rPr lang="en-US" dirty="0"/>
              <a:t> </a:t>
            </a:r>
            <a:r>
              <a:rPr lang="km-KH" dirty="0"/>
              <a:t>គឺប្រទេសន័រវែស និងប្រទេសអាល្លឺម៉ង់ក៏បានអនុវត្តបន្ទាប់ពីនោះផងដែរ។ ច្បាប់ទាំងនេះគឺសុទ្ធតែផ្អែកលើគោលការណ៍ណែនាំ  ​</a:t>
            </a:r>
            <a:r>
              <a:rPr lang="en-US" dirty="0"/>
              <a:t>OECD </a:t>
            </a:r>
            <a:r>
              <a:rPr lang="km-KH" dirty="0"/>
              <a:t>និង </a:t>
            </a:r>
            <a:r>
              <a:rPr lang="en-US" dirty="0"/>
              <a:t>UNGPs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បន្ទាប់ពី​បណ្ដាប្រទេស​អឺរ៉ុប​មួយចំនួន បាន​ចាប់ផ្ដើម​អភិវឌ្ឍ​លិខិត​បទដ្ឋានគតិយុត្ត​ សហគមន៍អឺរ៉ុប​បានសម្រេចចិត្ត​ថាជាការល្អ​ ​គួរ​ដាក់​ឱ្យមាន​លិខិត​បទដ្ឋានគតិយុត្តនីតិវិធី​ត្រួតពិនិត្យ​ភាព​ត្រឹមត្រូវ​ទូលំទូលាយនៅ​​កម្រិត​អឺរ៉ុប។ ហេតុដូច្នេះ គណៈកម្មាធិការអឺរ៉ុបបានអភិវឌ្ឍសំណើ​លិខិត​បទដ្ឋានគតិយុត្ត​ផ្អែកលើ​គោលការណ៍​ណែនាំ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សំណើនេះគឺ​ហៅថា​សេចក្ដីបញ្ជា​នីតិវិធី​ត្រួតពិនិត្យ​ភាព​ត្រឹមត្រូវ​ស្ដីពី​និរន្តរភាព​សាជីវកម្ម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 ហើយ​ត្រូវបាន​អនុម័តក្នុងឆ្នាំ​២០២៣។ ច្បាប់​នេះ​ត្រូវ​អនុវត្ត​ចំពោះ​គ្រប់​ក្រុមហ៊ុន​ទាំងអស់​ដែលមាន​និយោជិតលើសពី​១០០០នាក់​ និងមានចំណូល​៤៥០លាន​ដុល្លារ។ ប៉ុន្តែ​សហគមន៍​អឺរ៉ុបបានអភិវឌ្ឍលិខិត​បទដ្ឋាន​គតិយុត្ត​ដែល​តម្រូវ​ឱ្យ​ក្រុមហ៊ុន​ត្រូវរាយការណ៍​អំពី​និរន្តរភាព​ និងកិច្ច​ខិតខំក្នុងការ​​ត្រួតពិនិត្យ​ភាព​ត្រឹមត្រូវ​របស់​ខ្លួន​រួចហើយ មានឈ្មោះថាសេចក្ដីបញ្ជា​ការរាយការណ៍ស្ដីពី​និរន្តរភាព​សាជីវកម្ម​ (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CSRD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)។​ ម្យ៉ាងវិញទៀត ​សហគមន៍​អឺរ៉ុបបាន​អភិវឌ្ឍ​លិខិត​បទដ្ឋាន​គតិយុត្ត​ស្ដីពី​ការ​បាត់បង់​ព្រៃឈើ៖ នៅពេល​នាំចូលផលិតផលមួយចំនួន ​ដូចជា​សណ្ដែកសៀង​ ដូងប្រេង ឬកាកាវ​ជាដើម ក្រុមហ៊ុនចំាបាច់​ត្រូវ​ផ្ដល់ភស្តុតាង​បញ្ជាក់​​ទីតាំង​កូអរដោណេ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GPS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​បញ្ជាក់ថា​​ផលិតទាំងនះ​ពុំត្រូវបាន​ដាំដុះនៅលើដី​ដែល​ត្រូវបាន​កាប់​បំផ្លាញ​ព្រៃឈើ​​​ចាប់តាំងពីឆ្នាំ​២០២០ មក។ ជាចុងក្រោយ​ មានលិខិតបទដ្ឋានគតិយុត្ត​ថ្មីៗ​ដែលនឹងចូលជាធរមានដោយ​គេរំពឹង​ថា​នឹង​ត្រូវអនុម័តក្នុងឆ្នាំ​២០២៤។ ប្រសិន​គេអាច​ផ្ដល់​ភស្តុតាងបង្ហាញថាផលិតផល​នៅលើ​ទីផ្សារ​សហគមន៍​អឺ​រ៉ុប​ត្រូវបាន​ផលិតដោយ​ពលកម្មដោយ​បង្ខំ នោះផលិត​ផល​នឹងត្រូវ​ដកចេញពី​ទីផ្សារ​ ហើយ​អាច​ទទួលយកចូលមកក្នុងទីផ្សារវិញបាន​នៅពេលពលកម្ម​ដោយបង្ខំ​ត្រូវបាន​លុបបំបាត់​នៅក្នុងសង្វាក់ការផ្គត់ផ្គង់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ម៉ាកយីហោអឺរ៉ុបត្រូវប្រឈមជាមួយច្បាប់ជាច្រើនដែលមានសមាសធាតុស្ដីពីការត្រួតពិនិត្យភាពត្រឹមត្រូវ ហើយសុទ្ធសឹងតែផ្អែកលើគោលការណ៍ណែនាំ ​</a:t>
            </a:r>
            <a:r>
              <a:rPr lang="en-US" dirty="0"/>
              <a:t>OECD</a:t>
            </a:r>
            <a:r>
              <a:rPr lang="km-KH" dirty="0"/>
              <a:t>។ អ្នកពាក់ព័ន្ធទាំងឡាយដូចជាសហជីព រដ្ឋាភិបាល និងអ្នកផ្គត់ផ្គង់នៅក្នុងបណ្ដាប្រទេសផលិត ដែលយល់អំពីគោលការណ៍ ​</a:t>
            </a:r>
            <a:r>
              <a:rPr lang="en-US" dirty="0"/>
              <a:t>OECD</a:t>
            </a:r>
            <a:r>
              <a:rPr lang="km-KH" dirty="0"/>
              <a:t>, យល់អំពីតួនាទីរបស់ពួកគេនៅក្នុងដំណើរការនីតិវិធីត្រួតពិនិត្យភាពត្រឹមត្រូវ គឺអាចមានគុណសម្បត្តិអាចប្រកួតប្រជែងទទួលបានម៉ាកយីហោអឺរ៉ុប ដែលជាមូលហេតុដ៏សំខាន់សម្រាប់វគ្គបណ្ដុះបណ្ដាលនេះ។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ថ្វីបើការជជែក​ដេញដោលផ្នែកច្បាប់​នេះមានភាព​ជឿនលឿន​ខ្លាំងជាងគេ​នៅសហគមន៍​អឺរ៉ុប​ក្ដី​ ប៉ុន្តែ​ទីកន្លែង​ដទៃទៀត​ក្នុងពិភពលោកក៏​កំពុង​ដើរតាម​ជាបន្តបន្ទាប់ដែរ​។ នៅប្រទេស​អូស្ត្រាលី​ ច្បាប់​ស្ដីពី​ទាសភាព​សម័យ​ទំនើបឆ្នាំ២០១៨ ត្រូវបាន​ធ្វើ​បច្ចុប្បន្នភាពដើម្បី​ដាក់បញ្ចូល​ធាតុផ្សំមួយចំនួន​ទៀត​នៃ​នីតិវិធី​ត្រួតពិនិត្យ​ភាព​ត្រឹមត្រូវ​។ ដូចគ្នានេះដែរនៅប្រទេសជប៉ុន ​គោលការណ៍ណែនាំសម្រាប់​អាជីវកម្ម និងសិទ្ធិមនុស្ស​គឺ​ត្រូវបាន​អភិវឌ្ឍឡើង ហើយ​មនុស្ស​ជាច្រើន​រំពឹង​ទុកថា​គោលការណ៍ណែនាំនេះ (ផ្អែកលើគោលការណ៍ណែនាំ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OECD)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នឹងត្រូវបាន​អភិវឌ្ឍបន្ថែម​ទៅជាច្បាប់។ ឧទាហរណ៍​មួយទៀត​គឺច្បាប់ស្ដីពី​ពន្ធអាករ​របស់​សហរដ្ឋអាមេរិក​ដែល​ជាច្បាប់​មួយមានវត្តមាន​អស់ពេលជាយូរ​មកហើយ​ ប៉ុន្តែ​ថ្មីៗនេះ​ត្រូវបាន​ធ្វើបច្ចុប្បន្នភាព​ដើម្បី​ដកការនាំចូលផលិតផល​ទាំងអស់​មកពី​ទីក្រុង​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Xinjiang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ចេញ ដោយសារ​មានការសន្មត់ថាផលិតផលទាំងអស់​នោះ​ត្រូវបាន​ផលិតឡើង​ដោយទាសភាព​សម័យ​ទំនើប។ ម្យ៉ាងវិញទៀត​ មានសំណើច្បាប់​ស្ដីពី​នីតិវិធី​ត្រួតពិនិត្យ​ភាព​ត្រឹមត្រូវ​ទូលំទូលាយ​ត្រូវបាន​លើកយក​មកពិភាក្សានៅកូរ៉េ​ខាងត្បូង​ក្នុងឆ្នាំ​២០២៣។ មានការរំពឹងទុកថា​នៅពេលសហគមន៍​អឺរ៉ុប​អភិវឌ្ឍច្បាប់​ផ្អែកលើ​និយាម​អន្តរជាតិ ក្រុមហ៊ុននានា​នៅទូទាំង​ពិភពលោក​ដែលនាំចេញទៅសហគមន៍​អឺរ៉ុប​​ ក៏ដូចជាទៅកាន់​​ប្រទេស​ដទៃទៀត និងធានា​ឱ្យ​មាន​ប្រព័ន្ធ​ត្រួតពិនិត្យ​ភាព​ត្រឹមត្រូវ​សម្រាប់​ផលិតផល​របស់​ខ្លួន​ទាំងអស់​ដើម្បីឱ្យ​​អាច​អនុលោមតាម​ច្បាប់​សហភាពអឺរ៉ុប ហើយអាច​នាំ​ចេញ​ទៅកាន់​សហភាព​អឺរ៉ុប​ព្រមទាំង​បណ្ដាប្រទេស​ដទៃទៀតនៅក្នុងពិភពលោក។”​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ស្លាយ​ទាំងនេះបង្ហាញអំពី​ការ​វិវត្តន៍​ចេញពី​គោលការណ៍​ណែនាំ​ស្ម័គ្រចិត្ត​​ទៅជាច្បាប់។ យើងមិន​ពិនិត្យ​លម្អិត​ទៅលើ​ខ្លឹមសាររបស់​​ច្បាប់​ទាំង​អស់​នោះ​ទេព្រោះ​យើង​ជឿជាក់​ថា ប្រសិន​អ្នកយល់​អំពី​គោលការណ៍​ណែនាំ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OESO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នោះ​គឺអ្នកអាច​គាំទ្រ​ក្រុមហ៊ុន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/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ចាប់​ឱ្យ​ក្រុមហ៊ុនទទួលខុសត្រូវ​ក្នុងការអនុវត្ត​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ព្រោះ​គ្រប់​ច្បាប់​ទាំងអស់​គឺ​ផ្អែកលើគោលការណ៍ណែនាំ​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“ចាប់តាំង​ពីមាន​ច្បាប់​ត្រួតពិនិត្យ​ភាព​ត្រឹមត្រូវទូលំទូលាយ​នៅអឺរ៉ុបមក គិតមកទល់សព្វថ្ងៃនេះ​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CSDDD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គឺ​ជាច្បាប់​ត្រួតពិនិត្យ​ភាព​ត្រឹមត្រូវជឿនលឿនជាងគេបំផុត​នៅក្នុងទីផ្សារ​ដ៏ធំ​ជាងគេបំផុត​មួយ​ក្នុងពិភពលោក យើងនឹងពិនិត្យ​មើល​លម្អិតត្រួស​ៗ​ទៅលើច្បាប់​នេះ​ដែល​ត្រូវ​អនុវត្ត​សម្រាប់​ក្រុមហ៊ុន​ធំៗ (ក្រុមហ៊ុន​ដែលមាននិយោជិត​ច្រើនជាង១០០០នាក់ និងចំណូល​ប្រចាំឆ្នាំ​៤៥០លានដុល្លារ) ដែលលក់​ផលិតផល​ ឬសេវា​នៅក្នុងទីផ្សារ​អឺរ៉ុប​។ ប៉ុន្តែ​បើទោះ​បី​ជាច្បាប់នេះ​ត្រូវ​អនុវត្តតែ​​ចំពោះ​ក្រុមហ៊ុន​ទាំងនោះក្ដី ​ប៉ុន្តែ​ច្បាប់​នេះក៏​ត្រូវ​គ្របដណ្ដប់​លើសង្វាក់​ផ្គត់ផ្គង់ទាំងមូល ​របស់​ខ្លួនផងដែរ។ ប្រសិនមាន​ផលប៉ះពាល់​អវិជ្ជមានកើតឡើងនៅទីណាមួយ​ក្នុងពិភពលោកនៅក្នុងសង្វាក់​ផ្គត់ផ្គង់​ ហើយក្រុមហ៊ុន​ទាំងនោះពុំ​ឆ្លើយតប​អនុលោម​តាមកាតព្វកិច្ច​​នីតិវិធីត្រួតពិនិត្យ​ភាព​ត្រឹមត្រូវរបស់​ខ្លួនទេគឺពួកគេ​ត្រូវបានចាប់​ឱ្យ​ទទួលខុសត្រូវ​ក្នុងទ្វីបអឺរ៉ុប។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ដូចបានលើកឡើងហើយថា មានធាតុជាច្រើននៅក្នុងនីតិវិធីត្រួតពិនិត្យភាពត្រឹមត្រូវ​ដែលមានផលប៉ះពាល់មកលើគុណភាពនៃដំណើរការត្រួតពិនិត្យភាពត្រឹមត្រូវ។ ចំណុចមួយដែលត្រូវការការយកចិត្តទុកដាក់បន្ថែម គឺយេនឌ័រ​និងក្រុមងាយរងគ្រោះ”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បន្ទាប់ពីបានចែករំលែកទ្រឹស្ដីរួចរាល់អស់ហើយ យើងត្រូវការធ្វើលំហាត់! លំហាត់ “ជំហានអំណាច” នឹងជួយយើងឱ្យមើលឃើញទិដ្ឋភាពផ្នែកយេនឌ័រ។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 </a:t>
            </a:r>
            <a:r>
              <a:rPr lang="km-KH" dirty="0"/>
              <a:t>បន្ទប់មួយដែលមានទំហំធំគ្រប់គ្រាន់ដើម្បីឈរជាជួរ និងផ្លាស់ទីទៅមុខ ឬថយក្រោយ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ព្រីនតួនាទីតួអង្គសម្រាប់អ្នកចូលរួមទាំងអស់ (តួអង្គមួយសម្រាប់អ្នកចូលរួមម្នាក់ៗ)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km-KH" dirty="0"/>
              <a:t>ប្រយោគដូចមានសរសេរបង្ហាញខាងក្រោម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endParaRPr lang="en-US" dirty="0"/>
          </a:p>
          <a:p>
            <a:r>
              <a:rPr lang="km-KH" dirty="0"/>
              <a:t>លំហាត់ជំហានអំណាច</a:t>
            </a:r>
            <a:r>
              <a:rPr lang="en-US" dirty="0"/>
              <a:t>Powerwalk exercise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ឱ្យអ្នកចូលរួមឈរជាជួរ ស្មារប៉ះជាមួយស្មារ ហើយបែរមុខទៅទិសតែមួយ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ផ្ដល់ក្រដាសមួយសន្លឹកដែលមានការពិពណ៌នាអំពីតួអង្គរបស់ពួកគេទៅឱ្យអ្នកចូលរួមម្នាក់ៗ។ ប្រសិនមានអ្នកចូលរួមច្រើនជាងចំនួនតួអង្គ អ្នកចូលរួមមួយចំនួននឹងកាន់តួអង្គដូចគ្នា។ សូមប្រាប់ពួកគេឱ្យរក្សាតួអង្គរបស់ខ្លួនជាសម្ងាត់ កុំប្រាប់ទៅអ្នកដទៃ រហូតទាល់តែដល់វគ្គពិភាក្សាឆ្លុះបញ្ចាំងនៅចុងនៃលំហាត់នេះ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ប្រាប់អ្នកចូលរួមឱ្យស្ដាប់ប្រយោគដែលយើងនឹងអាន (សូមមើលឯកសារភ្ជាប់ទី២) 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សម្រាប់ប្រយោគណាដែលតួអង្គអាចឆ្លើយ “បាទ/ចាស” ពួកគេត្រូវឈានមួយជំហានទៅមុខ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សម្រាប់ប្រយោគដែលតួអង្គនឹងឆ្លើយថា “ទេ” ពួកគេត្រូវឈានមួយជំហានថយក្រោយ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ប្រសិនប្រយោគនោះពុំពាក់ព័ន្ធជាមួយពួកគេទាល់តែសោះ ឬពួកគេពុំដឹងត្រូវឆ្លើយរបៀបណា នោះពួកគេអាចឈរនៅកន្លែងដដែល ​</a:t>
            </a: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4.   </a:t>
            </a:r>
            <a:r>
              <a:rPr lang="km-KH" dirty="0"/>
              <a:t>អានប្រយោគនីមួយៗ ដោយធានាថាទាំងអស់គ្នាអាចឮប្រយោគរបស់អ្នកច្បាស់។ សូមកុំអានលើសពី ៧-៨ ប្រយោគ។ ​</a:t>
            </a:r>
            <a:endParaRPr lang="en-US" dirty="0"/>
          </a:p>
          <a:p>
            <a:pPr marL="0" indent="0">
              <a:buFont typeface="+mj-lt"/>
              <a:buNone/>
            </a:pPr>
            <a:r>
              <a:rPr lang="en-US" dirty="0"/>
              <a:t>5.   </a:t>
            </a:r>
            <a:r>
              <a:rPr lang="km-KH" dirty="0"/>
              <a:t>ដើម្បីទាញចេញនូវចំណុចជាមេរៀន សូមសួរទៅអ្នកចូលរួមមួយចំនួនដោយចោះៗ ទៅតាមទីតាំងផ្សេងៗគ្នាក្នុងបន្ទប់៖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តើអ្នកមានអារម្មណ៍ដូចម្តេចដែលអ្នកបានឈានមកមុខគេ ហើយអ្នកដទៃទៀតនៅពីខាងក្រោយអ្នក? តើមានអារម្មណ៍ដូចម្តេចនៅពេលត្រូវឈានថយមកក្រោយគេបំផុតបែបនេះ?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ដើម្បីពិពណ៌នាថាតើហេតុអ្វីបានជាពួកគេនៅឈរត្រង់ចំណុចរបស់ខ្លួនដែលកំពុងឈរនៅពេលនេះនៅក្នុងជួរ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សូមព្យាយាមសង្ខេបថាតើនរណានៅទីតាំងត្រង់ណា។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km-KH" dirty="0"/>
              <a:t>កំណត់សម្គាល់សម្រាប់អ្នកសម្របសម្រួល៖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km-KH" dirty="0"/>
              <a:t>សម្រាប់លំហាត់ជំហានអំណាច យើងត្រូវការបរិវេណបន្ទប់ធំគ្រប់គ្រាន់ ដើម្បីឱ្យអ្នកចូលរួមអាចឈរស្មារប៉ះស្មារជាមួយគ្នា ហើយមានជម្រៅគ្រប់គ្រាន់ ដើម្បីឱ្យអាចឈានជំហាន ដប់ជំហានទៅមុខ ១០ជំហានទៅក្រោយ។ នេះមានន័យថា អ្នកប្រហែលជាត្រូវការបន្ទប់ផ្សេងក្រៅពីបន្ទប់រៀន។</a:t>
            </a:r>
          </a:p>
          <a:p>
            <a:pPr marL="171450" indent="-171450">
              <a:buFontTx/>
              <a:buChar char="-"/>
            </a:pPr>
            <a:endParaRPr lang="en-US" dirty="0"/>
          </a:p>
          <a:p>
            <a:r>
              <a:rPr lang="km-KH" dirty="0"/>
              <a:t>ជំនួយស្មារតី៖ សូមព្យាយាមផ្ដល់តួអង្គស្ត្រីទៅឱ្យអ្នកចូលរួមជាបុរស ហើយតួអង្គជាបុរសឱ្យទៅអ្នកចូលរួមជាស្ត្រី។</a:t>
            </a:r>
          </a:p>
          <a:p>
            <a:endParaRPr lang="en-US" dirty="0"/>
          </a:p>
          <a:p>
            <a:r>
              <a:rPr lang="km-KH" dirty="0"/>
              <a:t>ការពិភាក្សាក្រុមធំ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តើមានមូលហេតុរួមគ្នាអ្វីខ្លះសម្រាប់ទីតាំងរបស់អ្នកដែលកំពុងឈរនៅក្នុងជួរទាំងនេះ? សូមពិនិត្យមើលបញ្ហាផ្សេងៗដូចជាលទ្ធភាពទទួលបានធនធាន ឋានៈសង្គម អ្វីខ្លះដែលពួកគេ (មិន) អាចធ្វើ, បញ្ហាអន្តរប្រសព្វ។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សួររកអ្នកដែលមានតួអង្គដូចគ្នា ហើយថាតើពួកគេឈរនៅទីណានៅទីបំផុត។ ស្វែងយល់អំពីភាពខុសគ្នាថាតើហេតុអ្វីបានជាពួកគេទៅឈរនៅត្រង់កន្លែងដែលពួកគេកំពុងឈរ។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តើមានទំនាក់ទំនងអំណាចផ្សេងៗអ្វីខ្លះ ត្រូវបានស្ដែងចេញតាមរយៈលទ្ធផលនៃលំហាត់នេះ?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r>
              <a:rPr lang="km-KH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ឯកសារភ្ជាប់ទី១៖ គំរូតួអង្គនៅក្នុងវិស័យ </a:t>
            </a:r>
            <a:r>
              <a:rPr lang="en-US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RMG</a:t>
            </a:r>
          </a:p>
          <a:p>
            <a:endParaRPr lang="en-US" dirty="0"/>
          </a:p>
          <a:p>
            <a:r>
              <a:rPr lang="en-US" dirty="0"/>
              <a:t>1. </a:t>
            </a:r>
            <a:r>
              <a:rPr lang="km-KH" dirty="0"/>
              <a:t>កម្មករជាបុរស អាយុ៤០ឆ្នាំ រៀបការហើយ មានកូនពីរនាក់ ធ្វើការជាជាងដេរ ដែលមានកិច្ចសន្យាផ្លូវការ មិនមានតំណាងកម្មករនៅរោងចក្រ/កន្លែងការងារ ជាសមាជិកសហជីព។</a:t>
            </a:r>
          </a:p>
          <a:p>
            <a:r>
              <a:rPr lang="km-KH" dirty="0"/>
              <a:t>2.</a:t>
            </a:r>
            <a:r>
              <a:rPr lang="en-US" dirty="0"/>
              <a:t> </a:t>
            </a:r>
            <a:r>
              <a:rPr lang="km-KH" dirty="0"/>
              <a:t>បុរសកម្មករទេសន្តប្រវេសន៍ អាយុ២១ឆ្នាំ ជាយុវជននៅលីវ ទើបតែមកពីតំបន់ជនបទថ្មីៗនេះ ធ្វើការងារជាកម្មករកិច្ចសន្យា ជាអ្នកវេចខ្ចប់ កម្មករគ្មានជំនាញ (មិនមានអ្នកតំណាងកម្មករនៅរោងចក្រ) មិនមែនជាសមាជិកសហជីព។ </a:t>
            </a:r>
          </a:p>
          <a:p>
            <a:r>
              <a:rPr lang="km-KH" dirty="0"/>
              <a:t>3.</a:t>
            </a:r>
            <a:r>
              <a:rPr lang="en-US" dirty="0"/>
              <a:t> </a:t>
            </a:r>
            <a:r>
              <a:rPr lang="km-KH" dirty="0"/>
              <a:t>បុរសមានឋានៈជាអ្នកគ្រប់គ្រងនៅរោងចក្រ អាយុ៤៣ឆ្នាំ ធ្លាប់រៀននៅអឺរ៉ុប។ </a:t>
            </a:r>
          </a:p>
          <a:p>
            <a:r>
              <a:rPr lang="km-KH" dirty="0"/>
              <a:t>4.</a:t>
            </a:r>
            <a:r>
              <a:rPr lang="en-US" dirty="0"/>
              <a:t> </a:t>
            </a:r>
            <a:r>
              <a:rPr lang="km-KH" dirty="0"/>
              <a:t>បុរសអ្នកលក់រាយ/អ្នកតំណាងម៉ាកយីហោ អាយុ៥០ឆ្នាំ រៀបការហើយ មានកូនពីរនាក់ រៀនបានត្រឹមកម្រិតមធ្យមសិក្សា។  </a:t>
            </a:r>
          </a:p>
          <a:p>
            <a:r>
              <a:rPr lang="km-KH" dirty="0"/>
              <a:t>5.</a:t>
            </a:r>
            <a:r>
              <a:rPr lang="en-US" dirty="0"/>
              <a:t> </a:t>
            </a:r>
            <a:r>
              <a:rPr lang="km-KH" dirty="0"/>
              <a:t>បុរសថ្នាក់ដឹកនាំសហជីព អាយុ៦៨ឆ្នាំ។ </a:t>
            </a:r>
          </a:p>
          <a:p>
            <a:r>
              <a:rPr lang="km-KH" dirty="0"/>
              <a:t>6.</a:t>
            </a:r>
            <a:r>
              <a:rPr lang="en-US" dirty="0"/>
              <a:t> </a:t>
            </a:r>
            <a:r>
              <a:rPr lang="km-KH" dirty="0"/>
              <a:t>ស្ត្រីជាកម្មការនី អាយុ២៦ឆ្នាំ រៀបការហើយ មានកូន២នាក់ ធ្វើការងារជាជាងកាត់ដេរ ដោយមានកិច្ចសន្យាផ្លូវការ មិនមានអ្នកតំណាងកម្មករនៅរោងចក្រ/កន្លែងការងារ មិនមែនជាសមាជិកសហជីព ប្តីគាត់ទទួលបានការងារម្ដងម្កាល។ .</a:t>
            </a:r>
          </a:p>
          <a:p>
            <a:r>
              <a:rPr lang="km-KH" dirty="0"/>
              <a:t>7.</a:t>
            </a:r>
            <a:r>
              <a:rPr lang="en-US" dirty="0"/>
              <a:t> </a:t>
            </a:r>
            <a:r>
              <a:rPr lang="km-KH" dirty="0"/>
              <a:t>ស្ត្រីជាកម្មករនី អាយុ៣៤ឆ្នាំ រៀបការហើយ មានកូន២នាក់ ធ្វើការជាជាងដេរ ដែលមានកិច្ចសន្យាផ្លូវការ មានអ្នកតំណាងកម្មករនៅរោងចក្រ/កន្លែងការងារ ជាសមាជិកសហជីព។  </a:t>
            </a:r>
          </a:p>
          <a:p>
            <a:r>
              <a:rPr lang="km-KH" dirty="0"/>
              <a:t>8.</a:t>
            </a:r>
            <a:r>
              <a:rPr lang="en-US" dirty="0"/>
              <a:t> </a:t>
            </a:r>
            <a:r>
              <a:rPr lang="km-KH" dirty="0"/>
              <a:t>ស្ត្រីជាកម្មការនី អាយុ២៧ឆ្នាំ បានលែងលះ ហើយជាម្ដាយមានកូន២នាក់ ចិញ្ចឹមកូនម្នាក់ឯង ធ្វើការជាអ្នកលាងបង្គន់ក្នុងរោងចក្រ រស់នៅជាមួយឪពុកម្ដាយរបស់គាត់ ដែលស្ថិតនៅឆ្ងាយពីកន្លែងការងារ ត្រូវជិះរថយន្តក្រុងមកធ្វើការ មិនមានអ្នកតំណាងកម្មករនៅរោងចក្រ/កន្លែងការងារ មិនមែនជាសមាជិកសហជីព។ </a:t>
            </a:r>
          </a:p>
          <a:p>
            <a:r>
              <a:rPr lang="km-KH" dirty="0"/>
              <a:t>9.</a:t>
            </a:r>
            <a:r>
              <a:rPr lang="en-US" dirty="0"/>
              <a:t> </a:t>
            </a:r>
            <a:r>
              <a:rPr lang="km-KH" dirty="0"/>
              <a:t>ស្ត្រីកម្មការនី អាយុ១៩ឆ្នាំ នៅលីវ ធ្វើការងារជាកម្មការនីកិច្ចសន្យា រស់នៅក្នុងផ្ទះស្នាក់នៅរបស់រោងចក្រ ហើយពុំត្រូវបានអនុញ្ញាតឱ្យចាកចេញពីផ្ទះស្នាក់នៅនោះទេ ពេលចេញពីធ្វើការ មិនមានអ្នកតំណាងកម្មករនៅរោងចក្រ/កន្លែងារងារ មិនមែនជាសមាជិកសហជីព។ </a:t>
            </a:r>
          </a:p>
          <a:p>
            <a:r>
              <a:rPr lang="km-KH" dirty="0"/>
              <a:t>10.</a:t>
            </a:r>
            <a:r>
              <a:rPr lang="en-US" dirty="0"/>
              <a:t> </a:t>
            </a:r>
            <a:r>
              <a:rPr lang="km-KH" dirty="0"/>
              <a:t>ស្ត្រីកម្មការនីអាយុ២៥ឆ្នាំ ជាជនទេសន្តប្រវេសន៍ មិនចេះនិយាយភាសាក្នុងតំបន់ រៀបការហើយ ប៉ុន្តែរស់នៅបែកពីប្តី មានកូន២នាក់ រស់នៅផ្ទះស្នាក់នៅ ធ្វើការជាកម្មករកិច្ចសន្យា ជាអ្នកវេចខ្ចប់ (កម្មករគ្មានជំនាញ) មិនមែនជាសមាជិកសហជីព។ </a:t>
            </a:r>
          </a:p>
          <a:p>
            <a:r>
              <a:rPr lang="km-KH" dirty="0"/>
              <a:t>11.</a:t>
            </a:r>
            <a:r>
              <a:rPr lang="en-US" dirty="0"/>
              <a:t> </a:t>
            </a:r>
            <a:r>
              <a:rPr lang="km-KH" dirty="0"/>
              <a:t>ស្ត្រីអ្នកធ្វើការនៅផ្ទះ អាយុ៦០ឆ្នាំ មានកូនស្រី៣នាក់ មានចៅ៦នាក់ មិនមានជំនាញ មិនមែនជាសមាជិកសហជីព មិនមែនជាសមាជិករបស់កម្មវិធីសុខុមាលភាព។ </a:t>
            </a:r>
          </a:p>
          <a:p>
            <a:r>
              <a:rPr lang="km-KH" dirty="0"/>
              <a:t>12.</a:t>
            </a:r>
            <a:r>
              <a:rPr lang="en-US" dirty="0"/>
              <a:t> </a:t>
            </a:r>
            <a:r>
              <a:rPr lang="km-KH" dirty="0"/>
              <a:t>ស្ត្រីថ្នាក់ដឹកនាំសហជីព អាយុ៥៣ឆ្នាំ។</a:t>
            </a:r>
          </a:p>
          <a:p>
            <a:r>
              <a:rPr lang="km-KH" dirty="0"/>
              <a:t>13.</a:t>
            </a:r>
            <a:r>
              <a:rPr lang="en-US" dirty="0"/>
              <a:t> </a:t>
            </a:r>
            <a:r>
              <a:rPr lang="km-KH" dirty="0"/>
              <a:t>កម្មករជាអ្នកស្រឡាញ់ភេទដូចគ្នា ធ្វើការជាជាងដេរ រស់នៅក្នុងផ្ទះស្នាក់នៅរបស់រោងចក្រ មិនមានសហជីព។ </a:t>
            </a:r>
          </a:p>
          <a:p>
            <a:endParaRPr lang="en-US" dirty="0"/>
          </a:p>
          <a:p>
            <a:endParaRPr lang="en-US" dirty="0"/>
          </a:p>
          <a:p>
            <a:r>
              <a:rPr lang="km-KH" sz="1200" u="sng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ឯកសារភ្ជាប់ទី២៖ ប្រយោគគំរូ</a:t>
            </a:r>
          </a:p>
          <a:p>
            <a:r>
              <a:rPr lang="en-US" dirty="0" err="1"/>
              <a:t>i</a:t>
            </a:r>
            <a:r>
              <a:rPr lang="en-US" dirty="0"/>
              <a:t>. </a:t>
            </a:r>
            <a:r>
              <a:rPr lang="km-KH" dirty="0"/>
              <a:t>ខ្ញុំទទួលបានប្រាក់ខែគោលប្រចាំខែ</a:t>
            </a:r>
          </a:p>
          <a:p>
            <a:r>
              <a:rPr lang="en-US" dirty="0"/>
              <a:t>ii. </a:t>
            </a:r>
            <a:r>
              <a:rPr lang="km-KH" dirty="0"/>
              <a:t>ខ្ញុំឥតភ័យខ្លាចចំពោះអំពើហិង្សាផ្លូវភេទ និង/ឬអំពើហិង្សាផ្នែកយេនឌ័រទេក្នុងពេលខ្ញុំធ្វើការ</a:t>
            </a:r>
          </a:p>
          <a:p>
            <a:r>
              <a:rPr lang="en-US" dirty="0"/>
              <a:t>iii. </a:t>
            </a:r>
            <a:r>
              <a:rPr lang="km-KH" dirty="0"/>
              <a:t>ខ្ញុំមានសំឡេងអាចចូលរួមក្នុងដំណើរការសហជីព  </a:t>
            </a:r>
          </a:p>
          <a:p>
            <a:r>
              <a:rPr lang="en-US" dirty="0"/>
              <a:t>iv. </a:t>
            </a:r>
            <a:r>
              <a:rPr lang="km-KH" dirty="0"/>
              <a:t>ប្រសិនក្រុមហ៊ុន/រោងចក្រដែលខ្ញុំធ្វើការត្រូវបិទទ្វារ ខ្ញុំអាចរកការងារថ្មីបានដោយងាយ។ </a:t>
            </a:r>
          </a:p>
          <a:p>
            <a:r>
              <a:rPr lang="en-US" dirty="0"/>
              <a:t>v. </a:t>
            </a:r>
            <a:r>
              <a:rPr lang="km-KH" dirty="0"/>
              <a:t>ខ្ញុំអាចយកប្រាក់ចំណូលដែលខ្ញុំរកបានទៅចំណាយលើអ្វីដែលខ្ញុំចង់។</a:t>
            </a:r>
          </a:p>
          <a:p>
            <a:r>
              <a:rPr lang="en-US" dirty="0"/>
              <a:t>vi. </a:t>
            </a:r>
            <a:r>
              <a:rPr lang="km-KH" dirty="0"/>
              <a:t>ប្រធាន/អ្នកគ្រប់គ្រងរបស់ខ្ញុំពិចារណាលើបន្ទុកការងារផ្ទះរបស់ខ្ញុំ ព្រមទាំងកាលវិភាគការងាររបស់ខ្ញុំនៅពេលដាក់ផែនការការងារឱ្យខ្ញុំ។</a:t>
            </a:r>
          </a:p>
          <a:p>
            <a:r>
              <a:rPr lang="en-US" dirty="0"/>
              <a:t>vii. </a:t>
            </a:r>
            <a:r>
              <a:rPr lang="km-KH" dirty="0"/>
              <a:t>ខ្ញុំបានទទួលការការពារសមស្របពីហានិភ័យផ្នែកសុខភាព និងហានិភ័យសុវត្ថិភាពនៅក្នុងការងាររបស់ខ្ញុំ។ </a:t>
            </a:r>
          </a:p>
          <a:p>
            <a:r>
              <a:rPr lang="en-US" dirty="0"/>
              <a:t>viii. </a:t>
            </a:r>
            <a:r>
              <a:rPr lang="km-KH" dirty="0"/>
              <a:t>ខ្ញុំអាចបដិសេធមិនធ្វើការងារថែមម៉ោង/ទទួលការងារវេនបន្ថែម។ </a:t>
            </a:r>
          </a:p>
          <a:p>
            <a:r>
              <a:rPr lang="en-US" dirty="0"/>
              <a:t>ix. </a:t>
            </a:r>
            <a:r>
              <a:rPr lang="km-KH" dirty="0"/>
              <a:t>ខ្ញុំស្គាល់សិទ្ធិការងាររបស់ខ្ញុំ។</a:t>
            </a:r>
          </a:p>
          <a:p>
            <a:endParaRPr lang="en-US" dirty="0"/>
          </a:p>
          <a:p>
            <a:r>
              <a:rPr lang="en-US" dirty="0"/>
              <a:t> 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ឧទាហរណ៍នីមួយៗខាងលើនេះ ក៏មានផលប៉ះពាល់ស៊ីជម្រៅមកលើអាជីវកម្មដែរ។ នៅពេលស្ត្រីជូបអំពើហិង្សា និងការបៀតបៀននៅកន្លែងការងារ ជាលទ្ធផលធ្វើឱ្យមានផលិតភាពកម្រិតទាប និងអត្រាគង់វង្សនៅក្នុងការងារតិចជាងមុន ដោយសារស្ត្រីពុំមានអារម្មណ៍សុវត្ថិភាព ឬទទួលបានការគោរពនៅកន្លែងការងារ។ នៅពេលស្ត្រីជួបប្រទះឧបសគ្គរារាំងក្នុងការទទួលបានការឈានឡើងផ្នែកអាជីព ក្រុមហ៊ុនក៏មានឱកាសមានកម្រិតកំណត់សម្រាប់នវានុវត្តន៍ផលិតផល និងដំណើរការការងារ។ នៅពេលស្ត្រីពុំមានលទ្ធភាពទទួលបានការធ្វើផែនការគ្រួសារ ខ្វះការថែទាំមុនសម្រាល និងក្រោយសម្រាល (ក៏ដូចជាការថែទាំសុខភាពទូទៅ) ឬរងគ្រោះពីអំពើហិង្សាក្នុងគ្រួសារ ឬអំពើហិង្សានៅកន្លែងការងារ ពុំមែនជារឿងគួរឱ្យភ្ញាក់ផ្អើលទេ ដែលក្រុមហ៊ុនត្រូវបាត់បង់ផលិតភាពក្នុងកម្រិតមួយចំនួន ហើយក៏មានអត្រាអវត្តមានពីការងារ និងអត្រាលាឈប់ពីការងារខ្ពស់ផងដែរ។ ហេតុដូច្នេះ៖ ការរងគ្រោះពុំមែនកើតមានចំពោះតែស្ត្រីតែប៉ុណ្ណោះទេ ប៉ុន្តែអាជីវកម្មក៏ត្រូវរងគ្រោះពីផលប៉ះពាល់នេះផងដែរ។”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ហានិភ័យចំពោះស្ត្រី ពុំត្រូវបានលើកឡើងជាប្រចាំនៅក្នុង ​</a:t>
            </a:r>
            <a:r>
              <a:rPr lang="en-US" dirty="0"/>
              <a:t>HRDD</a:t>
            </a:r>
            <a:r>
              <a:rPr lang="km-KH" dirty="0"/>
              <a:t> ទេ អាស្រ័យដោយវិសមភាពយេនឌ័រដែលមានបច្ចុប្បន្ន។ ហេតុដូច្នេះ ក្រុមហ៊ុនគួរខិតខំបន្ថែមទៀតដើម្បីពន្លេចចេញឱ្យច្បាស់អំពីហានិភ័យទាំងអស់នេះ។ ឧទាហរណ៍ តាមរយៈកិច្ចសហប្រតិបត្តិការ​ជាមួយអង្គការសិទ្ធិស្ត្រីក្នុងមូលដ្ឋានជាដើម។</a:t>
            </a:r>
          </a:p>
          <a:p>
            <a:r>
              <a:rPr lang="km-KH" dirty="0"/>
              <a:t>ក្នុងការវាយតម្លៃ ឬស្រាវជ្រាវ </a:t>
            </a:r>
            <a:r>
              <a:rPr lang="en-US" dirty="0"/>
              <a:t> </a:t>
            </a:r>
            <a:r>
              <a:rPr lang="km-KH" dirty="0"/>
              <a:t>ជាទូទៅបុរសត្រូវបានប្រើប្រាស់ជាស្ដង់ដាគំរូ។ នេះមានន័យថា ផលវិបាកសម្រាប់ស្ត្រីត្រូវបានគេមើលរំលង។ ឧ. ជានិច្ចកាលតែងមានការតម្រង់ជួរនៅពីមុខបន្ទប់ទឹករបស់ស្ត្រី ដោយសារតែស្ត្រីចំណាយពេលក្នុងបន្ទប់ទឹកយូរ/ទៅបន្ទប់ទឹកញឹកញាប់ជាងបុរស គឺពុំត្រូវបានគេយកមកពិចារណា។ ឬម្យ៉ាងទៀត ទើបតែថ្មីៗនេះប៉ុណ្ណោះដែលគេបានរកឃើញថា រោគសញ្ញានៃជម្ងឺគាំងបេះដូងសម្រាប់ស្ត្រី គឺខុសប្លែកពីរោគសញ្ញារបស់បុរស។”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ដើម្បីបញ្ចប់វគ្គស្ដីពីនីតិវិធីត្រួតពិនិត្យភាពត្រឹមត្រូវដែលមានលក្ខណៈឆ្លើយតបផ្នែកយេនឌ័រនៅពេលនេះ គឺអាចផ្ដល់ឧទាហរណ៍មួយស្ដីពីភាពខុសគ្នាដែលអាចកើតមានប្រសិនគេយកចក្ខុវិស័យយេនឌ័រមកអនុវត្ត។</a:t>
            </a:r>
            <a:endParaRPr lang="en-US" dirty="0"/>
          </a:p>
          <a:p>
            <a:endParaRPr lang="en-US" dirty="0"/>
          </a:p>
          <a:p>
            <a:pPr algn="l">
              <a:lnSpc>
                <a:spcPts val="4408"/>
              </a:lnSpc>
            </a:pPr>
            <a:r>
              <a:rPr lang="km-KH" dirty="0"/>
              <a:t>ករណី៖ </a:t>
            </a: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ក្រុមហ៊ុនមួយបានរកឃើញថា អ្នកគ្រប់គ្រង់ម្នាក់មានអាកប្បកិរិយាមិនសមរម្យចំពោះនិយោជិតជាស្ត្រី (ការបៀតបៀនផ្លូវភេទ)។ សកម្មភាពដែលក្រុមហ៊ុនធ្វើឡើងនៅពេល</a:t>
            </a:r>
            <a:r>
              <a:rPr lang="km-KH" sz="3800" dirty="0">
                <a:solidFill>
                  <a:srgbClr val="FBBC43"/>
                </a:solidFill>
                <a:latin typeface="Graphik Bold"/>
                <a:cs typeface="Khmer OS Battambang" panose="02000500000000020004" pitchFamily="2" charset="0"/>
                <a:sym typeface="Graphik"/>
              </a:rPr>
              <a:t>ពុំយកចក្ខុវិស័យយេនឌ័រមកអនុវត្ត</a:t>
            </a: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៖ ​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ស៊ើបអង្កេតដើម្បីបញ្ជាក់លើអង្គហេតុ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បញ្ឈប់ការងារអ្នកគ្រប់គ្រងនោះ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ts val="4408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បន្ទាប់មក ក្រុមហ៊ុនបានផ្ដោតការយកចិត្តទុកដាក់លើហានិភ័យដទៃទៀតដែលបានរកឃើញ។ ​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endParaRPr lang="en-US" dirty="0"/>
          </a:p>
          <a:p>
            <a:r>
              <a:rPr lang="km-KH" dirty="0"/>
              <a:t>តើក្នុងករណីនេះក្រុមហ៊ុនបានដោះស្រាយមូលហេតុឬសគល់របស់បញ្ហាឬទេ?​ មិនបានដោះស្រាយទេ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នៅពេលចក្ខុវិស័យយេនឌ័រត្រូវបានយកមកអនុវត្ត ក្រុមហ៊ុននឹងអនុវត្តសកម្មភាពខុសប្លែកពីមុន៖ ​</a:t>
            </a:r>
            <a:endParaRPr lang="en-US" dirty="0"/>
          </a:p>
          <a:p>
            <a:endParaRPr lang="en-US" dirty="0"/>
          </a:p>
          <a:p>
            <a:r>
              <a:rPr lang="km-KH" dirty="0"/>
              <a:t>ជាលទ្ធផលនៃលំហាត់កំណត់វិសាលភាពដែលក្រុមហ៊ុនបានអនុវត្តនៅក្នុងជំហានទី២ នៃដំណើរការ </a:t>
            </a:r>
            <a:r>
              <a:rPr lang="en-US" dirty="0"/>
              <a:t>HREDD </a:t>
            </a:r>
            <a:r>
              <a:rPr lang="km-KH" dirty="0"/>
              <a:t>ក្រុមហ៊ុនបានរកឃើញករណីការបៀតបៀនផ្លូវភេទមួយចំនួនកើតមាននៅកន្លែងការងារ។ អង្គហេតុបានបង្ហាញថាមានអ្នកគ្រប់គ្រងមួយចំនួនមានអាកប្បកិរិយាមិនសមរម្យចំពោះនិយោជិតជាស្ត្រី។ ការប្រព្រឹត្តនេះត្រូវបានបញ្ជាក់ថា ពិតជាកើតមានប្រាកដមែន នៅពេលក្រុមហ៊ុនពិនិត្យស៊ីជម្រៅទៅលើករណីទាំងនេះ ហើយអាស្រ័យដោយភាពធ្ងន់ធ្ងរនៃករណី ក្រុមហ៊ុនបានសម្រេចចិត្តបញ្ឈប់ការងារអ្នកគ្រប់គ្រងនោះ។ បន្ថែមលើនេះ ក្រុមហ៊ុនបានស៊ើបអង្កេតថាតើហេតុអ្វីបានជាករណីទាំងនេះពុំត្រូវបានលើកឡើងតាមរយៈយន្តការបណ្ដឹងសារទុក្ខដែលមាន។ ក្រុមហ៊ុនបានចាត់បេសកកម្មឱ្យមានទីភ្នាក់ងារពីខាងក្រៅ ធ្វើការស្រាវជ្រាវពិនិត្យមើលថាតើនិយោជិតយល់ដូចម្ដេចចំពោះការងាររបស់ខ្លួន អ្នកគ្រប់គ្រងរបស់ខ្លួន និងវប្បធម៌របស់ក្រុមហ៊ុន។ ក្រុមហ៊ុនក៏បានស៊ើបអង្កេតអំពីចំណេះដឹង និងឥរិយាបថរបស់អ្នកគ្រប់គ្រងទាំងអស់ទៅលើប្រធានបទស្ដីពីការបៀតបៀនផ្លូវភេទ។ ក្រុមហ៊ុនបានសន្និដ្ឋានថា អ្នកគ្រប់គ្រងនៅខ្វះចំណេះដឹងស្ដីអំពីថាតើអ្វីខ្លះជាអាកប្បកិរិយាសមស្រប ហើយនិយោជិតជាស្ត្រីមានការភ័យខ្លាចចំពោះការគុំគួនសងសឹក នៅពេលគេរាយការណ៍ករណីតាមរយៈយន្តការបណ្ដឹងសាទុក្ខនាពេលបច្ចុប្បន្ន។ ជាកិច្ចឆ្លើយតបចំពោះគំហើញទាំងអស់នេះ ក្រុមហ៊ុនបានចាប់ផ្ដើមដាក់ឱ្យមានយុទ្ធនាការផ្ទៃក្នុងយ៉ាងទូលំទូលាយស្ដីពីការបៀតបៀនផ្លូវភេទ​ ហើយទាមទារឱ្យអ្នកគ្រប់គ្រងទាំងអស់ត្រូវទទួលបានការបណ្ដុះបណ្ដាលស្ដីពីអំពើហិង្សាផ្នែកយេនឌ័រ។ បន្ថែមលើនេះក៏មានការកែលម្អប្រព័ន្ធយន្តការបណ្ដឹងសារទុក្ខ រួមទាំងការចាត់តាំងភាគីទីបីគួរជាទីទុកចិត្ត ដើម្បីធានានូវអនាមិកភាពរបស់បណ្ដឹង និងការរក្សាការណ៍សម្ងាត់ ហើយស្របពេលជាមួយគ្នានោះក៏ដាក់ឱ្យមានបណ្ដាញសម្រាប់ប្រាស្រ័យទាក់ទងជាមួយដើមបណ្ដឹងផងដែរ។”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endParaRPr lang="en-US" b="1" dirty="0"/>
          </a:p>
          <a:p>
            <a:r>
              <a:rPr lang="km-KH" dirty="0"/>
              <a:t>ឥឡូវនេះយើងនឹងពិនិត្យលម្អិតទៅលើធាតុពីរសំខាន់ៗនៃ </a:t>
            </a:r>
            <a:r>
              <a:rPr lang="en-US" dirty="0"/>
              <a:t>DD</a:t>
            </a:r>
            <a:r>
              <a:rPr lang="km-KH" dirty="0"/>
              <a:t> ៖ យេនឌ័រ និងអ្នកពាក់ព័ន្ធ ហើយជាកិច្ចចាប់ផ្ដើមយើងនឹងពិនិត្យមើលលើយេនឌ័រ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ជាថ្មីម្ដងទៀត ដូចមានបញ្ជាក់ហើយថា មានធាតុជាច្រើននៅក្នុងនីតិវិធីត្រួតពិនិត្យភាពត្រឹមត្រូវដែលជាកត្តាចូលរួមកំណត់គុណភាពនៃដំណើរនីតិវិធីត្រួតពិនិត្យភាពត្រឹមត្រូវ។ ធាតុមួយនៅក្នុងធាតុផ្សំជាច្រើននៃដំណើរការត្រួតពិនិត្យភាពត្រឹមត្រូវ គឺការចូលរួមរបស់អ្នកពាក់ព័ន្ធនៅក្នុងគ្រប់ជំហានទាំងអស់នៃ ​នីតិវិធីត្រួតពិនិត្យភាពត្រឹមត្រូវ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ដើម្បីឱ្យមានភាពច្បាស់លាស់អំពីអ្វីដែលយើងចង់សម្រេចបានតាមរយៈការបណ្ដុះបណ្ដាលនេះ ជាការល្អួរចែករំលែកប្រាប់អំពីគោលដៅនៃវគ្គបណ្ដុះបណ្ដាលប្រាប់ទៅអ្នកចូលរួម។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វគ្គបណ្ដុះបណ្ដាលនេះមានគោលដៅបី។ ដើម្បីបង្កើតការយល់ដឹងស៊ីជម្រៅអំពី៖ 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នីតិវិធីត្រួតពិនិត្យភាពត្រឹមត្រូវផ្នែកសិទ្ធិមនុស្ស និងបរិស្ថាន ​</a:t>
            </a:r>
            <a:r>
              <a:rPr lang="en-US" dirty="0"/>
              <a:t>(HREDD) (</a:t>
            </a:r>
            <a:r>
              <a:rPr lang="km-KH" dirty="0"/>
              <a:t>អនុលោមតាមគោលការណ៍ណែនាំ</a:t>
            </a:r>
            <a:r>
              <a:rPr lang="en-US" dirty="0"/>
              <a:t> OECD </a:t>
            </a:r>
            <a:r>
              <a:rPr lang="km-KH" dirty="0"/>
              <a:t>សម្រាប់សហគ្រាសពហុជាតិ និងគោលការណ៍ណែនាំអង្គការសហប្រជាជាតិស្ដីពីអាជីវកម្ម និងសិទ្ធិមនុស្ស ​</a:t>
            </a:r>
            <a:r>
              <a:rPr lang="en-US" dirty="0"/>
              <a:t>(UNGPs))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តួនាទីដែលសហជីពក្នុងបណ្ដាប្រទេសផលិតអាចអនុវត្តនៅក្នុងដំណើរការ </a:t>
            </a:r>
            <a:r>
              <a:rPr lang="en-US" dirty="0"/>
              <a:t>HREDD</a:t>
            </a:r>
          </a:p>
          <a:p>
            <a:pPr marL="171450" indent="-171450" algn="l">
              <a:lnSpc>
                <a:spcPts val="3625"/>
              </a:lnSpc>
              <a:buFont typeface="Arial" panose="020B0604020202020204" pitchFamily="34" charset="0"/>
              <a:buChar char="•"/>
            </a:pPr>
            <a:r>
              <a:rPr lang="km-KH" sz="1200" spc="23" dirty="0">
                <a:solidFill>
                  <a:srgbClr val="000000"/>
                </a:solidFill>
                <a:latin typeface="Graphik"/>
                <a:ea typeface="Graphik"/>
                <a:cs typeface="Graphik"/>
                <a:sym typeface="Graphik"/>
              </a:rPr>
              <a:t>របៀបធ្វើយ៉ាងណាបំពេញតួនាទីយ៉ាងសកម្មក្នុងនាមជាសហជីពនៅក្នុងដំណើរការ ​</a:t>
            </a:r>
            <a:r>
              <a:rPr lang="en-US" sz="1200" spc="23" dirty="0">
                <a:solidFill>
                  <a:srgbClr val="000000"/>
                </a:solidFill>
                <a:latin typeface="Graphik"/>
                <a:ea typeface="Graphik"/>
                <a:cs typeface="Graphik"/>
                <a:sym typeface="Graphik"/>
              </a:rPr>
              <a:t>HREDD</a:t>
            </a:r>
            <a:r>
              <a:rPr lang="km-KH" sz="1200" spc="23" dirty="0">
                <a:solidFill>
                  <a:srgbClr val="000000"/>
                </a:solidFill>
                <a:latin typeface="Graphik"/>
                <a:ea typeface="Graphik"/>
                <a:cs typeface="Graphik"/>
                <a:sym typeface="Graphik"/>
              </a:rPr>
              <a:t>, រួមទាំងការកំណត់អំពីហានិភ័យសិទ្ធិមនុស្ស និងហានិភ័យផ្នែកបរិស្ថាន ការជួយអភិវឌ្ឍយុទ្ធសាស្ត្រដើម្បីកាត់បន្ថយហានិភ័យទាំងនេះ ការជួយពិនិត្យតាមដានការអនុវត្តផែនការកាត់បន្ថយហានិភ័យ និងការគាំទ្រដល់ការប្រើប្រាស់យន្តការបណ្ដឹងសារទុក្ខប្រកបដោយប្រសិទ្ធិភាព។ </a:t>
            </a:r>
            <a:r>
              <a:rPr lang="en-US" sz="1200" spc="23" dirty="0">
                <a:solidFill>
                  <a:srgbClr val="000000"/>
                </a:solidFill>
                <a:latin typeface="Graphik"/>
                <a:ea typeface="Graphik"/>
                <a:cs typeface="Graphik"/>
                <a:sym typeface="Graphik"/>
              </a:rPr>
              <a:t> </a:t>
            </a:r>
            <a:r>
              <a:rPr lang="km-KH" sz="1200" spc="23" dirty="0">
                <a:solidFill>
                  <a:srgbClr val="000000"/>
                </a:solidFill>
                <a:latin typeface="Graphik"/>
                <a:ea typeface="Graphik"/>
                <a:cs typeface="Graphik"/>
                <a:sym typeface="Graphik"/>
              </a:rPr>
              <a:t>​</a:t>
            </a:r>
            <a:endParaRPr lang="en-US" sz="1200" spc="23" dirty="0">
              <a:solidFill>
                <a:srgbClr val="000000"/>
              </a:solidFill>
              <a:latin typeface="Graphik"/>
              <a:ea typeface="Graphik"/>
              <a:cs typeface="Graphik"/>
              <a:sym typeface="Graphik"/>
            </a:endParaRPr>
          </a:p>
          <a:p>
            <a:endParaRPr lang="en-US" dirty="0"/>
          </a:p>
          <a:p>
            <a:r>
              <a:rPr lang="km-KH" dirty="0"/>
              <a:t>យើងនឹងផ្ដោតការយកចិត្តទុកដាក់លើការយល់ដឹងឱ្យបានកាន់តែប្រសើរអំពីលិខិតបទដ្ឋានគតិយុត្តិដែលនឹងចូលជាធរមាននាពេលខាងមុខ ព្រមទាំងថាតើលិខិតបទដ្ឋានគតិយុត្តិនេះពាក់ព័ន្ធយ៉ាងណាខ្លះជាមួយនីតិវិធីត្រួតពិនិត្យភាពត្រឹមត្រូវផ្នែកសិទ្ធិមនុស្ស និងបរិស្ថាន។</a:t>
            </a:r>
          </a:p>
          <a:p>
            <a:endParaRPr lang="en-US" dirty="0"/>
          </a:p>
          <a:p>
            <a:r>
              <a:rPr lang="km-KH" dirty="0"/>
              <a:t>នៅក្នុងវគ្គបណ្ដុះបណ្ដាលនេះ យើងបានសម្រេចចិត្តផ្តោតការយកចិត្តទុកដាក់លើ </a:t>
            </a:r>
            <a:r>
              <a:rPr lang="en-US" dirty="0"/>
              <a:t> HREDD </a:t>
            </a:r>
            <a:r>
              <a:rPr lang="km-KH" dirty="0"/>
              <a:t>យោងតាមការពន្យល់ដោយអង្គការសហប្រជាជាតិ និង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OECD,</a:t>
            </a:r>
            <a:r>
              <a:rPr lang="km-KH" dirty="0"/>
              <a:t> ព្រោះថានេះជាមូលដ្ឋានគ្រឹះសម្រាប់រាល់លិខិតបទដ្ឋានគតិយុត្តិទាំងអស់ដែលត្រូវបានអភិវឌ្ឍឡើងនៅទូទាំងពិភពលោក។ ប្រសិនក្រុមហ៊ុនទាំងឡាយអនុវត្តតាមគោលការណ៍ណែនាំ </a:t>
            </a:r>
            <a:r>
              <a:rPr lang="en-US" dirty="0"/>
              <a:t>OECD </a:t>
            </a:r>
            <a:r>
              <a:rPr lang="km-KH" dirty="0"/>
              <a:t>និង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UNGPs, </a:t>
            </a:r>
            <a:r>
              <a:rPr lang="km-KH" dirty="0"/>
              <a:t>នោះពួកគេនឹងអាចអនុវត្តតាមលិខិតបទដ្ឋានគតិយុត្តិស្ដីពីនីតិវិធីត្រួតពិនិ្យភាពត្រឹមត្រូវទាំងអស់ដែលមានជាធរមានបច្ចុប្បន្ន ឬដែលកំពុងត្រូវបានអភិវឌ្ឍ។”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នៅក្នុង​ស្លាយ​បន្ទាប់ៗ​ទៀត យើងនឹង​ពិនិត្យ​មើល​លើ​សាវតារផ្នែក​​ទ្រឹស្ដីសំខាន់ៗ​។ សាវតារ​ទ្រឹស្ដី​ទាំងនេះ​រាង​វែង​បន្តិច​ ហើយ​យើងអាច​កាត់​ឱ្យ​ខ្លី​អាស្រ័យ​ទៅតាម​អ្នកចូលរួម​ និងចំណាប់​អារម្មណ៍​របស់​ក្រុម​។ សូម​និយាយឱ្យបាន​​សង្ខេប​បំផុត​តាម​ដែល​អាច​ធ្វើបាន។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នីតិវិធីត្រួតពិនិត្យភាពត្រឹមត្រូវនិយាយរួមគឺផ្ដោតទៅលើផលប៉ះពាល់អវិជ្ជមានមកលើអ្នកដទៃទៀតនៅខាងក្រៅក្រុមហ៊ុន  ផលប៉ះពាល់មកលើបរិស្ថាន ផលប៉ះពាល់មកលើសហគមន៍មូលដ្ឋាន ផលប៉ះពាល់មកលើកម្មករនិយោជិត ល។ ហេតុដូច្នេះ ការពិគ្រោះយោបល់ជាមួយអ្នកពាក់ព័ន្ធគឺជាធាតុផ្សំស្នូលដ៏សំខាន់នៃនីតីវិធីត្រួតពិនិត្យភាពត្រឹមត្រូវនៅក្នុងគ្រប់ជំហានទាំងប្រាំមួយរបស់នីតីវិធីត្រួតពិនិត្យភាពត្រឹមត្រូវ​។ការអនុញ្ញាតឱ្យមានការចូលរួមពីអ្នកពាក់ព័ន្ធដែលត្រឹមត្រូវនៅគ្រប់ជំហានទាំងអស់នៃនីតីវិធីត្រួតពិនិត្យភាពត្រឹមត្រូវគឺជាបុរេលក្ខខណ្ឌដើម្បីឈានទៅទទួលបានដំណើរការមួយប្រកបដោយគុណភាព​ដែលមានផលជះវិជ្ជមាននៅក្នុងបណ្ដាប្រទេសផលិត ហេតុដូច្នេះក៏អាចបន្ថែមគុណតម្លៃសម្រាប់ក្រុមហ៊ុនទៀតផង។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Khmer OS Battambang" panose="02000500000000020004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យោងតាមគោលការណ៍ណែនាំរបស់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OECD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អ្នកពាក់ព័ន្ធគឺជាមនុស្ស ឬក្រុមមនុស្សដែលផលប្រយោជន៍របស់​ពួកគេ​អាចរងគ្រោះថ្នាក់ដោយសារសកម្មភាពរបស់ក្រុមហ៊ុន។ នេះអាចមានន័យថាអាចមានក្រុមផ្សេងៗគ្នាជាច្រើនក្នុងនោះរួមមានជាឧទាហរណ៍ដូចជាកសិករ កម្មករនិយោជិត និងសហជីព សហគមន៍មូលដ្ឋាន អង្គការសង្គមស៊ីវិល អ្នកវិនិយោគ និងសមាគមឧស្សាហកម្មជាដើម​។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ក្រុមពិសេស​គឺ​ជាអ្នកពាក់ព័ន្ធ​​ដែល​សិទ្ធិមនុស្ស​ ឬសិទ្ធិសមូហភាព​របស់​គាត់​កំពុងត្រូវបាន​​រំលោភបំពាន ឬ​អាចត្រូវបាន​រំលោភបំពាន​។ អ្នកទាំងនេះគឺ​ហៅម្ចាស់សិទ្ធិ​។ សហជីព​ដែល​តំណាង​ឱ្យកម្មករនិយោជិត (ម្ចាស់សិទ្ធិ)​ គឺ​ជាអ្នកពាក់ព័ន្ធដ៏សំខាន់​សម្រាប់​ក្រុមហ៊ុន​នៅក្នុងការអនុវត្ត​នីតិវិធី​ត្រួតពិនិត្យ​ភាព​ត្រឹមត្រូវ​។</a:t>
            </a: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នេះ​ជាស្លាយ​ទី​១ នៃកម្រង​ស្លាយ​ស្ដីអំពី​តួនាទី​របស់​សហជីព​នៅក្នុង​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HREDD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នៅក្នុងជំហាន​នីមួយៗ​យើងនឹងផ្ដោត​ស៊ីជម្រៅបន្ថែមទៀត​លើ​តួនាទីនេះ (ដោយក្រុមគឺ​ជាប្រភព​ធនធាន​ដ៏សំខាន់) ហេតុនេះ ​សូមរៀបរាប់​ជាសង្ខេប​បំផុត​តាមដែលអាចធ្វើទៅបាននៅត្រង់នេះ។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ឱ្យ​​សហជីព​អាចបង្កើន​កម្លាំងការងាររបស់ខ្លួនកាន់តែខ្លាំងក្លា​នៅក្នុងការធានា​​សិទិ្ធ​របស់​កម្មករនិយជិត៖ អ្នកបញ្ជាទិញ​អន្តរជាតិមាន​ការទទួលខុសត្រូវយ៉ាងច្បាស់​។ អ្នកបញ្ជាទិញ​អន្តរជាតិចាំបាច់​ត្រូវពិនិត្យ​លើការប្រតិបត្តិ​ក្នុងការទិញ​របស់​ខ្លួន​។ ពួកគេមានការទទួលខុសត្រូវ​រួម​ក្នុងការដោះស្រាយ​ផលប៉ះពាល់​អវិជ្ជមាន​ជាក់ស្ដែង និងផលប៉ះពាល់​អវិជ្ជមាន​ដែល​អាច​កើតមាន​មកលើសិទ្ធិការងារនៅ​គ្រប់ផ្នែក​ទាំងអស់​នៃ​សង្វាក់ផ្គត់​ផ្គង់​របស់​ខ្លួន​។ ពួកគេ​ចាំបាច់​ត្រូវតែ​មិន​ផ្ទេរ​ការទទួលខុសត្រូវ​ទៅ​ឱ្យ​តួអង្គ​ណាមួយ​ផ្សេងទៀត​នៅក្នុងសង្វាក់​តម្លៃឡើយ​ ហើយគេក៏ពុំគួរដកខ្លួន​ចេញ និងចាប់ផ្ដើម​ទៅទិញទំនិញ​ពីទីដទៃនោះដែរ។ ទស្សនាទាន​ស្ដីពី​ការចែករំលែកការទទួលខុសត្រូវ​នេះ​ហើយ​ដែលផ្ដល់​ឱកាសយ៉ាងពិត​ប្រាកដ​ដល់​​សហជីពដើម្បី​ជួយ​ធានា​ឱ្យបាននូវ​ការងារប្រកបដោយសុវត្ថិភាព និងយុត្តិធម៌​សម្រាប់​សមាជិករបស់​ខ្លួន ហើយ​ធានា​ឱ្យបានថា​ក្រុមហ៊ុន​ទាំងអស់​នៅក្នុងសង្វាក់តម្លៃទាំងមូលគឺ​សុទ្ធតែគោរពសិទ្ធិកម្មករនិយោជិត​។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ទិដ្ឋភាព​ដែលច្រើន​គេ​មើលរំលងគឺ​នៅត្រង់ចំណុច​ថាក្រុមហ៊ុនក៏​អាចទទួលបាន​អត្ថប្រយោជន៍ពីច្បាប់​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ផងដែរ ជាពិសេស​គឺពាក់ព័ន្ធ​​ជាមួយ​ការទទួលស្គាល់តួនាទីរបស់​​សហជីព។ ការ​ធ្វើឱ្យសហជីព​ចូលរួម​ក្នុង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របស់ក្រុមហ៊ុនអាចផ្ដល់​ឱកាស​ឱ្យ​ក្រុមហ៊ុន​អាច​ពង្រឹង​គុណភាព​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របស់​ខ្លួន​ ជួយ​ធានា​ឱ្យបានថា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នេះពិតជា​ឥទ្ធិពល​ល្អប្រសើរ​។ ចំណុចនេះ​អាចនាំ​ឱ្យ​ក្រុមហ៊ុន​ក្លាយជាអ្នកផ្គត់ផ្គង់​គួរជាទីចង់បាន​សម្រាប់​អ្នកបញ្ជាទិញអន្តរជាតិ។ ទាំងអស់​គ្នា​សុទ្ធ​តែ​ទទួលបានផលចំណេញពី​ទំនាក់ទំនងនេះ​ ហេតុនេះ​ជាការសំខាន់ដែលសហជីព​ត្រូវតែ​អាចពន្យល់​អំពីទិដ្ឋភាពឈ្នះៗនេះ​ប្រាប់​ទៅក្រុមហ៊ុន​​ដែលខ្លួន​ធ្វើការជាមួយ​។​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			</a:t>
            </a:r>
          </a:p>
          <a:p>
            <a:r>
              <a:rPr lang="en-US" dirty="0"/>
              <a:t>		</a:t>
            </a:r>
          </a:p>
          <a:p>
            <a:r>
              <a:rPr lang="en-US" dirty="0"/>
              <a:t>	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07000"/>
              </a:lnSpc>
              <a:spcBef>
                <a:spcPts val="120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ស្លាយបន្ទាប់ៗទៀត​ក៏ផ្ដោតការយកចិត្ត​ទុកដាក់លើតួនាទី​របស់សហជីព​នៅក្នុង 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ដែរ។ ក្នុងជំហាននីមួយៗ​យើងនឹងផ្ដោត​ការយកចិត្តទុកដាក់​កាន់តែស៊ីជម្រៅ​ថែមទៀត​លើតួនាទីនេះ​ (ដោយមានក្រុម​ជាប្រភពធនធានដ៏សំខាន់) ហេតុដូច្នេះ សូម​រៀបរាប់​ដោយសង្ខេប​បំផុត​តាមដែលអាចធ្វើបាន។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 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ផ្ដល់​ឱកាស​ឱ្យ​សហជីព​អាចបង្កើនកម្លាំង​ការងារ​របស់​ខ្លួន​ក្នុងការធានា​សិទ្ធិកម្មករនិយោជិត​ឱ្យបាន​ខ្លាំងក្លាថែមទៀតថ្វីបើការងារនេះប្រហែល​​ទាមទារ​ឱ្យមានការផ្លាស់ប្ដូរ​ផ្នត់គំនិត​​ និងសកម្មភាព​មួយចំនួនក្ដី​។ 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សហជីព​គួរ​សហប្រតិបត្តិការឱ្យបាន​កាន់តែច្រើន​ជាមួយ​អ្នកពាក់ព័ន្ធ​ដទៃទៀត​ ដូចជាអង្គការសង្គមស៊ីវិល និងសហគមន៍មូលដ្ឋាន​ជាដើម។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សហជីព​ចាំបាច់​ត្រូវ​ពង្រឹង​ចំណង​ទំនាក់​ទំនង​របស់​ខ្លួន​នៅថ្នាក់ជាតិ និងអន្តរជាតិ​ដើម្បី​ធ្វើការប្រកបដោយ​ប្រសិទ្ធ​ភាព​ជាមួយ​អ្នកដើរតួនាទី​នានា​នៅក្នុងសង្វាក់តម្លៃ​។ ឧទាហរណ៍សហជីព​នៅចម្ការដំណាំ​អាច​អន្តរាគមន៍​ជាមួយ​ថ្នាក់គ្រប់គ្រង​ចម្ការដំណាំ​ ចំណែក​សហព័ន្ធ (សហភាព) នៅថ្នាក់ជាតិ​អាចចាប់ផ្ដើម​មានអន្តរទំនាក់​ទំនង​ជាមួយពាណិជ្ជករ​ និងសម្ព័ន្ធភាព​អន្តរជាតិរបស់​ខ្លួន មាន​អន្តរកម្ម​ជាមួយ​អ្នកបញ្ជាទិញ​អន្តរជាតិ។ សហជីពនៅ​ក្នុងបណ្ដាប្រទេសផលិត​ និងសហជីពនៅ​ក្នុងបណ្ដាប្រទេសដែល​ប្រើប្រាស់​ផលិតផលគឺ​ដើរតួនាទីផ្សេងគ្នា​ ប៉ុន្តែ​ជាតួនាទី​បំពេញ​ឱ្យ​គ្នា​ទៅវិញទៅមកជាខ្លាំង ប្រសិន​សហជីព​ទាំងនោះ​ធ្វើការរួមគ្នា​គឺ​ពិត​ជាអាចបង្កើត​ឱ្យមានផលប៉ះពាល់​កាន់តែ​ធំធេងនៅក្នុងការធានា​សិទ្ធិការងារ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tabLst>
                <a:tab pos="228600" algn="l"/>
              </a:tabLs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ស្របពេល​ជាមួយ​គ្នានេះដែរ​ការងារស្នូលរបស់​សហជីព​គឺ​នៅរក្សា​ដដែល​ព្រោះថា​​កិច្ចសន្ទនាសង្គមជានិច្ច​កាល​គឺ​ជាឧបករណ៍ដ៏សំខាន់​សម្រាប់​សហជីព។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indent="-228600">
              <a:buFont typeface="+mj-lt"/>
              <a:buAutoNum type="arabicPeriod"/>
            </a:pP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ស្លាយខាងក្រោមនេះក៏សុទ្ធតែផ្ដោតលើតួនាទីរបស់សហជីពនៅក្នុង </a:t>
            </a:r>
            <a:r>
              <a:rPr lang="en-US" dirty="0"/>
              <a:t>HREDD </a:t>
            </a:r>
            <a:r>
              <a:rPr lang="km-KH" dirty="0"/>
              <a:t>ដែរ។ ក្នុងជំហាននីមួយៗយើងនឹងផ្ដោតការយកចិត្តទុកដាក់ស៊ីជម្រៅថែមទៀតលើតួនាទីនេះ (ដោយក្នុងនោះអ្នកចូលរួមក៏ដើរតួនាទីជាប្រភពធនធានដ៏សំខាន់ផងដែរ) ហេតុដូច្នេះ សូមសង្ខេបខ្លីៗបំផុតតាមដែលអាចធ្វើបាន។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ក្នុងនាមជាសហជីព យើងជាអ្នកពាក់ព័ន្ធពិសេសនៅក្នុងដំណើរការ</a:t>
            </a:r>
            <a:r>
              <a:rPr lang="en-US" dirty="0"/>
              <a:t> HREDD</a:t>
            </a:r>
            <a:r>
              <a:rPr lang="km-KH" dirty="0"/>
              <a:t>។ ក្នុងជំហាននីមួយៗនៃជំហានទាំង៦ គឺមានតួនាទីជាក់លាក់សម្រាប់សហជីព/កម្មករនិយោជិត អ្នកតំណាងកម្មករនិយោជិត។ បច្ចុប្បន្នកំពុងមានការជម្រុញឱ្យមានការចូលរួមកាន់តែច្រើនពីអ្នកពាក់ព័ន្ធផ្សេងៗក្នុងដំណើរការ </a:t>
            </a:r>
            <a:r>
              <a:rPr lang="en-US" dirty="0"/>
              <a:t>HREDD</a:t>
            </a:r>
            <a:r>
              <a:rPr lang="km-KH" dirty="0"/>
              <a:t>។ ហេតុនេះជាការសំខាន់ណាស់ដែលត្រូវត្រៀមខ្លួនឱ្យបានរួចរាល់សម្រាប់តួនាទីនេះ។ ​</a:t>
            </a:r>
            <a:endParaRPr lang="en-US" dirty="0"/>
          </a:p>
          <a:p>
            <a:endParaRPr lang="en-US" dirty="0"/>
          </a:p>
          <a:p>
            <a:r>
              <a:rPr lang="km-KH" dirty="0"/>
              <a:t>ក្រុមហ៊ុនមិនត្រឹមតែចាំបាច់ត្រូវធ្វើឱ្យមានការចូលរួមពីអ្នកពាក់ព័ន្ធ ដោយក្នុងនោះរួមមានទាំងសហជីពផងដែរនៅក្នុងគ្រប់ជំហានទាំងអស់នៃ​នីតិវិធីត្រួតពិនិត្យភាពត្រឹមត្រូវតែប៉ុណ្ណោះទេ ប៉ុន្តែក្រុមហ៊ុនក៏ត្រូវជម្រុញឱ្យការចូលរួមទាំងនេះប្រកបដោយអត្ថន័យផងដែរ។ “ប្រកបដោយអត្ថន័យ” ក្នុងបរិបទនេះមានន័យថា ក្រុមហ៊ុនមិនបង្អែបង្អង់រហូតទាល់តែសមាជិករបស់សហជីពរងផលប៉ះពាល់ពីសកម្មភាពរបស់អាជីវកម្ម ទើបទាក់ទងទៅសហជីពនោះទេ។ ក្រុមហ៊ុនគួរផ្ដល់ព័ត៌មានប្រកបដោយតម្លាភាព និងអាចរកបានទៅដល់សហជីព ហើយភាគីទាំងឡាយគួរបង្ហាញឆន្ទៈពិតប្រាកដដើម្បីយល់ពីគ្នាទៅវិញទៅមក (ឧ. ពោលគឺមានការប្រាស្រ័យទាក់ទងដោយបើកចំហទៅវិញទៅមក)។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ការចូលរួមប្រកបដោយអត្ថន័យ ចាប់ផ្ដើមចេញពីការជឿទុកចិត្ត ហើយជាការពិតណាស់ យើងត្រូវការពេលវេលាដើម្បីកសាងការជឿទុកចិត្ត។ សហជីពស្ថិតក្នុងទីតាំងដ៏ប្រសើរដើម្បីឈានទៅអភិវឌ្ឍឱ្យមានទំនាក់ទំនងគួរជាទីជឿទុកចិត្តនេះ ព្រោះថាពួកគេមានការជឿទុកចិត្តនេះរួចជាស្រេចទៅហើយជាមួយតួអង្គផ្សេងៗនៅក្នុងសង្វាក់ផ្គត់ផ្គង់អន្តរជាតិទាំងមូល។ បន្ថែមលើនេះ មានការចងក្រងសហជីពនៅក្នុងកម្រិតនីមួយៗ តាំងពីថ្នាក់មូលដ្ឋានរហូតដល់ថ្នាក់អន្តរជាតិ ហើយសហជីពក៏មានបទពិសោធន៍ក្នុងការចូលរួមធ្វើការជាមួយថ្នាក់គ្រប់គ្រងផងដែរ ឧទាហរណ៍ដូចជាតាមរយៈកិច្ចសន្ទនាសង្គមជាដើម។ ​</a:t>
            </a:r>
            <a:endParaRPr lang="en-US" dirty="0"/>
          </a:p>
          <a:p>
            <a:endParaRPr lang="en-US" dirty="0"/>
          </a:p>
          <a:p>
            <a:r>
              <a:rPr lang="km-KH" dirty="0"/>
              <a:t>ដោយហេតុថា ដំណើរការនេះជាដំណើរការដែលមានលក្ខណៈជាបន្តបន្ទាប់ ហេតុនេះក្រុមហ៊ុនគួរមានកិច្ចប្រជុំជាទៀងទាត់។ </a:t>
            </a:r>
          </a:p>
          <a:p>
            <a:endParaRPr lang="km-KH" dirty="0"/>
          </a:p>
          <a:p>
            <a:r>
              <a:rPr lang="km-KH" dirty="0"/>
              <a:t>ការមានអនុសញ្ញារួម (</a:t>
            </a:r>
            <a:r>
              <a:rPr lang="en-US" dirty="0"/>
              <a:t>CBA) </a:t>
            </a:r>
            <a:r>
              <a:rPr lang="km-KH" dirty="0"/>
              <a:t>ទ្វេរភាគី ឬត្រីភាគី គឺជាសូចនាករបង្ហាញថា កិច្ចសន្ទនាបានកើតមានឡើង។ ការកែសម្រួលលើសូចនាករ គឺជាសញ្ញាបញ្ជាក់ថា ដំណើរការនោះបានទទួលការត្រួតពិនិត្យ។ “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អនុសាសន៍</a:t>
            </a:r>
            <a:endParaRPr lang="en-US" b="1" dirty="0"/>
          </a:p>
          <a:p>
            <a:r>
              <a:rPr lang="km-KH" b="0" dirty="0"/>
              <a:t>សូមប្រើស្លាយនេះតែនៅពេលដែលដៃគូ/សហជីពពាក់ព័ន្ធជាមួយ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km-KH" dirty="0"/>
              <a:t> ប៉ុណ្ណោះ ព្រោះថាបើដៃគូ/សហជីពទាំងនោះពុំពាក់ព័ន្ធជាមួយ </a:t>
            </a:r>
            <a:r>
              <a:rPr lang="en-US" dirty="0"/>
              <a:t> CNV </a:t>
            </a:r>
            <a:r>
              <a:rPr lang="en-US" dirty="0" err="1"/>
              <a:t>Internationaal</a:t>
            </a:r>
            <a:r>
              <a:rPr lang="km-KH" dirty="0"/>
              <a:t> ទេ ស្លាយនេះគឺពុំពាក់ព័ន្ធឡើយ។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ជាកិច្ចបន្តពីស្លាយខាងដើម ស្លាយនេះផ្ដោតជាក់លាក់លើតួនាទីរបស់អង្គការ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km-KH" dirty="0"/>
              <a:t> ក្នុងនាមជាសហជីពហូឡង់មួយនៅក្នុងដំណើរការ </a:t>
            </a:r>
            <a:r>
              <a:rPr lang="en-US" dirty="0"/>
              <a:t>HREDD </a:t>
            </a:r>
            <a:r>
              <a:rPr lang="km-KH" dirty="0"/>
              <a:t>នៅក្នុងប្រទេសហូឡង់ និងប្រទេសដៃគូ។ ស្លាយនេះ គឺមានតែសហការី ឬអង្គការដៃគូរបស់វ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km-KH" dirty="0"/>
              <a:t>  ប៉ុណ្ណោះ ដែលអាចធ្វើការបង្ហាញបាន។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ជឿជាក់ថា ការផ្លាស់ប្ដូរប្រព័ន្ធគឺអាចសម្រេចទៅបាននៅពេលយើងធ្វើការរួមគ្នានៅផ្នែកខាងលើ និងផ្នែកខាងក្រោមនៃសង្វាក់តម្លៃ។ នេះមានន័យថា ការងាររបស់សហជីពនៅផ្នែកផលិតកម្ម គួរតែអនុលោមជាមួយការតស៊ូមតិដែលត្រូវបានធ្វើឡើងទៅកាន់សហគមន៍អឺរ៉ុបនៅផ្នែកខាងក្រោម។ ស្របពេលជាមួយគ្នានោះ គួរតែមានការបញ្ចុះបញ្ចូលផ្នែកនយោបាយដែលចាំបាច់ត្រូវធ្វើឡើងនៅក្នុងបណ្ដាប្រទេសសហគមន៍អឺរ៉ុប សហរដ្ឋអាមេរិក និងបណ្ដាប្រទេសផលិត។ មានតែធ្វើតាមមធ្យោបាយនេះទេដែលយើងអាចឈានទៅដល់ការផ្លាស់ប្ដូរសព្វជ្រុងជ្រោយ។ </a:t>
            </a:r>
          </a:p>
          <a:p>
            <a:endParaRPr lang="km-KH" dirty="0"/>
          </a:p>
          <a:p>
            <a:r>
              <a:rPr lang="km-KH" dirty="0"/>
              <a:t>ឧទាហរណ៍ចំនួននៃការងារសហជីពរបស់អន្តរជាតិ៖ </a:t>
            </a:r>
          </a:p>
          <a:p>
            <a:r>
              <a:rPr lang="km-KH" dirty="0"/>
              <a:t>●  សមាជិករបស់ក្រុមប្រឹក្សាសេដ្ឋកិច្ចសង្គម (</a:t>
            </a:r>
            <a:r>
              <a:rPr lang="en-US" dirty="0"/>
              <a:t>SEC)</a:t>
            </a:r>
            <a:r>
              <a:rPr lang="km-KH" dirty="0"/>
              <a:t>៖ នៅប្រទេសហូឡង់ </a:t>
            </a:r>
            <a:r>
              <a:rPr lang="en-US" dirty="0"/>
              <a:t>CNV </a:t>
            </a:r>
            <a:r>
              <a:rPr lang="km-KH" dirty="0"/>
              <a:t>គឺជាសមាជិកមួយរបស់ក្រុមប្រឹក្សាសេដ្ឋកិច្ចសង្គម។ នៅក្នុងក្រុមប្រឹក្សានេះ យើងមានការសន្ទនាជាបន្តបន្ទាប់ស្ដីពីការអនុវត្តអាជីវកម្មប្រកបដោយការទទួលខុសត្រូវជាមួយអង្គការនិយោជក សហជីព និងអ្នកជំនាញ។ គោលបំណងចម្បង គឺដើម្បីផ្ដល់ដំបូន្មានដល់រដ្ឋាភិបាលទៅលើប្រធានបទជាច្រើនពាក់ព័ន្ធជាមួយ </a:t>
            </a:r>
            <a:r>
              <a:rPr lang="en-US" dirty="0"/>
              <a:t>RBC</a:t>
            </a:r>
            <a:r>
              <a:rPr lang="km-KH" dirty="0"/>
              <a:t>។</a:t>
            </a:r>
          </a:p>
          <a:p>
            <a:r>
              <a:rPr lang="km-KH" dirty="0"/>
              <a:t>●  អ្នកគ្រប់គ្រងមូលនិធិសោធន៖ </a:t>
            </a:r>
            <a:r>
              <a:rPr lang="en-US" dirty="0"/>
              <a:t>CNV </a:t>
            </a:r>
            <a:r>
              <a:rPr lang="km-KH" dirty="0"/>
              <a:t>គឺជាផ្នែកមួយនៃក្រុមប្រឹក្សាភិបាលរបស់មូលនិធិសោធនទាំងអស់នៅក្នុងប្រទេសហូឡង់។ តាមរយៈនេះ យើងអាចជះឥទ្ធិពលលើការវិនិយោគដែលត្រូវបានធ្វើឡើងដោយមូលនិធិ ពោលគឺការវិនិយោគដោយផ្ទាល់ចំពោះក្រុមហ៊ុនដែលគោរពសិទ្ធិសហជីព និងសិទ្ធិការងារ។ </a:t>
            </a:r>
          </a:p>
          <a:p>
            <a:r>
              <a:rPr lang="km-KH" dirty="0"/>
              <a:t>●  ចូលរួមក្នុងគំនិតផ្ដួចផ្ដើមពហុអ្នកពាក់ព័ន្ធតាមវិស័យ៖ នៅប្រទេសហូឡង់ យើងមានកិច្ចព្រមព្រៀងតាមវិស័យជាច្រើន ដោយក្នុងនោះក្រុមហ៊ុន សមាគមតាមវិស័យ </a:t>
            </a:r>
            <a:r>
              <a:rPr lang="en-US" dirty="0"/>
              <a:t>NGO  </a:t>
            </a:r>
            <a:r>
              <a:rPr lang="km-KH" dirty="0"/>
              <a:t>សហជីព និងរដ្ឋាភិបាល គឺសុទ្ធតែមានអ្នកតំណាងចូលរួម។ នៅក្នុងកិច្ចព្រមព្រៀងនេះ ឧបករណ៍នានាត្រូបានបង្កើតឡើងដើម្បីគាំទ្រដល់ក្រុមហ៊ុនក្នុងការអនុវត្តនីតិវិធីត្រួតពិនិត្យភាពត្រឹមត្រូវ ហើយគោលបំណងនៃការអភិវឌ្ឍត្រូវបានលើកយកមកចរចា។ ក្នុងអំឡុងពេលកិច្ចព្រមព្រៀង ភាគីធ្វើការរួមគ្នាដើម្បីសម្រេចបានគោលដៅទាំងនេះ។ </a:t>
            </a:r>
          </a:p>
          <a:p>
            <a:r>
              <a:rPr lang="km-KH" dirty="0"/>
              <a:t>●   អភិវឌ្ឍគម្រោងផ្សេងៗនៅក្នុងក្រុមហ៊ុនក្នុងប្រទេសផលិត៖ កិច្ចព្រមព្រៀងតាមវិស័យ គឺជាកតាលីករមួយសម្រាប់ការអភិវឌ្ឍគម្រោងជាមួយអ្នកពាក់ព័ន្ធផ្សេងៗ។ គោលគំនិតចម្បង គឺដើម្បីអាចដោះស្រាយចំពោះបញ្ហាប្រឈមដែលបានកំណត់ឃើញក្នុងកិច្ចសហប្រតិបត្តិការជាមួយអ្នកពាក់ព័ន្ធក្នុងសស្រុក </a:t>
            </a:r>
            <a:r>
              <a:rPr lang="en-US" dirty="0"/>
              <a:t>NGOs </a:t>
            </a:r>
            <a:r>
              <a:rPr lang="km-KH" dirty="0"/>
              <a:t>សហជីព និងក្រុមហ៊ុននានានៅសហគមន៍អឺរ៉ុប រួមជាមួយអ្នកផលិតនៅចរន្តផ្នែកខាងលើនៃសង្វាក់តម្លៃ។ </a:t>
            </a:r>
          </a:p>
          <a:p>
            <a:r>
              <a:rPr lang="km-KH" dirty="0"/>
              <a:t>●  ជះឥទ្ធិពលលើនយោបាយរបស់ហូឡង់/សហកមន៍អឺរ៉ុប និងគោលនយោបាយជាតិ៖ ជារៀងរាល់ថ្ងៃ 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តែងអនុវត្តការងារបញ្ចុះបញ្ចូលចំពោះរដ្ឋាភិបាលដើម្បីការពារសិទ្ធិការងាររបស់កម្មករនិយោជិតនៅក្នុងប្រទេសហូឡង់ និងក្នុងសង្វាក់តម្លៃអន្តរជាតិ។ ការបញ្ចុះបញ្ចូលនេះ ផ្ដោតការយកចិត្តទុកដាក់លើទិដ្ឋភាពផ្សេងៗឧទាហរណ៍ដូចជាលើលិខិតបទដ្ឋានគតិយុត្តិស្ដីពីនីតិវិធីត្រួតពិនិត្យភាពត្រឹមត្រូវ ស្ដីពិបរិយាប័ន្ន និងកិច្ចការពារសិទ្ធិការងារនៅក្នុងសេចក្ដីបញ្ជាអឺរ៉ុប ហើយយើងពិនិត្យតាមដានកិច្ចព្រមព្រៀងរបស់ក្រុមការងារប្រឹក្សាយោបល់ក្នុងប្រទេស (</a:t>
            </a:r>
            <a:r>
              <a:rPr lang="en-US" dirty="0"/>
              <a:t>DAG)</a:t>
            </a:r>
            <a:r>
              <a:rPr lang="km-KH" dirty="0"/>
              <a:t>។</a:t>
            </a:r>
          </a:p>
          <a:p>
            <a:r>
              <a:rPr lang="km-KH" dirty="0"/>
              <a:t>●  ផ្ដល់ព័ត៌មានដល់ក្រុមហ៊ុនស្ដីពីហានិភ័យនៅក្នុងសង្វាក់តម្លៃរបស់ពួកគេ៖ តាមរយៈការស្រាវជ្រាវ និងវត្តមាននៅថ្នាក់មូលដ្ឋាន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អាចផ្ដល់ព័ត៌មានដល់ក្រុមហ៊ុនទាំងឡាយស្ដីពីហានិភ័យដែលអាចកើតមានក្នុងបណ្ដាប្រទេសផលិតកម្ម។ </a:t>
            </a:r>
          </a:p>
          <a:p>
            <a:r>
              <a:rPr lang="km-KH" dirty="0"/>
              <a:t>●  ផ្ដល់សមត្ថភាពដល់ដៃគូនានាស្ដីអំពី </a:t>
            </a:r>
            <a:r>
              <a:rPr lang="en-US" dirty="0"/>
              <a:t>HREDD/</a:t>
            </a:r>
            <a:r>
              <a:rPr lang="km-KH" dirty="0"/>
              <a:t>កិច្ចសន្ទនាសង្គម៖ វគ្គបណ្ដុះបណ្ដាលជាច្រើនត្រូវបានបង្កើតឡើងស្ដីពី </a:t>
            </a:r>
            <a:r>
              <a:rPr lang="en-US" dirty="0"/>
              <a:t>HREDD </a:t>
            </a:r>
            <a:r>
              <a:rPr lang="km-KH" dirty="0"/>
              <a:t>និងកិច្ចសន្ទនាសង្គមសម្រាប់ដៃគូសហជីព។</a:t>
            </a:r>
          </a:p>
          <a:p>
            <a:r>
              <a:rPr lang="km-KH" dirty="0"/>
              <a:t>●  ការស្រាវជ្រាវ៖ កម្មវិធីបញ្ចុះបញ្ចូល និងការតស៊ូមតិចាប់ផ្ដើមឡើងដោយមានការស្រាវជ្រាវសព្វជ្រុងជ្រោយស្ដីពីសិទ្ធិការងារក្នុងវិស័យដែល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កំពុងមានប្រតិបត្តិការ និងនៅក្នុងបណ្ដាប្រទេសផលិតដែលមានវត្តមានដៃគូនៅថ្នាក់មូលដ្ឋាន។  </a:t>
            </a:r>
          </a:p>
          <a:p>
            <a:r>
              <a:rPr lang="km-KH" dirty="0"/>
              <a:t>កំណត់សម្គាល់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ឥឡូវយើងបានពិភាក្សាច្រើនរួចហើយអំពីទ្រឹស្ដីទូទៅស្ដីពី ​</a:t>
            </a:r>
            <a:r>
              <a:rPr lang="en-US" dirty="0"/>
              <a:t> HREDD </a:t>
            </a:r>
            <a:r>
              <a:rPr lang="km-KH" dirty="0"/>
              <a:t>និងតួនាទីរបស់សហជីពនៅក្នុងដំណើរការនេះ។ ហេតុនេះជាការសំខាន់គួរបញ្ចប់ផ្នែកទ្រឹស្ដីនៃវគ្គបណ្ដុះបណ្ដាលនេះដោយផ្ដល់ទិដ្ឋភាពទូទៅជាក់លាក់សម្រាប់ប្រទេស (ឬតំបន់) នោះ។ ផ្នែកនេះគួររៀបចំឡើងដោយម្ចាស់ផ្ទះ/ដៃគូ នៅក្នុងប្រទេស/តំបន់ដែលមានចំណេះដឹងឯកទេសលើដំណើការនៅក្នុងដំណើរការរបស់ខ្លួន។ ខាងលើនេះគឺជាស្លាយគំរូមួយដោយមានព័ត៌មានមូលដ្ឋានមួយចំនួនស្ដីពីបរិបទសម្រាប់ប្រទេសកម្ពុជា ប៉ុន្តែអាចកែសម្រួលស្លាយនេះឱ្យស្របទៅតាមសេចក្ដីត្រូវការជាក់ស្ដែងបាន។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នៅក្នុងករណីនៃបរិបទទាក់ទងជាមួយប្រទេសកម្ពុជា អ្នកអាចចែករំលែកជាមួយអ្នកចូលរួមនូវចំណុចដូចខាងក្រោម៖  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ប្រទេសកម្ពុជាបានធ្វើសមាហរណកម្មយ៉ាងល្អចូលទៅក្នុងសង្វាក់ផ្គត់ផ្គង់សាកល ដោយមានលទ្ធភាពចូលទៅកាន់ទីផ្សារតាមរយៈប្រព័ន្ធអនុគ្រោះពន្ធ សម្រាប់ទីផ្សារធំៗរបស់សហរដ្ឋអាមេរិក និងសហគមន៍អឺរ៉ុប។ ឧស្សាហកម្មនាំចេញចម្បងរបស់កម្ពុជា គឺឧស្សាហកម្មកាត់ដេរ សំណង់ និងទេសចរណ៍។ ប៉ុន្តែមានពិពិធកម្មកាន់តែច្រើនឡើងក្នុងរយៈពេលប៉ុន្មានឆ្នាំថ្មីៗនេះ (សម្ភារៈធ្វើដំណើរ កង់ និងគ្រឿងបង្គុំអគ្គិសនី, ទំនិញកែច្នៃកសិកម្ម)។ ស្របពេលជាមួយគ្នានេះដែរ មានទីផ្សារការងារកាន់តែច្រើនឡើងក្នុងប្រទេសកម្ពុជាផងដែរ ប៉ុន្តែភាគច្រើនគឺនៅមានលក្ខណៈក្រៅប្រព័ន្ធនៅឡើយ (៨០%)។ ឧស្សាហកម្មទាំងនេះកំពុងជួបប្រទះជាមួយហានិភ័យសិទ្ធិការងារធំៗជាច្រើនដូចជា ការងារថែមម៉ោងហួសប្រមាណ ការរំលោភបំពានសេរីភាពសហជីព និងអនុសញ្ញារួម បញ្ហា ​</a:t>
            </a:r>
            <a:r>
              <a:rPr lang="en-US" dirty="0"/>
              <a:t>OSH, </a:t>
            </a:r>
            <a:r>
              <a:rPr lang="km-KH" dirty="0"/>
              <a:t>ការជម្រុញការអនុវត្តច្បាប់នៅអន់ខ្សោយ, ពលកម្មដោយបង្ខំ និងពលកម្មកុមារ, កិច្ចសន្យាការងាររយៈពេលខ្លី និង </a:t>
            </a:r>
            <a:r>
              <a:rPr lang="en-US" dirty="0"/>
              <a:t>GBV</a:t>
            </a:r>
            <a:r>
              <a:rPr lang="km-KH" dirty="0"/>
              <a:t>។ លិខិតបទដ្ឋានគតិយុត្ត</a:t>
            </a:r>
            <a:r>
              <a:rPr lang="en-US" dirty="0"/>
              <a:t> HREDD </a:t>
            </a:r>
            <a:r>
              <a:rPr lang="km-KH" dirty="0"/>
              <a:t>បាននាំយកឱកាសជាច្រើនដើម្បីជួយកែលម្អហានិភ័យសិទ្ធិការងារទាំងអស់គ្នាក្នុងរោងចក្រក្នុងប្រទេសកម្ពុជាដោយអ្នកបញ្ជាទិញអន្តរជាតិកំពុងដើរតួនាទីកាន់តែច្រើន ដើម្បីជួយលើកកម្ពស់ស្ដង់ដារការងារកាន់តែរឹងមាំ។ ទោះយ៉ាងនេះក្ដី ការគាំទ្រពីរដ្ឋាភិបាលដើម្បីធានានូវការអនុវត្ត ​</a:t>
            </a:r>
            <a:r>
              <a:rPr lang="en-US" dirty="0"/>
              <a:t>HREDD </a:t>
            </a:r>
            <a:r>
              <a:rPr lang="km-KH" dirty="0"/>
              <a:t>ឱ្យបានរឹងមាំនៅក្នុងប្រទេសកម្ពុជា គឺនៅតែជាសេចក្ដីត្រូវការនៅឡើយ ប៉ុន្តែរហូតមកដល់ពេលនេះ រដ្ឋាភិបាលនៅពុំទាន់បានបោះពុម្ពផ្សាយផែនការសកម្មភាពណាមួយស្ដីពីអាជីវកម្ម និងសិទ្ធិមនុស្សនៅឡើយ។ ដើម្បីធានាបានថា កម្ពុជាត្រៀមខ្លួនរួចរាល់សម្រាប់លិខិតបទដ្ឋានគតិយុត្ត ​</a:t>
            </a:r>
            <a:r>
              <a:rPr lang="en-US" dirty="0"/>
              <a:t>HREDD</a:t>
            </a:r>
            <a:r>
              <a:rPr lang="km-KH" dirty="0"/>
              <a:t>, មានវិស័យយុទ្ធសាស្ត្រ និងឱកាសជាច្រើនដែលគួរផ្ដោតការយកចិត្តទុកដាក់នៅក្នុងប្រទេសកម្ពុជា ក្នុងនោះមានដូចជា៖ ពង្រឹងស្ថាប័នសិទ្ធិការងារដែលទន់ខ្សោយឱ្យរឹងមាំ ដើម្បីធានាឱ្យមានបរិស្ថានប្រតិបត្តិការកាន់តែប្រសើរ ទាញយកប្រយោជន៍ពីលិខិតូបករណ៍អន្តរជាតិ និងពង្រឹងសមត្ថភាពរបស់សហជីព និងកិច្ចសហប្រតិបត្តិរវាងសហជីពជាមួយសហជីព។</a:t>
            </a:r>
            <a:r>
              <a:rPr lang="en-US" dirty="0"/>
              <a:t>”</a:t>
            </a:r>
          </a:p>
          <a:p>
            <a:endParaRPr lang="en-US" dirty="0"/>
          </a:p>
          <a:p>
            <a:r>
              <a:rPr lang="km-KH" dirty="0"/>
              <a:t>ក្នុងករណីជាការផ្ដោតការយកចិត្តទុកដាក់លើប្រទេសដទៃណាមួយទៀត ខ្លឹមសារនេះ គឺចាំបាច់ត្រូវរៀបចំឡើងដោយអ្នកជំនាញរបស់ប្រទេស/តំបន់ ហើយគួរផ្ដោតការយកចិត្តទុកដាក់លើសំណួរដូចខាងក្រោម៖ </a:t>
            </a:r>
            <a:endParaRPr lang="en-US" dirty="0"/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តើរដ្ឋាភិបាល (មូលដ្ឋាន) កំណត់ទីតាំងរបស់ខ្លួនថាកំពុងមានជំហរឈរនៅទីណានៅក្នុងការជជែកដេញដោលនេះ?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តើមានផែនការសកម្មភាពស្ដីពី ​</a:t>
            </a:r>
            <a:r>
              <a:rPr lang="en-US" dirty="0"/>
              <a:t>BHR</a:t>
            </a:r>
            <a:r>
              <a:rPr lang="km-KH" dirty="0"/>
              <a:t> ឬទេ</a:t>
            </a:r>
            <a:r>
              <a:rPr lang="en-US" dirty="0"/>
              <a:t>? </a:t>
            </a:r>
            <a:r>
              <a:rPr lang="km-KH" dirty="0"/>
              <a:t>ប្រសិនបើមាន តើផែនការសកម្មភាពនោះមានចែងអំពីអ្វីខ្លះ?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តើនៅក្នុងប្រទេស/តំបន់នោះគេស្គាល់អំពីទស្សនាទានស្ដីពី​នីតិវិធីត្រួតពិនិត្យភាពត្រឹមត្រូវឬទេ</a:t>
            </a:r>
            <a:r>
              <a:rPr lang="en-US" dirty="0"/>
              <a:t>?</a:t>
            </a:r>
          </a:p>
          <a:p>
            <a:pPr marL="228600" indent="-228600">
              <a:buFont typeface="+mj-lt"/>
              <a:buAutoNum type="arabicPeriod"/>
            </a:pPr>
            <a:r>
              <a:rPr lang="km-KH" dirty="0"/>
              <a:t>តើអ្នកពាក់ព័ន្ធដទៃទៀតដូចជាអង្គការនិយោជក សហជីព និងសង្គមស៊ីវិលមានជំហរបែបណាដែរ?​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វគ្គបណ្ដុះបណ្ដាលនេះចាប់ផ្ដើមចេញពីជំហានទី២ ដែលជាទិដ្ឋភាគច្រើនដែលក្រុមហ៊ុនចូលរួមនៅក្នុងដំណើរការនេះ៖ ពួកគេរកឃើញអំពីផលប៉ះពាល់អវិជ្ជមាន រួចចាប់ផ្ដើមធ្វើការដោះស្រាយផលប៉ះពាល់ទាំងនោះជំនួសឱ្យការអភិវឌ្ឍគោលនយោបាយទាំងមូលមួយសិន។ សូមនិយាយនៅផ្នែកទ្រឹស្ដីនេះយ៉ាងខ្លីបំផុត!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យើងចាប់ផ្ដើមជាមួយវគ្គទី២ នៅក្នុងវគ្គបណ្ដុះបណ្ដាលនេះ។ ជាទូទៅក្រុមហ៊ុនមិនចាប់ផ្ដើមចេញពីជំហានទី១៖ ការអភិវឌ្ឍគោលនយោបាយនោះទេ។ តាមធម្មតាក្រុមហ៊ុនតែងជួបជាមួយហានិភ័យនៅក្នុងសង្វាក់តម្លៃរបស់ខ្លួនជាមុនសិន មុនពេលដែលគេអភិវឌ្ឍន៍គោលនយោបាយ និងនីតិវិធីផ្សេងៗ។ ហេតុដូច្នេះ យើងចាប់ផ្ដើមជាមួយជំហានទី២។ ក្នុងជំហានទី២ ក្រុមហ៊ុនចាំបាច់ត្រូវកំណត់ និងប៉ាន់ប្រមាណលើផល៉ះពាល់អវិជ្ជមាននៅក្នុងសង្វាក់តម្លៃទាំងមូលរបស់ខ្លួន ដោយក្នុងនោះគឺរួមមានទាំងប្រតិបត្តិការរបស់ពួកគេផ្ទាល់ សង្វាក់ផ្គត់ផ្គង់ទាំងមូល និងទំនាក់ទំនងអាជីវកម្មរបស់ពួកគេ។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វគ្គបណ្ដុះបណ្ដាលនេះចាប់ផ្ដើមចេញពីជំហានទី២ ដែលជាទិដ្ឋភាគច្រើនដែលក្រុមហ៊ុនចូលរួមនៅក្នុងដំណើរការនេះ៖ ពួកគេរកឃើញអំពីផលប៉ះពាល់អវិជ្ជមាន រួចចាប់ផ្ដើមធ្វើការដោះស្រាយផលប៉ះពាល់ទាំងនោះជំនួសឱ្យការអភិវឌ្ឍគោលនយោបាយទាំងមូលមួយសិន។ សូមនិយាយនៅផ្នែកទ្រឹស្ដីនេះយ៉ាងខ្លីបំផុត!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ក្រុមហ៊ុនចាំបាច់ត្រូវធ្វើផែនទីសង្វាក់តម្លៃទាំងមូលសម្រាប់ផលិតផលរបស់ខ្លួន រួមទាំងប្រភពនៃវត្ថុធាតុដើម និងសូម្បីតែធាតុចូលដែលត្រូវការដើម្បីផលិតវត្ថុធាតុដើមទាំងនេះ។ បន្ទាប់មក ពួកគេត្រូវកំណត់រកផលប៉ះពាល់អវិជ្ជមាន (ជាសក្ដានុពល) ទាំងអស់ ដែលអាចមានមកលើកម្មករនិយោជិត សហគមន៍ អ្នកផ្គត់ផ្គង់ បរិស្ថាន និងអាកាសធាតុ សម្រាប់ផលិតផលរបស់ខ្លួននីមួយៗ។ ពួកគេប្រហែលជាចាំបាច់ត្រូវធ្វើការស្រាវជ្រាវមួយចំនួន ដើម្បីបានទទួលព័ត៌មានទាំងនេះ៖ ពួកគេអាចមានការពិភាក្សាផ្ទៃក្នុងជាមួយអ្នកបញ្ជាទិញ ឬនាយកដ្ឋានបញ្ជាទិញទំនិញជាដើម ដើម្បីដឹងថាតើគ្រឿងផ្សំ ឬផ្នែកផ្សេងៗនៃផលិតផល គឺត្រូវបានបញ្ជាទិញមកពីទីណា។ ប្រភពព័ត៌មានដទៃទៀតដែលអាចមាន មានដូចជា សវនកម្ម បណ្ដឹង ប្រព័ន្ធផ្សព្វផ្សាយ និងអ្នកពាក់ព័ន្ធនានា ដូចជាសហជីព និងអ្នកផ្គត់ផ្គង់ជាដើម។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វគ្គបណ្ដុះបណ្ដាលនេះមានលក្ខណៈបែបការចូលរួម។ អ្នកចូលរួមទាំងអស់ចាំបាច់ត្រូវចែកទៅជាក្រុម។ ដើម្បីអនុញ្ញាតឱ្យមានពេលគ្រប់គ្រាន់ដើម្បីអាចពិភាក្សាការងារក្រុមនេះបាន ពុំគួរមានច្រើនជាង៤ក្រុមទេ។ ក្រុមនីមួយៗគួរមានអ្នកចូលរួមយ៉ាងច្រើនបំផុត៥នាក់ ដើម្បីអនុញ្ញាតឱ្យមានចន្លោះគ្រប់គ្រាន់សម្រាប់អ្នកចូលរួម អាចចូលរួមក្នុងការពិភាក្សា។ អ្នកចូលរួមគួរជ្រើសរើសផលិតផលណាមួយសម្រាប់ក្រុមនីមួយៗ ដោយផលិតនោះជាផលិតផលដែលគេស្គាល់ច្បាស់ ហើយត្រូវបានផលិតឡើង (មួយផ្នែក) នៅក្នុងប្រទេសរបស់ពួកគេ ហើយយកទៅលក់នៅទីផ្សារអឺរ៉ុប។ ក្រុម (និងផលិតផល) នឹងត្រូវរក្សាទុកដដែលសម្រាប់ពេលសិក្ខាសាលានេះទាំងមូល។ អ្នកអាចសម្រេចចិត្តដោយខ្លួនឯងថាតើនរណាចង់អង្គុយនៅក្នុងក្រុមណា ឧទាហរណ៍ តាមរយៈការឱ្យអ្នកចូលរួមម្នាក់ៗរាប់លេខ  ពីលេខ១ដល់លេខ៤ ហើយអ្នកចូលរួមទាំងអស់ដែលមានលេខ១ គឺស្ថិតនៅក្នុងក្រុម១, អ្នកដែលមានលេខ២ ស្ថិតក្នុងក្រុម២, អ្នកដែលមានលេខ៣ ស្ថិតនៅក្នុងក្រុម៣​ និងអ្នកដែលមានលេខ៤ ស្ថិតនៅក្នុងក្រុម៤។ អ្នកក៏អាចសម្រេចចិត្តជាមុនថាតើនរណាអង្គុយនៅក្នុងក្រុមណា ឧទាហរណ៍ នៅពេលក្រុមមានសមាសភាពសហជីពមកពីវិស័យផ្សេងៗគ្នា នោះអ្នកប្រហែលជាចង់ឱ្យពួកគេអង្គុយទៅតាមវិស័យជាមួយគ្នា។ អ្នកក៏អាចទុកឱ្យក្រុមជាអ្នកសម្រេចចិត្ត (ប៉ុន្តែសូមកុំចំណាយពេលច្រើនពេកនៅក្នុងការបែងចែកក្រុម ប្រសិនក្រុមមិនអាចសម្រេចចិត្តដោយខ្លួនឯងបានទេ សូមអ្នកសម្រេចចិត្ត!)។ ពេលខ្លះក្នុងពេលវគ្គបណ្ដុះបណ្ដាល សហជីពនឹងត្រូវបានស្នើសុំឱ្យគិតក្នុងនាមជាក្រុមហ៊ុន ហើយពេលខ្លះពួកគេនឹងត្រូវបាន​​ស្នើសុំឱ្យគិតក្នុងនាមជាតួអង្គជាសហជីព។</a:t>
            </a:r>
            <a:r>
              <a:rPr lang="en-US" dirty="0"/>
              <a:t> </a:t>
            </a:r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 “</a:t>
            </a:r>
            <a:r>
              <a:rPr lang="km-KH" dirty="0"/>
              <a:t>វិធីល្អបំផុតដើម្បីយល់ពីខ្លឹមសារនៃជំហានទាំង៦ នៃនីតិវិធីត្រួតពិនិត្យភាពត្រឹមត្រូវ គឺពិនិត្យមើលមួយជំហានម្ដងៗ ដោយខ្លួនឯង។ ហេតុនេះរយៈពេលដែលនៅសល់ក្នុងវគ្គបណ្ដុះបណ្ដាលនេះ យើងនឹងពិនិត្យមើលមួយជំហានម្ដងៗ។ សូមចែកទៅជាបួនក្រុម (សូមមើលខាងលើ៖ ក្នុងនាមជាគ្រូបណ្ដុះបណ្ដាល អ្នកគួរសម្រេចថាតើអ្នកនឹងចាត់ចែងក្រុមដោយរបៀបណា)៖ ក្រុមនីមួយៗតំណាងឱ្យម៉ាកយីហោប្រឌិតមួយដោយលក់ផលិតផលវាយនភណ្ឌនៅក្នុងទីផ្សារអឺរ៉ុប ហើយបញ្ជាទិញពីរោងចក្ររបស់អ្នក។ សូមធ្វើការជាមួយក្រុមរបស់អ្នក រួចសម្រេចចិត្តជ្រើសរើសម៉ាកយីហោប្រឌិត ឬម៉ាកយីហោជាក់ស្ដែងដែលអ្នកតំណាងឱ្យ រួចជ្រើសរើសផលិតផលមួយ។ អ្នកនឹងប្រើផលិតផលនេះសម្រាប់ការងារក្រុមក្នុងវគ្គបណ្ដុះបណ្ដាលនេះទាំងមូល។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នេះជាលំហាត់ក្រុមលើកទីមួយ។ ជាការសំខាន់ដែលត្រូវសង្កត់ធ្ងន់ថា ពេលវេលាដែលផ្ដល់ឱ្យគឺពុំអាចគ្រប់គ្រាន់ដើម្បីអាចធ្វើការងារនេះឱ្យបានលម្អិតបំផុតតាមការគួរនោះឡើយ។ នេះគ្រាន់តែជាលំហាត់ប៉ុណ្ណោះ ដូច្នេះ គឺពុំអាចឥតខ្ចោះនោះទេ។ អ្នកចាំបាច់ត្រូវសម្រេចចិត្តអំពីពេលវេលាដែលអ្នកចង់ផ្ដល់ឱ្យសម្រាប់ការធ្វើលំហាត់នេះ ហើយពេលវេលាដែលផ្ដល់ឱ្យអាចផ្សេងៗគ្នាពីវគ្គបណ្ដុះបណ្ដាលមួយទៅវគ្គបណ្ដុះបណ្ដាលមួយ។ ខ្ញុំសូមផ្ដល់យោបល់ឱ្យផ្ដល់ពេល២០នាទីទៅអ្នកចូលរួមសិន រួចហើយអាចផ្ដល់ពេលបន្ថែម ប្រសិនបើចាំបាច់។ ក្រុមទាំងអស់ចាំបាច់ត្រូវចាត់តាំងអ្នកកត់ត្រា និងអ្នកធ្វើបទបង្ហាញ (ដែលអាចផ្លាស់ប្តូរពីវគ្គការពិភាក្សាក្រុមមួយវគ្គទៅមួយវគ្គ)។ អ្វីដែលចង់បានគឺឱ្យក្រុមគូសសង្វាក់តម្លៃ។ ពួកគេអាចសម្រេចចិត្តដោយខ្លួនឯងថាតើពួកគេចង់ធ្វើការងារនេះដោយរបៀបណា។ សូមជម្រុញពួកគេឱ្យមានគំនិតច្នៃប្រឌិត និងប្រើប្រាស់ពណ៌ផ្សេងៗគ្នា ដែលអាចជួយជម្រុញខួរក្បាលឱ្យបំពេញមុខងារកាន់តែប្រសើរ (ផ្នែកខាងឆ្វេង និងខាងស្ដាំនៃខួរក្បាលនឹងចាប់ផ្ដើមសហការគ្នា)។ សូមផ្លាស់ទីពីទីមួយទៅទីមួយនៅក្នុងបន្ទប់ក្នុងពេលអ្នកចូលរួមពិភាក្សាក្រុម៖ ជម្រុញពួកគេឱ្យពិនិត្យជាក់លាក់ រួចសរសេរហានិភ័យដាក់លើក្រដាសស្អិត។ ម្យ៉ាងទៀតសូមផ្ដល់សញ្ញាប្រាប់អ្នកចូលរួមឱ្យដឹងនៅពេល ពេលវេលាសល់ត្រឹម៥នាទីទៀត រួចសាកសួរថាតើពួកគេត្រូវការពេលវេលាបន្ថែមឬទេ។ ពេលពួកគេធ្វើរួចរាល់ហើយ សូមយកក្រដាសផ្ទាំងធំទៅបិតលើជញ្ជាំង ហើយក៏ត្រូវផ្ដល់សញ្ញាប្រាប់អ្នកចូលរួមដទៃទៀតថា ពួកគេត្រូវបញ្ចប់ការងារក្រុមផងដែរ។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Tx/>
              <a:buChar char="-"/>
            </a:pPr>
            <a:r>
              <a:rPr lang="km-KH" dirty="0"/>
              <a:t>កន្លែងដើម្បីឱ្យក្រុមនីមួយៗធ្វើការ (អាចនៅក្នុងបន្ទប់តែមួយ ឬនៅក្នុងបន្ទប់បំបែក) </a:t>
            </a:r>
          </a:p>
          <a:p>
            <a:pPr marL="171450" indent="-171450">
              <a:buFontTx/>
              <a:buChar char="-"/>
            </a:pPr>
            <a:r>
              <a:rPr lang="km-KH" dirty="0"/>
              <a:t>ក្រដាសផ្ទាំងធំមួយសន្លឹកសម្រាប់មួយក្រុម</a:t>
            </a:r>
          </a:p>
          <a:p>
            <a:pPr marL="171450" indent="-171450">
              <a:buFontTx/>
              <a:buChar char="-"/>
            </a:pPr>
            <a:r>
              <a:rPr lang="km-KH" dirty="0"/>
              <a:t>ហ្វឺតមានពណ៌ផ្សេងៗគ្នា</a:t>
            </a:r>
          </a:p>
          <a:p>
            <a:pPr marL="171450" indent="-171450">
              <a:buFontTx/>
              <a:buChar char="-"/>
            </a:pPr>
            <a:r>
              <a:rPr lang="km-KH" dirty="0"/>
              <a:t>ក្រដាសស្អិតមានពណ៌ផ្សេងៗ</a:t>
            </a:r>
          </a:p>
          <a:p>
            <a:pPr marL="171450" indent="-171450">
              <a:buFontTx/>
              <a:buChar char="-"/>
            </a:pPr>
            <a:r>
              <a:rPr lang="km-KH" dirty="0"/>
              <a:t>ស្កុតក្រដាសដើម្បីព្យួរក្រដាសផ្ទាំងធំនៅលើជញ្ជាំង 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សូមធ្វើការនៅក្នុងក្រុមរបស់អ្នក៖</a:t>
            </a:r>
            <a:endParaRPr lang="en-US" dirty="0"/>
          </a:p>
          <a:p>
            <a:pPr marL="171450" indent="-171450">
              <a:buFontTx/>
              <a:buChar char="-"/>
            </a:pPr>
            <a:r>
              <a:rPr lang="km-KH" dirty="0"/>
              <a:t>គូសសង្វាក់តម្លៃនៃផលិតផលរបស់អ្នកលើក្រដាសផ្ទាំងធំ៖ សូមប្រើប្រាស់ពណ៌ផ្សេងៗគ្នា ប្រសិនអ្នកចង់ អ្នកអាចប្រើហ្វឺតពណ៌ផ្សេងៗគ្នា ហើយអាចសម្រេចចិត្តដោយខ្លួនឯងថាតើអ្នកចង់គូសសង្វាក់តម្លៃនេះដោយរបៀបណា</a:t>
            </a:r>
          </a:p>
          <a:p>
            <a:pPr marL="171450" indent="-171450">
              <a:buFontTx/>
              <a:buChar char="-"/>
            </a:pPr>
            <a:r>
              <a:rPr lang="km-KH" dirty="0"/>
              <a:t>បន្ទាប់មកសូមសរសេរហានិភ័យផ្នែកសង្គម និងផ្នែកបរិស្ថានដែលអាចមានវត្តមាននៅក្នុងសង្វាក់នៃផលិតផលនេះដាក់លើក្រដាសស្អិត (ហានិភ័យ១ដាក់លើក្រដាស១សន្លឹក)។ ត្រូវមានភាពជាក់លាក់។ ពាក្យថាការរំលោភបំពានសិទ្ធិមនុស្ស គឺមានន័យទូលាយពេក ប៉ុន្តែពាក្យថា ពលកម្មកុមារ ឬការងារច្រើនម៉ោង ឬការប៉ះពាល់ជាមួយសារធាតុថ្នាំពុលកសិកម្ម គឺជាឧទាហរណ៍ដ៏ល្អអំពីផលប៉ះពាល់អវិជ្ជមាន។ សូមសរសេរហានិភ័យ១លើក្រដាសស្អិតមួយសន្លឹក។ </a:t>
            </a:r>
          </a:p>
          <a:p>
            <a:pPr marL="171450" indent="-171450">
              <a:buFontTx/>
              <a:buChar char="-"/>
            </a:pPr>
            <a:r>
              <a:rPr lang="km-KH" dirty="0"/>
              <a:t>សូមយកក្រដាសស្អិតទៅបិតឱ្យត្រូវចំចំណុចនៅក្នុងគំនូរសង្វាក់តម្លៃដែលហានិភ័យទាំងនេះកើតឡើង</a:t>
            </a:r>
          </a:p>
          <a:p>
            <a:pPr marL="171450" indent="-171450">
              <a:buFontTx/>
              <a:buChar char="-"/>
            </a:pPr>
            <a:r>
              <a:rPr lang="km-KH" dirty="0"/>
              <a:t>សូមយកក្រដាសផ្ទាំងធំដែលមានសង្វាក់តម្លៃ និងហានិភ័យបិតនៅលើជញ្ជាំងបន្ទាប់ពីរយៈពេល... នាទី ហើយសូមវិលទៅក្រុមធំវិញ</a:t>
            </a:r>
            <a:r>
              <a:rPr lang="km-KH"/>
              <a:t>”។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ជាការសំខាន់ដែលត្រូវកំណត់បទបញ្ជាផ្ទៃក្នុងជាមួយសិក្ខាកាម។ ជាការសំខាន់ដែលក្រុមសិក្ខាកាមត្រូវសម្រេចចិត្តជាមួយគ្នាស្ដីអំពីបទបញ្ជាផ្ទៃក្នុងនេះ ដើម្បីឱ្យពួកគេមានភាពជាម្ចាស់។ ម្យ៉ាងទៀត សូមសរសេរបទបញ្ជាផ្ទៃក្នុងនោះនៅលើក្រដាសផ្ទាំងធំ រួចយកទៅបិទនៅលើជញ្ជាំងក្នុងរយៈពេលនៃវគ្គបណ្ដុះបណ្ដាលទាំងមូល។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ស្កុតក្រដាស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បទបញ្ជាផ្ទៃក្នុងស្ដីពីការចូលរួម​ដែលបានព្រមព្រៀងគ្នា គួរកើតចេញពីការសម្រេចចិត្តបែបសហការគ្នារបស់អ្នកចូលរួម ប៉ុន្តែមានចំណុចមួយចំនួនដែលអ្នកអាចលើកឡើងដូចជា៖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សូមកុំប្រើទូរសព្ទដៃ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មិនមានសំណួរណាជាសំណួរអន់នោះឡើយ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យើងគោរពយោបល់/ទស្សនៈរបស់គ្នាទៅវិញទៅមក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វគ្គបណ្ដុះបណ្ដាលដែលមានអន្តរកម្ម/ការចូលរួមយ៉ាងសកម្ម៖ ជោគជ័យអាស្រ័យលើយើងទាំងអស់គ្នាធ្វើការរួមគ្នា 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ហាមជក់បារីនៅក្នុងបន្ទប់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សូមនិយាយម្ដងម្នាក់</a:t>
            </a:r>
            <a:endParaRPr lang="en-US" dirty="0"/>
          </a:p>
          <a:p>
            <a:r>
              <a:rPr lang="en-US" dirty="0"/>
              <a:t>- </a:t>
            </a:r>
            <a:r>
              <a:rPr lang="km-KH" dirty="0"/>
              <a:t>​ចាប់ផ្ដើម និងបញ្ចប់តាមពេលវេលាកំណត់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បន្ទាប់ពីបញ្ចប់ការពិភាក្សាក្រុមក្នុងជុំនីមួយៗ លទ្ធផលការពិភាក្សាក្រុមនឹងត្រូវយកមកពិភាក្សាក្នុងក្រុមធំ។ ការងារនេះប្រហែលត្រូវចំណាយពេលយូរជាងការរំពឹងទុក ជាពិសេសប្រសិនបើមានពិភាក្សាច្រើន។ ចាំបាច់ត្រូវមានការរក្សាពេលវេលានៅត្រង់ចំណុចនេះ។ យើងប្រើប្រាស់វិធីសាស្ត្រការដើរក្នុងវិចិត្រសាល ដើម្បីពិភាក្សាលើលទ្ធផលការងារក្រុម៖ អ្នកចូលរួមត្រូវក្រោកឈរ និងផ្ដុំគ្នានៅជុំវិញលទ្ធផលការងារក្រុម ស្ដាប់រួចដើរបន្តទៅមួយក្រុមទៀត ជាហេតុបង្ខំឱ្យពួកគេត្រូវតែចូលរួម។ អ្នកចាប់ផ្ដើមពីក្រុមណាមួយ រួចបន្តទៅកាន់ក្រុមមួយទៀត។ ត្រូវពិនិត្យថាតើសង្វាក់តម្លៃទាំងមូលត្រូវបានរួមបញ្ចូលឬទេ (ដូច្នេះក៏ត្រូវរួមមានធាតុចូលសម្រាប់កសិកម្មដូចជាថ្នាំពុលកសិកម្ម ឬគ្រាប់ពូជ កាកសំណល់ អ្នកប្រើប្រាស់ គ្រឿងផ្សំទាំងអស់៖ ការរួមបញ្ចូលគ្រប់ធាតុផ្សំទាំងអស់អាចធ្វើឱ្យមានសភាពស្មុគស្មាញខ្លាំង ហេតុដូច្នេះ អ្នកអាចស្នើយោបល់ឱ្យក្រុមផ្ដោតការយកចិត្តទុកដាក់តែទៅលើធាតុផ្សំណាមួយក៏បាន។ ឧទាហរណ៍ ប្រសិនផលិតផលនោះគឺជាផលិតផលអាវ អ្នកអាចស្នើឱ្យក្រុមផ្ដោតការយកចិត្តទុកទៅលើកប្បាស់ (រួមទាំងការជ្រលក់ពណ៌។ល។) ក្នុងនាមជាធាតុចូល ហើយមិនបាច់រួមបញ្ចូលឡេវ ឬធាតុផ្សំដទៃទៀតរបស់អាវយឺតនោះទេ។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យើងចាប់ផ្ដើមពិភាក្សាលទ្ធផលការងារក្រុម៖ តើនរណាអាចធ្វើបទបង្ហាញអំពីលទ្ធផលការពិភាក្សារបស់ក្រុមខ្លួនបាន? សូមចំណាយពេល២នាទី ដើម្បីពន្យល់អំពីសង្វាក់តម្លៃ ហើយបញ្ជាក់អំពីហានិភ័យសំខាន់ៗដែលអ្នកបានកំណត់ឃើញ ព្រមទាំងពន្យល់ថាតើហានិភ័យកើតមាននៅត្រង់ផ្នែកណាខ្លះនៃសង្វាក់តម្លៃនេះ”។ បន្ទាប់ពីការធ្វើបទបង្ហាញរបស់ក្រុមហើយ ជានិច្ចកាលត្រូវសួរទៅអ្នកចូលរួមដទៃទៀតសិន ថាតើពួកគេមានសំណួរ មានអ្វីបន្ថែម ឬមានយោបល់អ្វីផ្សេងទៀតឬទេ។ អ្នកអាចសួរសំណួរមួយចំនួនដូចជា៖ “តើធ្វើដូចម្តេចទើបអ្នកបានជ្រើសយកហានិភ័យទាំងនេះ? តើពេញលេញឬនៅ ឬនៅខ្វះព័ត៌មានអ្វីផ្សេងទៀត? តើមានការបន្ថែមគំនិតអ្វីខ្លះនៅក្នុងពេលពិភាក្សា?”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ជាការល្អគួរចែករំលែកឧទាហរណ៍អំពីរបៀបដើម្បីអាចអនុវត្តលំហាត់ក្រុមនេះបាន។ បញ្ជីនេះគឺពុំទាន់រៀបរាប់អស់គ្រប់ហានិភ័យទាំងអស់ទេ ពុំមានចន្លោះទំនេរនៅលើស្លាយ ប៉ុន្តែនេះគឺគ្រាន់តែផ្ដល់ជាគំនិតត្រួសៗមួយចំនួនប៉ុណ្ណោះ។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ក្នុងប្រទេសកម្ពុជា ក្នុងវគ្គបណ្ដុះបណ្ដាល យើងបានព្យាយាមអភិវឌ្ឍករណីសិក្សាមួយដើម្បីធ្វើបទបង្ហាញក្នុងវគ្គបណ្ដុះបណ្ដាលស្ដីអំពីនីតិវិធីត្រួតពិនិត្យភាពត្រឹមត្រូវ។ យើងបានច្របាច់ការងារក្រុមទាំងអស់បញ្ចូលគ្នា។ ករណីនេះពុំទាន់មានលក្ខណៈឥតខ្ចោះនៅឡើយ ហើយក៏ពុំមែនជាបញ្ជីដែលអាចរៀបរាប់អំពីគ្រប់ហានិភ័យទាំងអស់នោះទេ ប៉ុន្តែគ្រាន់តែផ្ដល់គំនិតមួយចំនួនថាតើសង្វាក់តម្លៃនៃអាវយឺតពណ៌ក្រហមអាចមានរូបរាងបែបណា ហើយអាចមានផលប៉ះពាល់អវិជ្ជមានយ៉ាងណាខ្លះនៅក្នុងជំហាននីមួយៗ នៅក្នុងសង្វាក់តម្លៃ។ “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ការចាត់អាទិភាពគឺជាធាតុផ្សំដ៏សំខាន់មួយនៃនីតិវិធីត្រួតពិនិត្យភាពត្រឹមត្រូវ។ នេះជាលំហាត់មួយដែលអាស្រ័យទៅតាមទស្សនៈយល់ឃើញរបស់បុគ្គលម្នាក់ៗ។ ជារឿយៗ អាចមានការលំបាកសម្រាប់ក្រុមហ៊ុននៅទ្វីបអឺរ៉ុប ប៉ុន្តែនៅក្នុងប្រទេសផលិត តាមធម្មតា តែងមានភាពងាយស្រួលជាង ដោយសារអ្នកបានដឹងអំពីបញ្ហាផ្សេងៗ។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នៅពេលពិនិត្យលើការងារក្រុមទាំងអស់ អ្នកអាចមើលឃើញថាសូម្បីតែផលិតផលមួយ ឬគ្រឿងផ្សំតែមួយមុខរបស់ផលិតផលមួយ ឬគ្រឿងផ្សំតែមួយមុខរបស់ផលិតផលមួយ គឺអាចមានផលប៉ះពាល់អវិជ្ជមានជាសក្ដានុពលជាច្រើនរួចទៅហើយ។ តើអ្នកចាប់ផ្ដើមនៅទីណាក្នុងនាមជាក្រុមហ៊ុន? តើហានិភ័យណាដែលគួរដោះស្រាយមុន? នៅក្នុងគោលការណ៍ណែនាំ </a:t>
            </a:r>
            <a:r>
              <a:rPr lang="en-US" dirty="0"/>
              <a:t>OECD </a:t>
            </a:r>
            <a:r>
              <a:rPr lang="km-KH" dirty="0"/>
              <a:t>អ្នកអាចចាត់អាទិភាពផលប៉ះពាល់អវិជ្ជមានបាន”។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ការកំណត់ភាពធ្ងន់ធ្ងរគឺពុំមែនងាយស្រួលឡើយ។ ហេតុនេះត្រូវបា្រកដថាអ្នកផ្ដល់ឧទាហរណ៍មួយចំនួន។ ការពន្យល់ដ៏ល្អសម្រាប់ទស្សនាទាននេះគឺអាចបើកមើលនៅទីនេះ៖ </a:t>
            </a:r>
            <a:r>
              <a:rPr lang="en-US" dirty="0"/>
              <a:t>https://www.businessrespecthumanrights.org/nl/page/344/assessing-impacts (</a:t>
            </a:r>
            <a:r>
              <a:rPr lang="km-KH" dirty="0"/>
              <a:t>ការណែនាំចំណុចទី២៖ ការចាត់អាទិភាពផលប៉ះពាល់ធ្ងន់ធ្ងរលើសិទ្ធិមនុស្ស)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</a:p>
          <a:p>
            <a:endParaRPr lang="km-KH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ប្រសិនបើចាំបាច់​ក្រុមហ៊ុនអាចចាត់​អាទិភាពហានិភ័យ។ នេះ​ពុំមែន​មានន័យថា​ក្រុមហ៊ុ​ន​អាច​ព្រងើយ​កន្តើយ​មិនអើពើ​ចំពោះ​ផលប៉ះពាល់​អវិជ្ជមាន​មួយចំនួននោះទេ ប៉ុន្តែ​បានន័យថាក្រុមហ៊ុន​អាច​សម្រេច​ចិត្ត​ធ្វើការទប់​ស្កាត់ បញ្ឈប់​ ឬកាត់បន្ថយផលប៉ះពាល់ជាក់លាក់​ណាមួយ​ជាមុនសិន ​មុនពេល​បន្ត​ឈានទៅ​ចាត់ចែង​នូវ​ផលប៉ះពាល់បន្ទាប់ទៀត​។ នៅទីបញ្ចប់​ ក្រុមហ៊ុន​ចាំបាច់ត្រូវ​ដោះស្រាយ​ចំពោះ​គ្រប់​ផលប៉ះពាល់​អវិជ្ជមាន​ទាំងអស់​របស់​ខ្លួន។ ដើម្បីសម្រេច​ចិត្ត​ថាតើ​ផលប៉ះពាល់​ណាខ្លះ​ដែល​ក្រុមហ៊ុន​គួរ​ផ្ដោត​ការយកចិត្ត​ទុកដាក់ ក្រុមហ៊ុនចាំបាច់​ត្រូវ​ពិនិត្យ​លើកម្រិត​នៃ​ភាពធ្ងន់ធ្ងរ​របស់​ផលប៉ះពាល់​ និង​ពិនិត្យលើលទ្ធភាព​ដែលផល​ប៉ះពាល់​ទាំងនោះ​អាចកើតមាន​។ ភាពធ្ងន់ធ្ងរនៃ​ផលប៉ះពាល់មានន័យថា​ ជាភាព​ធ្ងន់ធ្ងរ​នៃផលប៉ះពាល់​ចំពោះ​មនុស្ស​ បរិស្ថាន និង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/</a:t>
            </a: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ឬអាកាសធាតុ។ ភាពធ្ងន់ធ្ងរនៅទីនេះគឺពុំមែន​​សំដៅលើ​ភាព​ធ្ងន់ធ្ងរ​នៃផលប៉ះពាល់​សម្រាប់​ក្រុមហ៊ុនឡើយ។ ​ភាពធ្ងន់ធ្ងរ​មាន​ទម្ងន់ធ្ងន់​ជាង​លទ្ធភាព​ដែល​អាចកើតមាន​ ហេតុដូច្នេះ ក្រុមហ៊ុន​គួរ​ចាត់​អាទិភាពផលប៉ះពាល់​ទាំងឡាយណា​ដែល​មានលក្ខណៈធ្ងន់ធ្ងរ​ជាងគេបំផុត​ជាមុន។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ក្រុមហ៊ុន​គួរ​ចាត់​អាទិភាព​លើផលប៉ះពាល់​ទាំងឡាយ​ណាដែលមាន​ភាពធ្ងន់ធ្ងរបំផុត​។ ភាព​ធ្ងន់ធ្ងរ​ត្រូវបាន​កំណត់​ដោយ​ធាតុផ្សំចំនួន​បី៖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ទំហំ៖ តើផលប៉ះពាល់នោះ​នឹងអាចធ្ងន់ធ្ងរ​កម្រិតណា​​​។ ឧទាហរណ៍៖ កុមារ​អាយុ​ ១១ឆ្នាំ​ម្នាក់​កំពុងធ្វើការ​ដោយប្រើប្រាស់​កាំបិតផ្គាក់នៅក្នុងចម្ការមួយ​ ឬ​កុមារអាយុ​ ១៤ឆ្នាំម្នាក់កំពុង​ធ្វើការ​នៅក្នុង​កសិដ្ឋាន​របស់​គ្រួសារ​ក្រោយម៉ោង​ចេញពី​រៀន​។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វិសាលភាព៖ តើផលប៉ះពាល់​នោះមានភាព​​សាយភាយ​កម្រិតណា​ តើមនុស្ស​ប៉ុន្មាន​នាក់​នឹងរងផលប៉ះពាល់​ ឬតើ​បរិវេណ​ទំហំ​ប៉ុនណាដែល​អាច​រងផលប៉ះពាល់​។ ឧទារហណ៍៖ រោងចក្រ​មួយដែល​មាន​មនុស្ស​មួយនាក់​ ឬពីរនាក់​ពុំបាន​ទទួលប្រាក់​ឈ្នួលការងារ​ថែមម៉ោង ឬ​រោងចក្រ​ទាំងមូលមួយដែល​​មានកម្មករ​រាប់រយ​នាក់​ពុំបានទទួល​ប្រាក់​ឈ្នួល​ថែមម៉ោង។</a:t>
            </a:r>
          </a:p>
          <a:p>
            <a:pPr marL="514350" marR="0" indent="-28575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  <a:tabLst>
                <a:tab pos="228600" algn="l"/>
              </a:tabLs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ការអាច​ប៉ះប៉ូវ​សងវិញបាន៖​ តើស្ថានភាពនោះ​​អាចស្ដារឱ្យត្រលប់​​​មកជា​ស្ថានភាព​​មុនពេល​ផលប៉ះពាល់ អវិជ្ជមាន​កើតមាន​ឡើងបានឬទេ។ ឧទាហរណ៍៖ ការស្លាប់របស់​​កម្មករនិយោជិតម្នាក់​គឺ​ពុំអាច​ប៉ះប៉ូវ​សងវិញបានទេ​ ហេតុដូច្នេះ​ បញ្ហានេះ​ជានិច្ច​កាល​គឺ​ជាហានិភ័យធ្ងន់ធ្ងរ​ដែលមាន​អាទិភាព​ខ្ពស់​បំផុត​។ ផ្ទុយមកវិញ ស្ត្រីដែល​រងការបៀតបៀន​ផ្លូវភេទ​គឺ​ត្រូវ​រងគ្រោះ​ពី​ផលវិបាក​ពេញមួយ​ជីវិត​ ប៉ុន្តែ​ពួកគេ​អាច​ទទួលការគាំទ្រផ្នែកផ្លូវចិត្ត​ និងផ្លូវកាយ​ គេ​អាច​បណ្ដេញជនល្មើស​ចេញពីការងារ​ ឬ​ចាប់ទៅដាក់​ពន្ធនាគារបាន​ ល។ 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 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បន្ទាប់ពី​មើលទៅលើ​ភាពធ្ងន់ធ្ងរ​របស់​ផលប៉ះពាល់​ហើយ ក្រុមហ៊ុនក៏គួរ​វាយ​តម្លៃ​លើ​លទ្ធភាព​អាចកើតមាន​ផងដែរ​។ កត្តា​នានា​ដែល​​មាន​សារៈសំខាន់​ក្នុងការកំណត់​លទ្ធភាព​អាចកើតមានគឺមាន​ដូចជា​តើ​មានប្រព័ន្ធ​ច្បាប់​អាច​បំពេញ​មុខងារបានល្អ ឬមាន​អធិការការងារនៅក្នុងប្រទេស​នោះឬទេ តើអ្នកផ្គត់ផ្គង់​តែង​ជាកម្មវត្ថុ​នៃការ​ធ្វើសវនកម្មដោយភាគី​ទីបី​ឯករាជ្យ​ជាប្រចាំឬទេ? តើ​ហានិភ័យ​នោះ​ត្រូវបាន​យកមកពិភាក្សា​ជាមួយ​អ្នក​ផ្គត់​ផ្គង់ដែលពាក់ព័ន្ធ​​ពីមុនមកដែរ​ឬទេ ហើយ​តើ​មានការ​បង្កើត​ផែនការ​សកម្មភាព​ដើម្បី​ដោះស្រាយ​ជាមួយ​ផលប៉ះពាល់​ទាំងអស់នេះ​ឬទេ?”</a:t>
            </a:r>
            <a:endParaRPr lang="en-US" sz="1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b="1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ផែនទីកម្ដៅនេះ គឺគ្រាន់តែជាឧបករណ៍មួយដែលក្រុមហ៊ុនអាចប្រើប្រាស់ដើម្បីធ្វើឱ្យអាចមើលឃើញអំពីអាទិភាពរបស់ខ្លួនប៉ុណ្ណោះ។ អ្នកចូលរួមត្រូវបានស្នើសុំឱ្យបង្កើតផែនទីកម្ដៅរបស់ខ្លួន។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នៅពេលចាត់អាទិភាពផលប៉ះពាល់អវិជ្ជមាន ជារឿយៗក្រុមហ៊ុនតែងប្រើប្រាស់ឧបករណ៍មួយដែលមានឈ្មោះថាផែនទីកម្ដៅ។ នៅលើផែនទីកម្ដៅនេះ គឺគេកំណត់អំពីហានិភ័យអវិជ្ជមានដែលបានរកឃើញដាក់ទៅតាមកម្រិតភាពធ្ងន់ធ្ងរ និងលទ្ធភាពដែលអាចកើតមាននៅលើហានិភ័យនោះ។ បរិវេណពណ៌ក្រហម គឺជាហានិភ័យធ្ងន់ធ្ងរជាងគេបំផុតដែលគួរត្រូវបានចាត់អាទិភាព។ ជាការពិតណាស់ ផែនទីកម្ដៅប្រភេទនេះ គឺមានលក្ខណៈប្រែប្រួល ហើយអាចផ្លាស់ប្តូរទៅតាមពេលវេលានៅពេលបានរកឃើញព័ត៌មានថ្មីៗ (ឧ. តាមរយៈអត្ថបទកាសែត ឬ​​ពាក្យបណ្ដឹងប្រឆាំងជាមួយក្រុមហ៊ុន)។”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ឥលូវនេះ គឺត្រូវ​ស្នើ​សុំ​អ្នកចូលរួមឱ្យធ្វើ​លំហាត់​ទីពីរ ដោយផ្អែកលើលំហាត់​ទីមួយ។ ឥលូវនេះ ​ពួកគេ​ត្រូវ​ប្រើប្រាស់​ក្រដាសស្អិតដែល​បានសរសេរហានិភ័យរួចហើយ​កាល​ពី​លំហាត់លើកមុន។ ពួក​គេ​បន្ថែម​ហានិភ័យ​ថែម​ទៀត​បាន ប្រសិនពួកគេចង់​បន្ថែម។ ជាការសំខាន់​ដែល​ពួកគេ​ត្រូវដឹងច្បាស់​ថាតើ​ផលប៉ះពាល់​​​អវិជ្ជមាន​ទាំងនោះអាចកើតមាននៅទីណា។ ឧទាហរណ៍៖ ប្រសិន​ពួកគេសរសេរ “ការងារ​ថែមម៉ោង​ហួសប្រមាណ” ថាជា​ហានិភ័យ​ ហេតុនេះពួកគេចាំបាច់​ត្រូវសរសេរ​បន្ថែម​ថាតើការងារ​ថែមម៉ោង​ហួសប្រមាណ​កើតមាន​នៅទីណា ដូចជានៅ​កម្រិត​ចម្ការ/នៅរោងចក្រ/នៅក្នុងពេលដឹកជញ្ជូន។ល។ ជាការ​សំខាន់​ដែលត្រូវដឹងថា ហានិភ័យ​ទាំងនោះអាច​កើតមាននៅទីណាដើម្បី​អាច​កំណត់​​អំពីលទ្ធភាពដែលអាច​កើតមាន​។ ជាថ្មីម្ដង​ទៀត ជាការសំខាន់ដែលត្រូវ​សង្កត់ធ្ងន់ថា ពេល​ផ្ដល់​ឱ្យសម្រាប់ធ្វើ​លំហាត់​នេះ គឺ​ពុំអាច​គ្រប់​គ្រាន់​ដើម្បីអាចធ្វើ​ការងារនេះ​តាមដែល​យើង​ចង់​នោះ​ឡើយ។ នេះគ្រាន់​តែជា​លំហាត់​ប៉ុណ្ណោះ ហេតុដូច្នេះ គឺ​មិនចាំបាច់​ត្រូវ​តែ​ឥត​ខ្ចោះនោះឡើយ។ អ្នកចាំបាច់ត្រូវ​សម្រេចចិត្ត​ទាក់ទងជាមួយរយៈ​ពេល​ ដើម្បីផ្ដល់​ឱ្យសម្រាប់ការធ្វើ​លំហាត់​នេះ។ រយៈ​ពេល​ គឺអាច​ប្រែប្រួលខុស​ៗ​គ្នា​ពីក្រុម​មួយ​ទៅក្រុមមួយ។ ជាការ​ល្អ គួរចាប់​ផ្ដើម​ដោយផ្ដល់​ពេល ១៥ នាទីឱ្យ​ពួកគាត់​សិន​ រួចហើយចាំផ្ដល់​ពេលបន្ថែម​តាម​ពេល​ត្រូវការ។ ក្រុមទាំងអស់​ចាំបាច់ត្រូវ​ចាត់​តាំង​អ្នកធ្វើបទបង្ហាញ​ម្នាក់​ (ដែល​អាច​ប្ដូរ​ទៅអ្នក​ផ្សេង​ទៀត​នៅក្នុងលំហាត់​ការងារ​ក្រុមនីមួយៗ)។ អ្វីដែល​ចង់​បាន​សម្រាប់​លំហាត់​នេះគឺ​ឱ្យក្រុម​យកក្រដាស​ផ្ទាំងធំ រួចយក​ក្រដាសស្អិតដែល​បាន​សរសេរហានិភ័យរួចហើយ​ទៅបិទលើ​ក្រដាសផ្ទាំងធំនោះ។ សូម​ដើរ​ពីកន្លែងមួយ​ទៅ​កន្លែងមួយ​នៅក្នុង​បន្ទប់ក្នុង​ពេល​អ្នកចូលរួម​ពិភាក្សា​ក្រុម ហើយ	ត្រូវ​ប្រាប់ពួកគេឱ្យដឹងនៅពេល​សល់​ត្រឹម​តែ ​៥ នាទី រួចសាកសួរថាតើ​ពួកគេ​ត្រូវការ​ពេល​បន្ថែម​ឬទេ។ ពេល​ពួកគេធ្វើ​រួច ត្រូវ​យកក្រដាស​ផ្ទាំងធំទៅព្យួរលើ​ជញ្ជាំងដើម្បីជា​សញ្ញា​តឿនប្រាប់​អ្នកដទៃទៀតថា ពួកគេ​ក៏​ត្រូវបញ្ចប់​លំហាត់​នេះដែរ។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កន្លែង​សម្រាប់​ក្រុម​នីមួយៗធ្វើ​ការ (អាចនៅក្នុង​បន្ទប់​តែមួយ​ ឬ​បន្ទប់​បំបែក)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ក្រដាស​ផ្ទាំងធំមួយសន្លឹកសម្រាប់​ក្រុមនីមួយៗ	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ហ្វឺតដែល​មាន​ពណ៌​ផ្សេងៗ​គ្នា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ក្រដាស​ស្អិត​ដែលយកមកពី​លំហាត់លើក​មុន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ស្កុត​ក្រដាស​ដើម្បីព្យួរក្រដាស​ផ្ទាំងធំលើជញ្ជាំង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សូមធ្វើ​ការជាមួយ​ក្រុម​របស់​អ្នក​៖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ចាត់​អាទិភាព​ហានិភ័យដែល​បាន​កំណត់​៖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យក​ក្រដាស​ផ្ទាំងធំមួយ​សន្លឹក រួច​គូស​ផែនទីកម្ដៅ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សម្រេចចិត្ត​អំពីកម្រិត​ភាព​ធ្ងន់ធ្ងរ	 និងល​ទ្ធភាព​អាច​កើតមាននៃ​ហានិភ័យ​នីមួយៗ រួចយកទៅដាក់​នៅលើ​ផែនទីកម្ដៅ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យក​ក្រដាស​ផ្ទាំងធំ​មានរួប​ផែនទីកម្ដៅទៅបិទលើជញ្ជាំង​ក្រោយ​ពេល....នាទី រួច​វិល​មកកាន់​ក្រុមធំវិញ។”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បន្ទាប់​ពីការងារ​ក្រុម​ជុំនីមួយៗ​រួចហើយ លទ្ធផល​ការងារ​ក្រុម​នឹង​ត្រូវ​យមក​ពិភាក្សាក្នុង​ក្រុមធំ។ វគ្គនេះ អាច​ត្រូវ​ការចំណាយ​ពេល​លើសការរំពឹង​ទុក ជាពិសេស​ប្រសិនបើ​មាន​ការ​ពិភាក្សា​ច្រើន។ ហេតុនេះ ​ចាំបាច់​ត្រូវ​រក្សា​ម៉ោងពេល។ ​យើងប្រើប្រាស់​វិធីសាស្រ្ត​ការ​ដើរ​ក្នុង​វិចិត្រសាលដើម្បី​ពិភាក្សា​លើ​ការងារ​ក្រុម៖ អ្នកចូលរួម​ត្រូវ​ក្រោកឈរ និង​ផ្ដុំគ្នា​ជុំវិញលទ្ធផល​ការងារ​ក្រុម រួច​ស្ដាប់ ហើយ​ដើរ​ទៅមួយ​ក្រុម​ទៀត ជាហេតុបង្ខំឱ្យពួកគេ​ត្រូវ​តែចូលរួម។ ​អ្នកចាប់​ផ្ដើម​ពីក្រុម​ណាមួយ រួច​បន្ទាប់​ពីនោះដើរ​ទៅកាន់ក្រុម​មួយ​ទៀត។ សូម​ព្យាយាម​ផ្ដោត​ការយកចិត្ត​ទុកដាក់​លើសំណួរ​ចំនួន​ពីរ៖ តើ​អ្វីជា​ហានិភ័យ​អាទិភាពដែល​ត្រូវ​​បានជ្រើសរើស និង​ហេតុអ្វី?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+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តើមាន​ការលំបាក​ទេ​មុននឹង​អាចឈាន​មកដល់​ការសម្រេចចិត្តនេះ?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យើងចាប់​ផ្ដើម​ពិភាក្សា​លើ​លទ្ធផល​ការងារ​របស់​ក្រុមមួយនេះ៖ តើនរណា​អាចធ្វើ​បទបង្ហាញ​សម្រាប់កិច្ចការនេះ? សូមបង្ហាញ​ហានិភ័យធ្ងន់ធ្ងរបំផុតដែល​អ្នក​ និង​ក្រុម​របស់​អ្នកបាន​កំណត់? តើ​ហេតុ​អ្វី​បានជា​អ្នកជ្រើសរើស​ហានិភ័យនេះ? តើ​មាន​ការលំបាក​ឬទេ​ក្នុងការសម្រេចចិត្តប​ជ្រើសរើស​យក​ហានិភ័យនេះ?”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បន្ទាប់​ពី​ធ្វើ​បទបង្ហាញ​លទ្ធផល​ក្រុមរួចហើយ ជានិច្ចកាល​ត្រូវ​សួរ​ទៅអ្នកចូលរួម​ដទៃទៀតជាមុន​សិន ថាតើពួកគេ​មានសំណួរ មាន​អ្វី​បន្ថែម ឬ​មាន​យោបល់​ដទៃទៀតឬទេ។ អ្នក​អាច​សួរសំណួរមួយចំនួន​ដូចជា៖ “​តើ​ការ​ពិភាក្សានេះ​មាន​ការលំបាក​ឬទេ? តើ​អ្នក​មាន​ព័ត៌មាន​គ្រប់គ្រាន់​ដើម្បីធ្វើ​ការសម្រេចចិត្តឬទេ?”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ជាការល្អគួរចែករំលែកឧទាហរណ៍អំពីរបៀបដើម្បីអាចអនុវត្តលំហាត់ក្រុមនេះបាន។ បញ្ជីនេះគឺពុំទាន់រៀបរាប់អស់គ្រប់ហានិភ័យទាំងអស់ទេ ពុំមានចន្លោះទំនេរនៅលើស្លាយ ប៉ុន្តែនេះគឺគ្រាន់តែផ្ដល់ជាគំនិតត្រួសៗមួយចំនួនប៉ុណ្ណោះ។ 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ជាថ្មីម្ដងទៀត ខ្ញុំនឹងបង្ហាញអំពីករណីដែលយើងបានបង្កើត​ពេលយើងរៀបចំវគ្គបណ្ដុះបណ្ដាលក្នុងប្រទេសកម្ពុជា។ យើងនៅពុំ​បានយកគ្រប់ហានិភ័យទាំងអស់ដែលបានរកឃើញមកដាក់នៅលើស្លាយនេះទេ ព្រោះបើសិនជាដាក់ហានិភ័យទាំងអស់នៅលើនេះ គឺយើងពុំអាចអានអក្សររួចឡើយ។ ប៉ុន្តែនៅក្នុងស្លាយនេះអ្នកនឹងឃើញថា ទីតាំងនៃផលប៉ះពាល់ដែលបានកើតមាន គឺមានសារៈសំខាន់ណាស់នៅក្នុងការកំណត់អាទិភាពរបស់ផលប៉ះពាល់៖ បញ្ហាប្រាក់ឈ្នួលទាប​នៅអឺរ៉ុប​មើលទៅមិនសូវមានភាពធ្ងន់ធ្ងរជាងប្រាក់ឈ្នួលទាបនៅក្នុងប្រទេសបង់ក្លាដែសទេ ដោយសារតែប្រាក់ឈ្នួលអប្បបរមា និងធានារ៉ាប់រងសង្គម/ធានារ៉ាប់រងសុខភាពនៅអឺរ៉ុប គឺប្រសើរជាងនៅបង់ក្លាដែស។ ឧទាហរណ៍មួយទៀតស្ដីអំពីសេរីភាពសហជីព គឺអាចជាបញ្ហាច្រើននៅក្នុងប្រទេសចិនជាងនៅក្នុងប្រទេសបង់ក្លាដែស។ ការបំភាយឧស្ម័ន គឺជាបញ្ហាធំ ហើយទំនងជាកើតមាននៅក្នុងសង្វាក់តម្លៃទាំងមូល។ ការប្រែប្រួលអាកាសធាតុហាក់ជាបញ្ហាពុំអាចទាញត្រឡប់ក្រោយវិញបាននោះឡើយ ប្រសិនបើកើតមានរួចហើយ។ ហេតុដូច្នេះ វាក្លាយជាអាទិភាពខ្ពស់បំផុតសម្រាប់ក្រុមហ៊ុនដែលមានប្រតិបត្តិការអន្តរជាតិភាគច្រើន។ សម្រាប់អ្នក ក្នុងនាមជាសហជីព ជាការសំខាន់ដែលត្រូវមើលឃើញថា ពេលខ្លះក្រុមហ៊ុនប្រតិបត្តិការអន្តរជាតិអាចសម្រេចចិត្តផ្ដោតការយកចិត្តទុកដាក់លើបញ្ហាអាទិភាពដទៃទៀត ដោយមិនផ្ដោតលើអ្វីដែលអ្នកជាសហជីពចង់ផ្ដោតការយកចិត្តទុកដាក់នោះឡើយ។ កាលណាអ្នកអភិវឌ្ឍករណីរបស់អ្នក និងផ្ដល់ភស្តុតាងគាំទ្របានកាន់តែច្រើន នោះកាន់តែប្រសើរ។ ផលប៉ះពាល់ដែលបានចាត់អាទិភាព គឺបញ្ហាសុខភាព និងសុវត្ថិភាពការងារដែលទំនងជាកើតមានឡើង ហើយមានភាពធ្ងន់ធ្ងរស្ទើរគ្រប់ប្រទេសទាំងអស់ក្នុងសង្វាក់តម្លៃ។ ក្នុងប្រទេសកម្ពុជា សហជីពសម្រេចចិត្តផ្ដោតការយកចិត្តទុកដាក់លើសុខភាពនៅក្នុងរោងចក្រដែលបានបង្កផលប៉ះពាល់ធ្ងន់ធ្ងរមកលើសុខភាពរបស់កម្មករនិយោជិត។ “​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តើ​ត្រូវ​ធ្វើ​អ្វី​៖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 ពិនិត្យ​លម្អិត​ទៅលើតួនាទីរបស់​សហជីពនៅក្នុង​ជំហានមួយ​នេះ។ នេះជាស្លាយដែល​មាន​លក្ខណៈអន្តរ​កម្ម៖ អ្នកចូលរួម​ត្រូវបាន​ស្នើ​ឱ្យបំផុស​គំនិត​ដោយ​ខ្លួន​ឯង​សិន រួចបន្ទាប់មក​អ្នក​អាចមាន​ការសន្ទនាជា​ក្រុមជាមួយ​គ្នា​ទៅលើ​លទ្ធផលនៃ​ការ​បំផុស​គំនិតបន្ទាប់​ពី​បាន​សង្ខេបលទ្ធផល​នៃការបំផុស​គំនិតជាមួយក្រុម​រួចហើយ​។ តួនាទីមួយចំនួនដែល​អ្នក​អាច​គិតឃើញថាជាតួនាទី​របស់​សហជីពក្នុងជំហាន​ទី ២ រួម​មាន​៖ ប្រមូល​ព័ត៌មាន​ស្ដីពីលក្ខខណ្ឌការងារ ស្ដីពីម៉ាកយីហោដទៃទៀតដែល​កំពុង​បញ្ជាទិញ​ពីរោងចក្រ​តែមួយស្ដីពី​សហគ្រាសដទៃទៀត​នៅក្នុង​តំបន់ជាមួយ​គ្នា ​ចងក្រងព័ត៌មាន​ដែល​រក​បាននៅក្នុងប្រទេស​នៅកម្រិតឧស្សាហកម្ម។ល។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តើ​ត្រូវការអ្វីខ្លះ៖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ក្រដាសផ្ទាំងធំនៅលើជញ្ជាំង​ដោយមានសរសរចំណងជើងថា “ជំហានទី ២” នៅលើ​នោះ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ក្រដាស​ស្អិត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សូម​យកក្រដាស​ស្អិតខ្លះ រួច​សរសេរចេញមកជាលក្ខណៈបុគ្គល​ដោយចំណាយ​ពេល ៥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 នាទីអំពី​តួនាទីជា​សក្ដានុពលរបស់​សហជីពនៅក្នុងជំហាន​នេះតាម​ការយល់ឃើញ​របស់​អ្នក។ ​តើ​សហជី​ពអាចធ្វើ​អ្វី​បាន​ខ្លះដើម្បី​គាំទ្រដល់​ម៉ាកយីហោនៅក្នុងការ​អនុវត្ត​នីតិវិធី​ត្រួត​ពិនិត្យ​ភាព​ត្រឹមត្រូវ? តើ​អ្វីខ្លះជា​ជំនាញឯកទេស​របស់សហជីព​? សូម​សរសេរ​លើ​ក្រដាស​ស្អិត​ដោយសរសេរ​គំនិត​មួយនៅលើ​ក្រដាសមួយ​សន្លឹក ហើយយកទៅបិទនៅលើជញ្ជាំង។” រយៈពេល ៥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 នាទីក្រោយមក សង្ខេប​ការរកឃើញនៅលើ​ជញ្ជាំង ហើយ​សម្របសម្រួល​ឱ្យមាន​កិច្ចសន្ទនា​ខ្លីមួយទៅលើ​លទ្ធផល។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ស្លាយ​នេះ បង្ហាញអំពី​លទ្ធផល​នៃការបំផុសគំនិត​បាន​ទទួល​ពីវគ្គបណ្ដុះបណ្ដាល​លើកមុន ព្រមទាំង​អ្វីដែល​បានចែក​រំលែកនៅក្នុង​ឯកសារ​ពិសេសដែល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CNV </a:t>
            </a:r>
            <a:r>
              <a:rPr lang="en-US" sz="1800" dirty="0" err="1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បានសរសេរស្ដីពីតួនាទី​របស់​សហជីពនៅក្នុង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 សូមពិនិត្យ​មើលថា​តើលទ្ធផល​នៃការបំផុស​គំនិតស្របគ្នាជាមួយ​តួនាទីទាំងនេះឬទេ។​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ដើម្បីអាចកំណត់ផែនទីសង្វាក់តម្លៃទាំងមូល ព្រមទាំងផលប៉ះបាល់អវិជ្ជមានដែលអាចមានមកលើសិទ្ធិមនុស្សទាំងអស់បាន ក្រុមហ៊ុនត្រូវការព័ត៌មានជាច្រើន។ ថ្វីបើក្រុមហ៊ុនទាំងអស់នៅទូទាំងពិភពលោកគួរតែធ្វើផែនទីសង្វាក់ផ្គត់ផ្គង់ទាំងមូលរបស់ខ្លួននៅក្រោម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UNGPs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ក្ដី អាស្រ័យដោយមានលិខិតបទដ្ឋានគតិយុត្តិថ្មីដែលនឹងចេញនាពេលខាងមុខ អ្នកបញ្ជាទិញបរទេស គឺគាត់នឹងស្នើសុំក្រុមហ៊ុនក្នុងស្រុកឱ្យសហការ និងចែករំលែកធាតុចូលររបស់ខ្លួនកាន់តែញឹកញាប់ជាងមុន។ សហជីព គឺជាប្រភពព័ត៌មានដ៏មានតម្លៃនៅក្នុងដំណើរការនេះ អាស្រ័យដោយសហជីពមានទំនាក់ទំនងជាមួយអ្នកធ្វើការនៅក្នុងសាលរោងចក្រផ្ទាល់ ក៏ដូចជាទីតាំងរបស់សហជីពនៅក្នុងសង្វាក់តម្លៃ។ ដោយឡែក ក្នុងនាមជាសហជីពអ្នកអាច៖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គាំទ្រ​ការធ្វើ​ផែនទីសង្វាក់តម្លៃ។ នៅក្នុង​ពេល​នេះ សហជីពនៅក្នុងបណ្ដាប្រទេស​បញ្ជា​ទិញ​ទំនិញគឺ​បាន​ចូលរួម​រួចហើយ​នៅក្នុងលំហាត់​កំណត់​វិសាលភាពទូទៅនៃ​សង្វាក់តម្លៃ។ សហជីពក្នុង​បណ្ដា​ប្រទេស​ផលិត អាច​ដើរ​តួនាទី​ដ៏សំខាន់ក្នុងការបន្ថែម​ព័ត៌មាន​លម្អិតថែម​ទៀត​ទៅក្នុងលំហាត់កំណត់​វិសាលភាពនេះ នៅ​ពេល​អ្នក​បញ្ជា​ទិញ​អន្តរជាតិឈានទៅហួសពី​លំហាត់កំណត់​វិសាលភពទូទៅជំហាន​ដំបូង។ នៅក្នុងការចាត់ចែង​វត្ថុធាតុដើម​ និង​ធាតុ​ចូលរបស់​ពួកគេ ជារឿយៗ សមាជិក​សហជីពមូលដ្ឋានតែង​ដឹង​ប្រភពនៃ​ផលិតផលនៅខាង​ដើម​ចរន្តនៃ​ផលិតផល​វត្ថុធាតុដើម និងធាតុចូល​ដែល​ពួកគេកំពុងធ្វើ​ការជាមួយ។ អ្នកក៏​អាច​កំណត់បាន​អំពី​អត្តសញ្ញាណ​របស់​​អ្នក​បញ្ជា​ទិញតាមរយៈស្លាក និងការវេចខ្ចប់ទំនិញ ឬ​តាមរយៈការស្រាវជ្រាវ​តាម​បែប​បុរេសកម្ម​ដោយ​ខ្លួន​ឯងដោយប្រើប្រាស់​ឧបករណ៍​តាម​អនឡាញដូចជា </a:t>
            </a:r>
            <a:r>
              <a:rPr lang="en-GB" sz="1800" u="sng" dirty="0">
                <a:solidFill>
                  <a:srgbClr val="0563C1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Open Supply Hub</a:t>
            </a:r>
            <a:r>
              <a:rPr lang="km-KH" sz="1800" u="none" dirty="0">
                <a:solidFill>
                  <a:srgbClr val="0563C1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ជាដើម។ សហជីពក្នុង​បណ្ដាប្រ​ទេសទិញ​ទំនិញ និង​ក្នុង​បណ្ដា​ប្រទេស​ផលិត​ទំនិញ គួរ​ដើរ​បតួនាទីបំពេញ​បន្ថែមឱ្យ​គ្នា​ទៅវិញទៅមក ដោយធ្វើ​ការងារជាមួយ​គ្នា ដើម្បីកំណត់​អត្តសញ្ញាណ​តួអង្គនានា​នៅក្នុង​សង្វាក់​តម្លៃ។ 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កំណត់​ហានិភ័យ​នៅក្នុង​សង្វាក់តម្លៃ។ សមាជិករបស់​អ្នក​ បានដឹកច្បាស់ជាង​គេ​បំផុត​ទាក់ទងជាមួយផល​ប៉ះពាល់​អវិជ្ជមាន​ដែលកម្មករនិយោជិត​ក្នុង​រោងចក្រ និង​កម្មករនិយោជិត​នៅក្នុង​ចម្ការ​​ត្រូវជួបប្រទះ ហើយ​ពួកគេ​អាចប្រើប្រាស់​ការសន្ទនា​សង្គម​ដើម្បីដោះស្រាយ​ផល​ប៉ញះពាល់​ទាំងនេះ។ ជា​រឿយៗ ក្រុម​ហ៊ុន​នៅទូទាំង​ពិភពលោក ច្រើន​តែ​មិនអាច​កំណត់​បាន​អំពីសេរីភាពសហជីព និងការចរចា​អនុសញ្ញា​រួមជាសិទ្ធិមនុស្ស​មូលដ្ឋាន និងជាសិទ្ធិមនុស្ស​ដែល​ជួយបង្ក​ឱកាសឱ្យសិទ្ធិ​មនុស្សដទៃទៀត។ អ្នកអាច​ដើរតួនាទី​ដ៏សំខាន់​នៅក្នុង​ការ​លើកកម្ពស់ការយល់ដឹង​ជុំវិញ​សារៈសំខាន់​នៃការឈានទៅ​សម្រេច​បាន​សិទ្ធិរបស់​សហជីព​ដូច​បាន​លើកឡើងខាង​លើ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ចូលរួម​ក្នុងដំណើរការចាត់​អាទិភាព។ ក្រុម​ហ៊ុន​មិនអា​ច​ឆ្លើយតប​ចំពោះផលប៉ះពាល់​អវិជ្ជមានដែលអាចមាន​ទាំងអស់នៅគ្រប់​ពេល​បាន​ទេ។ ពួកគេចាំបាច់​ត្រូវ​សម្រេចចិត្ត ថាតើ​ខ្លួន​នឹង​ដោះស្រាយផលប៉ះពាល់​អវិជ្ជមាន​ទាំងនេះ​តាមលំដាប់​លំដោយ​បែប​ណា។ នេះជា​លំហាត់​ដែល​មាន​លក្ខណៈ​ផុយស្រួយជាខ្លាំង ដោយ​ក្នុងនោះភាពធ្ងន់ធ្ងរ និងលទ្ធភាព​កើត​មាននៃផលប៉ះពាល់​អវិជ្ជមាន​ គឺចាំបាច់​ត្រូវទទួល​បាន​ការប៉ាន់ប្រមាណដោយ​ប្រុងប្រយ័ត្ន។ ការប៉ាន់ប្រមាណនេះ ពុំអាចធ្វើ​ឡើងដោយគ្មាន​ធាតុចូល​​ពីអ្នករង​ផលប៉ះពាល់ខ្លាំង​បំផុតនោះទេ។ ហេតុដូច្នេះ សហជីព​គួ​តែ​ចូលរួម។ ​​ដោយសារ​តែ​អ្នក​មាន​ការប្រាស្រ័យ​ទាក់​ទងជាប្រចាំ​ថ្ងៃជាមួយ​កម្មករនិយោជិត​ ហេតុដូច្នេះ​អ្នកដឹងច្បាស់ថាតើ​បញ្ហាណាគួរចាត់​ជា​អាទិភាព និងតើគួរចាប់​ផ្ដើម​ចេញពី​ត្រង់​ណា។ ប្រសិន​ក្រុម​ហ៊ុន​ព្រហើយ​កន្តើយមិន​អញ្ជើញសហជីប​ឱ្យចូលរួម​ក្នុង​កិច្ចសន្ទនាដើម្បីចាត់​អាទិភាពទេ អ្នកគួរប្រើប្រាស់​តួនាទីជា​សហជីពរបស់​អ្នក​ ដើម្បីចែករំលែកក្នុង​លក្ខណៈបុរេសកម្មនូវបញ្ហា​ដែល​បាន​កំណត់ឃើញ ដើម្បី​ឱ្យ​សាធារណៈ​បានដឹង។ ការងារនេះ អាចធ្វើ​ឡើង​តាមមធ្យោបាយ​ផ្សេងៗជាច្រើន ឧទាហរណ៍   ដូចជាតាមរយៈលិខិត​ យុទ្ធានាការ ប្រព័ន្ធផ្សព្វផ្សាយ​សង្គម និង​កិច្ចប្រជុំ​អ្នក​ពាក់ព័ន្ធជាដើម។ “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ស្លាយនេះផ្ដល់រូបភាពទូទៅសង្ខេបស្ដីអំពីលំដាប់លំដោយវគ្គបណ្ដុះបណ្ដាលសម្រាប់ថ្ងៃនីមួយៗ។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នៅថ្ងៃទី១ យើងនឹងពិភាក្សាគ្នាអំពីទស្សនាទានស្ដីពីសកម្មភាពអាជីវកម្មប្រកបដោយការទទួលខុសត្រូវ </a:t>
            </a:r>
            <a:r>
              <a:rPr lang="en-US" dirty="0"/>
              <a:t> (RBC) </a:t>
            </a:r>
            <a:r>
              <a:rPr lang="km-KH" dirty="0"/>
              <a:t>និងពិនិត្យថាតើទស្សនាទាននេះពាក់ព័ន្ធយ៉ាងដូចម្តេចជាមួយគោលការណ៍ណែនាំ ​</a:t>
            </a:r>
            <a:r>
              <a:rPr lang="en-US" dirty="0"/>
              <a:t>OECD </a:t>
            </a:r>
            <a:r>
              <a:rPr lang="km-KH" dirty="0"/>
              <a:t>និងទស្សនាទានស្ដីពីការត្រួតពិនិត្យភាពត្រឹមត្រូវផ្នែកសិទ្ធិមនុស្ស និងបរិស្ថាន។ យើងក៏នឹងផ្ដល់រូបភាពទូទៅសង្ខេបស្ដីពីលិខិតបទដ្ឋានគតិយុត្តិពាក់ព័ន្ធជាមួយនីតិវិធីត្រួតពិនិត្យភាពត្រឹមត្រូវ ដែលនឹងចូលជាធរមាននាពេលខាងមុខផងដែរ។ បន្ទាប់ពីសេចផ្ដើមដែលមានលក្ខណៈបែបទ្រឹស្ដីស្ដីអំពីប្រធានបទនេះហើយ យើងនឹងចាប់ផ្ដើមធ្វើការដោយពិនិត្យលើជំហានទាំង៦នៃនីតិវិធីត្រួតពិនិត្យភាពត្រឹមត្រូវ។ យើងចាប់ផ្ដើមដំបូងដោយពិនិត្យលើជំហានទី២ ព្រោះថាជាទូទៅក្រុមហ៊ុនទាំងឡាយពុំចាប់ផ្ដើមចេញពីគោលនយោបាយ និងនីតិវិធីនោះទេ ប៉ុន្តែពួកគេច្រើនតែចាប់ផ្ដើមឡើងនៅពេលពួកគេត្រូវជួបជាមួយផលប៉ះពាល់អវិជ្ជមាន។ នៅថ្ងៃទី២ យើងនឹងពិភាក្សាអំពីជំហានទី៣ ទី៦ និងទី១ ហើយជាចុងក្រោយនៅថ្ងៃទី៣ យើងនឹងពិភាក្សាអំពីជំហានទី៤ និងទី៥។”  ​​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នេះជា​ឧបករណ៍មួយដែលសហជីព​​អាចប្រើប្រាស់ដើម្បីប្រមូល​ព័ត៌មាន​អំពី​កម្មករនិយោជិត។ នេះជា​ស្លាយ​សម្រាប់​ផ្ដល់ការពន្យល់​ទូទៅ ចំណែក​ស្លាយ​បន្ទាប់​ទៀត គឺជា​លំហាត់​។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ដើម្បីប្រមូលព័ត៌មាន សហជីពអាចរៀបចំការពិភាក្សាក្រុមគោលដៅ៖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មានការសម្ភាសជាក្រុមជាមួយកម្មករនិយោជិតក្រុមតូចៗ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នៅក្នុងបរិយាកាសមិនតានតឹង និងបើកចំហ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ដោយមានអ្នកសម្របសម្រួលមានជំនញ (ហើយក៏មានជំនាញក្នុងការយល់អំពីយោបល់ត្រលប់តាមរយៈពាក្យសម្ដី និងមិនមែនតាមរយៈពាក្យសម្ដី)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ហើយមានគោលបំណងកិច្ចប្រជុំ និងរបៀបវារៈច្បាស់លាស់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ស្របពេលជាមួយគ្នានោះ ក៏ត្រូវគ្រប់គ្រងការរំពឹងទុក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DaunPenh" panose="01010101010101010101" pitchFamily="2" charset="0"/>
              </a:rPr>
              <a:t>●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និងការប្រើប្រាស់សំណួរបើក”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71B2431-D351-4C6E-A3CF-9DFAC0E3E050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53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8209893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sz="1200" b="1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តើត្រូវធ្វើអ្វីខ្លះ ៖</a:t>
            </a:r>
            <a:endParaRPr lang="en-US" sz="1200" b="1" baseline="0" dirty="0">
              <a:latin typeface="Khmer OS Battambang" panose="02000500000000020004" pitchFamily="2" charset="0"/>
              <a:cs typeface="Khmer OS Battambang" panose="02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1200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ដើម្បីធ្វើឱ្យទាំងអស់គ្នាបានត្រៀមខ្លួនរួចរាល់សម្រាប់ថ្ងៃថ្មី ដើម្បីឱ្យមានទំនាក់ទំនងក្រុមល្អ និងដើម្បីចាប់ផ្តើមថ្ងៃថ្មីជាមួយស្នាមញញឹម ជាការល្អគួរមានល្បែងថាមពលមួយ។ ជាការល្អគួរនិយាយជាមួយអ្នកចូលរួមម្នាក់ ឬពីរនាក់មួយថ្ងៃមុនដើម្បីឱ្យគិតរកល្បែងថាមពល។ តាមធម្មតាតែងតែមានអ្នកចូលរួមដែលមានគំនិតល្អៗ។ ប្រសិនពុំមានទេនោះ អ្នកអាចស្នើរល្បែងថាមពលមួយដោយខ្លួនឯង។ នេះជាយោបល់មួយចំនួន ៖ </a:t>
            </a:r>
            <a:r>
              <a:rPr lang="en-US" sz="1200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https://teambuilding.com/blog/large-group-energizers </a:t>
            </a:r>
            <a:endParaRPr lang="km-KH" sz="1200" baseline="0" dirty="0">
              <a:latin typeface="Khmer OS Battambang" panose="02000500000000020004" pitchFamily="2" charset="0"/>
              <a:cs typeface="Khmer OS Battambang" panose="02000500000000000000" pitchFamily="2" charset="0"/>
            </a:endParaRPr>
          </a:p>
          <a:p>
            <a:r>
              <a:rPr lang="km-KH" sz="1200" b="0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តើត្រូវការអ្វីខ្លះ ៖</a:t>
            </a:r>
            <a:endParaRPr lang="km-KH" sz="1200" b="1" baseline="0" dirty="0">
              <a:latin typeface="Khmer OS Battambang" panose="02000500000000020004" pitchFamily="2" charset="0"/>
              <a:cs typeface="Khmer OS Battambang" panose="02000500000000000000" pitchFamily="2" charset="0"/>
            </a:endParaRPr>
          </a:p>
          <a:p>
            <a:r>
              <a:rPr lang="km-KH" sz="1200" b="1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អាស្រ័យទៅតាមប្រភេទល្បែងថាមពលដែលបានជ្រើររើស</a:t>
            </a:r>
            <a:endParaRPr lang="en-US" sz="1200" baseline="0" dirty="0">
              <a:latin typeface="Khmer OS Battambang" panose="02000500000000020004" pitchFamily="2" charset="0"/>
              <a:cs typeface="Khmer OS Battambang" panose="02000500000000000000" pitchFamily="2" charset="0"/>
            </a:endParaRPr>
          </a:p>
          <a:p>
            <a:r>
              <a:rPr lang="km-KH" sz="1200" b="0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តើត្រូវចែករំលែកអ្វីខ្លះជាមួយអ្នកចូលរួម ៖</a:t>
            </a:r>
            <a:endParaRPr lang="en-US" sz="1200" b="1" baseline="0" dirty="0">
              <a:latin typeface="Khmer OS Battambang" panose="02000500000000020004" pitchFamily="2" charset="0"/>
              <a:cs typeface="Khmer OS Battambang" panose="02000500000000000000" pitchFamily="2" charset="0"/>
            </a:endParaRPr>
          </a:p>
          <a:p>
            <a:r>
              <a:rPr lang="en-US" sz="1200" baseline="0" dirty="0">
                <a:latin typeface="Khmer OS Battambang" panose="02000500000000020004" pitchFamily="2" charset="0"/>
                <a:cs typeface="Khmer OS Battambang" panose="02000500000000000000" pitchFamily="2" charset="0"/>
              </a:rPr>
              <a:t>“...”.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តើត្រូវធ្វើអ្វីខ្លះ?</a:t>
            </a:r>
            <a:endParaRPr lang="en-US" b="1" dirty="0"/>
          </a:p>
          <a:p>
            <a:r>
              <a:rPr lang="km-KH" dirty="0"/>
              <a:t>ដើម្បីប្រាកដថាអ្នកចូលរួមបានត្រៀមខ្លួនរួចរាល់សម្រាប់ថ្ងៃថ្មី ដោយផ្អែកលើអ្វីដែលបានរៀនសូត្រកាលពីថ្ងៃកន្លងមក ជាការល្អគួរចាប់ផ្តើមថ្ងៃថ្មីនេះដោយធ្វើការរំឭកមេរៀនតាមបែបចូលរួម ដោយក្នុងនោះអ្នកចូលរួមចែករំលែកចំណុចសំខាន់ៗរបស់ខ្លួន។</a:t>
            </a:r>
            <a:endParaRPr lang="en-US" dirty="0"/>
          </a:p>
          <a:p>
            <a:r>
              <a:rPr lang="km-KH" b="1" dirty="0"/>
              <a:t>តើត្រូវការអ្វីខ្លះ 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កូនបាល់មួយ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b="0" dirty="0"/>
              <a:t>តើត្រូវចែករំលែកអ្វីខ្លះមួយអ្នកចូលរួម 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សូមឈរជារង្វង់​រួចបោះបាល់ពីម្នាក់ទៅម្នាក់។ សូមចែករំលែកជាមួយក្រុមនូវចំណុចសំខាន់ៗអ្វីដែលអ្នកគិតថាមានលក្ខណៈគួរជាទីភ្ញាក់ផ្អើលបំផុត ឬគួរជាទីចាប់អារម្មណ៍បំផុត </a:t>
            </a:r>
            <a:r>
              <a:rPr lang="en-US" dirty="0"/>
              <a:t>“</a:t>
            </a:r>
            <a:r>
              <a:rPr lang="km-KH" dirty="0"/>
              <a:t>។ ប្រសិនមានពេលអ្នកក៏អាចសុំឱ្យពួកគេលើកឡើងអំពីជំហានណាមួយនៃនីតិវិធីត្រួតពិនិត្យភាពត្រឹមត្រូវបានផងដែរ ( តែពេលនោះអ្នកពុំគួរបង្ហាញស្លាយឱ្យពួកគេឃើញទេ</a:t>
            </a:r>
            <a:r>
              <a:rPr lang="en-US" dirty="0"/>
              <a:t>;-)</a:t>
            </a:r>
            <a:r>
              <a:rPr lang="km-KH" dirty="0"/>
              <a:t> </a:t>
            </a:r>
            <a:r>
              <a:rPr lang="en-US" dirty="0"/>
              <a:t>)</a:t>
            </a:r>
            <a:r>
              <a:rPr lang="km-KH" dirty="0"/>
              <a:t> 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ជាការល្អគួរបញ្ជាក់ថានេះគ្រាន់តែជាម៉ោងពេលកំណត់ត្រួសៗប៉ុណ្ណោះ ហើយអ្នកនឹងប្រកាន់ខ្ជាប់តាមម៉ោងពេលសម្រាប់ការសម្រាក ម៉ោងចាប់ផ្តើម និងម៉ោងបញ្ចប់ ប៉ុន្តែម៉ោងផ្សេងទៀតគឺអាចប្រែប្រួលតាមជាក់ស្តែង។ ម្យ៉ាងទៀត សូមកែសម្រួលម៉ោងពេលឱ្យស្របទៅតាមម៉ោងសម្រាក / ម៉ោងអាហារថ្ងៃត្រង់ និងម៉ោងការងារឱ្យត្រូវតាមមូលដ្ឋាននោះ។</a:t>
            </a:r>
            <a:endParaRPr lang="en-US" dirty="0"/>
          </a:p>
          <a:p>
            <a:endParaRPr lang="en-US" dirty="0"/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 ..”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យើងនឹង​បន្ត​ទៅជំហាន​ទី ៣។ សូមបង្ហាញ​ផ្នែក​ទ្រឹស្ដី​ដោយសង្ខេបបំផុត​!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បន្ទាប់ពីក្រុម​ហ៊ុ​ន​បានធ្វើ​ផែនទីសង្វា​ក់​តម្លៃ​របស់ខ្លួន​ និង​កំណត់​អំពីផលប៉ះពាល់អវិជ្ជមាន​ដែល​អាច​កើតមាន​រួចហើយ ក្រុម​ហ៊ុន​គួរ​បញ្ឈប់​ បង្ការ ឬកាត់​បន្ថយ​ផលប៉ះពាល់អវិជ្ជមានដែល​បាន​រកឃើញ​ទាំងនេះជាក់ស្ដែង​តែម្ដង​។ ដែល​ហើយ​នេះគឺជាជំហានទី ៣ នៃ​នីតិវិធី​ត្រួត​ពិនិត្យ​ភាព​ត្រឹមត្រូវ។”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 ​ពន្យល់​អំពី​ទំនាក់​ទំនងរវាងក្រុម​ហ៊ុន និង​ផលប៉ះពាល់​អវិជ្ជមាន។ នេះជា​ស្លាយ​ដែល​ពិបាកជាង​គេ​បំផុត​សម្រាប់​វគ្គ​បណ្ដុះបណ្ដាលទាំងមូល ហើយយើង​នឹង​ប្រើប្រាស់​ស្លាយនេះជា​ច្រើន​ដង។ សូម​ពន្យល់​ស្លាយទាំងនេះ​យឺតៗ និងច្រំដែលច្រើន​ដង។ សូម​ប្រើប្រាស់​ឧទាហរណ៍​ដើម្បី​ពន្យល់។ អ្នកអាច​ស្វែង​រក​ការ​ពន្យល់បន្ថែមក្របខ័ណ្ឌ​​ស្ដីពីការបង្កឡើង/ការចូលរួម​ចំណែក/ការ​មាន​ទំនាក់​ទំនង​ដោយ​ផ្ទាល់​តាម​តំណភ្ជាប់​នេះ៖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https://mneguidelines.oecd.org/OECD-Due-Diligence-Guidance-for-Responsible-Business-Conduct.pdf  Q29,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ទំព័រ ៧០។ ​នៅក្នុងជំ​ហាននេះ យើងពុំ​ពិភាក្សា​អំពីសំណង​ទេ ហេតុដូច្នេះយើង​ផ្ដោតការយកចិត្ត​ទុកដាក់​តែ​ទៅលើការបញ្ឈប់/​បង្ការផលប៉ះពាល់​អវិជ្ជមាន​ប៉ុណ្ណោះ​។ ក្នុងជំហាន​ទី ៦ យើង​នឹង​ពិភាក្សាអំពី​កាតព្វកិច្ច​ផ្ដល់​សំណង។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ដើម្បីយល់​អំពី​កាតព្វកិច្ច​របស់​ក្រុម​ហ៊ុនទាក់ទងជាមួយ​ការបង្ការ ឬ​ការបញ្ឈប់ផលប៉ះពាល់អវិជ្ជមាន ជាការចាំបាច់ក្នុងការកំណត់​អំពី​ទំនាក់​ទំនងរបស់ក្រុ​មហ៊ុននោះជាមួយផលប៉ះពាល់​អវិជ្ជមាន។ ទំនាក់​ទំនងនេះ អាច​កំណត់​តាមវិធី​បីយ៉ាង៖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ក្រុមហ៊ុនអាច</a:t>
            </a:r>
            <a:r>
              <a:rPr lang="km-KH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​បង្ក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ផលប៉ះពាល់អវិជ្ជមានឡើង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អាច​</a:t>
            </a:r>
            <a:r>
              <a:rPr lang="km-KH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ចូលរួម​ចំណែក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​ធ្វើ​ឱ្យមាន​ផលប៉ះពាល់អវិជ្ជមាន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និង​អាច</a:t>
            </a:r>
            <a:r>
              <a:rPr lang="km-KH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មាន​ទំនាក់​ទំនង​ដោយ​ផ្ទាល់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ជាមួយផលប៉ះពាល់អវិជ្ជមាន។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“ក្រុមហ៊ុនបង្កឱ្យមាន​ផលប៉ះពាល់អវិជ្ជមាន ​ប្រសិន​ផលប៉ះពាល់នោះ​កើតមាននៅក្នុង​រោងចក្រ ឬ​ចម្ការ​របស់​ក្រុម​ហ៊ុននោះ​ផ្ទាល់។ ឧទាហរណ៍​ប្រសិនសហគ្រាស​រើស​អើងស្រ្តី ឬ​ជន​មាន​ជាតិ​សាសន៍​តិចនៅក្នុងការប្រតិបត្តិជួលបុគ្គលិក​របស់ខ្លួន ឬប្រសិនបើ​សហគ្រាស​បង់​ប្រាក់សូក​ប៉ាន់ទៅកាន់​មន្រ្តីសាធារណៈបរទេស​ដោយខ្លួន​ឯង។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ក្រុមហ៊ុន​ចូលរួម​ចំណែក្នុង​ផលប៉ះពាល់​អវិជ្ជមាន ប្រសិនបើ “​សកម្មភាព​របស់​ក្រុមហ៊ុនបូក​រួមជាមួយ​សកម្មភាព​របស់អង្គភាពដទៃទៀត​ បង្ក​ឱ្យមានផលប៉ះពាល់ ឬប្រសិនសកម្ម​ភាព​របស់សហគ្រាស​នោះ​អាចបង្កឱ្យមាន សម្របសម្រួល​ឱ្យមាន ឬ​ជំរុញ​ទឹកចិត្ត​ឱ្យ​នអង្គភាព​ដទៃបង្កផលប៉ះពាល់​អវិជ្ជមាន។ ប្រសិនបើ​គ្រាន់​តែ​មាន​ទំនាក់​ទំនង​អាជីវកម្ម ឬសកម្មភាពដែលបង្កើត​ឱ្យមាន​លក្ខខណ្ឌវទូទៅ​ដើម្បីអាច​ឱ្យមាន​ផលប៉ះពាល់អវិជ្ជមាន​កើតមាន នោះគឺពុំ​តំណាង​ឱ្យជា​ទំនាក់​ទំនងនៃការចូលរួមចំណែកនោះឡើយ​។ សកម្មភាពនោះ គួរ​តែបង្កើន​ហានិភ័យនៃ​ផលប៉ះពាល់​អវិជ្ជមាននោះក្នុងកម្រិត​គួរជាទី​កត់​សម្គាល់។” ឧទាហរណ៍៖ ម៉ាក​យីហោមួយផ្លាស់ប្ដូរ​ការបញ្ជាទិញ​របស់ខ្លួននៅនាទីចុងក្រោយ ដោយ​ពុំ​ពន្យារពេល​កាលបរិច្ឆេទ​កំណត់ ឬបង់ថ្លៃ​ខ្ពស់​ជាងមុន ជាហេតុ​បង្ខំ​អ្នក​ផ្គត់​ផ្គង់​ឱ្យ​ទាមទារ​ការងារ​ថែម​ម៉ោង​ដោយមិន​បង់​ប្រាក់​ជូន​ទៅ​ដល់​កម្មករនិយោជិត​របស់ខ្លួន​នៅក្នុងរោងចក្រ ឬ​ម៉ាក​យីហោបង់​ប្រាក់​ក្នុង​តម្លៃ​ទាប ជាហេតុធ្វើ​ឱ្យ​អ្នក​ផ្គត់​ផ្គង់ពុំអាច​ផ្ដល់ប្រាក់​ឈ្នួល​រស់នៅដល់​កម្មករនិយោជិត​បាន។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algn="just"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​មាន​ទំនាក់​ទំនងដោយ​ផ្ទាល់​មានន័យថា ផលប៉ះពាល់​អវិជ្ជមានោះ​កើត​ឡើងនៅទីណាមួយ​ក្នុងសង្វាក់តម្លៃ​តាមរយៈ​អង្គភាព​ដទៃ​ដោយពុំ​មាន​សកម្មភាព​របស់​ក្រុម​ហ៊ុនដែល​ចូលរួម​ចំណែក​ក្នុងផល​ប៉ះពាល់​នោះ​ឡើយ។ ឧទាហរណ៍៖ ប្រសិន​ក្រុម​ហ៊ុនមួយ​បញ្ជា​ទិញ​អាវយឺតពីរោងចក្រមួយ​ពី​ប្រទេសកម្ពុជា ក្រុម​ហ៊ុននោះផ្ដល់​តម្លៃសមរម្យ​​ រយៈពេល​បញ្ជូន​ទំនិញ​គឺ​គ្រប់គ្រាន់ ប៉ុន្តែ​គេនៅ​តែ​រកឃើញ​មានករណី​ពលកម្ម​កុមារនៅក្នុង​រោងចក្រ​ជាក់​លាក់​នោះ​។”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ដោយហេតុថា ​ទ្រឹស្ដីនេះជា​ទ្រឹស្ដី​មាន​លក្ខណៈ​ស្មុគស្មាញ លំហាត់​នេះជា​លំហាត់​​មានលក្ខណៈ​អន្តរកម្ម ដែលត្រូវធ្វើ​ឡើងជាមួយ​ក្រុម​ទាំងមូលជាមួយ​គ្នា។ ​សូមពិនិត្យ​​លើ​ការងារ​ក្រុម​ ​និង​ហានិភ័យដែល​បាន​ចាប់ជា​អាទិភាពក្នុង​ជំហាន​ទី ២ ឡើងវិញ​ រួចហើយពិភាក្សាជាមួយ​គ្នា​ដើម្បី​កំណត់​ទំនាក់​ទំនង​រវាង​​ហានិភ័យ​នោះ ជាមួយ​​ម៉ាក​យីហោ/ក្រុម​ហ៊ុន។ សូម​ប្រាប់​អ្នក​ចូលរួម​ឱ្យ​ពិចារណាផលងដែរអំពី​ការប្រតិបត្តិក្នុងការបញ្ជាទិញ និងការកំណត់​តម្លៃ​របស់ម៉ាកយីហោ/ក្រុម​ហ៊ុន​អឺរ៉ុប។ ​ប៉ុន្តែ​អ្នកក៏​ត្រូវដឹង​ផងដែរថា ​ជានិច្ចកាល​យើង​តែង​តែចង់​និយាយថា ម៉ាក/ក្រុម​ហ៊ុន​អឺរ៉ុប គឺ​ជា​អ្នក​ចូលរួម​ចំណែក (គេ</a:t>
            </a:r>
            <a:r>
              <a:rPr lang="km-KH" sz="1800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ពុំ​អាច</a:t>
            </a: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បង្ក​ហានិភ័យ​ទាំងនោះឡើង​ទេ​លើក​លែងតែគេ​មាន​រោងចក្រ​/ចម្ការជាកម្មសិទ្ធិ​នៅក្នុងប្រទេស​ផលិត)។ នេះអាចជាការ​ពិត ប៉ុន្តែ​ក៏​អាចមាន​ស្ថានភាពមួយចំនួនដែល​ម្ចាស់រោងចក្រ ឬ​ចម្ការ​ក្នុង​ប្រទេសគឺ​ជា​អ្នក​ទទួល​ខុសត្រូវ​តែ​ម្នាក់​ឯង ពោលគឺអ្នក​ផ្គត់​ផ្គង់​ក្នុង​ស្រុកពិត​ជាបាន​ទទួល​តម្លៃ​យុត្តិធម៌​រួចហើយ ប៉ុន្តែពួកគេប្រហែលជាមិន​បង់​ប្រាក់ឈ្នួលយុត្តិធម៌ឱ្យ​ទៅ​កម្មករនិយោជិតជាដើម។ ក្នុង​នាមជា​គ្រូ​បណ្ដុះបណ្ដាល ជាការ​ល្អ គួរ​ដើរ​តួជាអ្នកកាន់​ជើង​ខាងជន​អាក្រក់​សម្រាប់លំហាត់​នេះ។ ជាការ​សំខាន់ដែលត្រូវ​កំណត់​អំពី​ទំនាក់​ទំនងរវាង​ក្រុម​ហ៊ុនជាមួយ​ហានិភ័យដែល​បានចាត់​អាទិភាព ហើយ​ក្រុមគួរ​សរសេរ​អំពី​ទំនាក់​ទំនងនេះនៅលើ​ក្រដាស​ផ្ទះធំ ព្រោះថា​នេះជាចំណុចចាប់​ផ្ដើមសម្រាប់​ការងារ​ក្រុម​ក្នុងជំហាន​ទី ៣ និង​ទី៦។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ហ្វឺតសម្រាប់​ក្រុម​នីមួយៗ ដើម្បីសរសេរ​អំពី​ទំនាក់​ទំនង​រវាងក្រុមហ៊ុនជាមួយ​ហានិភ័យទាំងនោះដាក់​នៅលើ​ក្រដាស​ផ្ទាំង​ធំ​នៅលើ​ជញ្ជាំង (​នៅលើ​ផែនការ​ទីកម្ដៅ)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“….”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យើងនឹង​បន្ត​ទៅជំហាន​ទី ៣។ សូមបង្ហាញ​ផ្នែក​ទ្រឹស្ដី​ដោយសង្ខេបបំផុត​!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តាមរយៈ​ការកំណត់​អំពីទំនាក់​ទំនងរវាងម៉ាកយីហោ/ក្រុម​ហ៊ុន​អឺរ៉ុបជាមួយ​ផលប៉ះពាល់​អវិជ្ជមាន ​ក្រុម​ហ៊ុនអាច​បង្កើត​ទៅជា​ផែនការសកម្មភាព ដើម្បីបញ្ឈប់ បង្ការ ឬ​កាត់​បន្ថយ​ផលប៉ះពាល់អវិជ្ជមានធ្ងន់ធ្ងរ​បំផុតដែល​បាន​រកឃើញនៅក្នុងជំហាន​ទី ២។”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ក្រុមហ៊ុន​គួរ​តែ​មាន​ភាពជាក់ស្ដែង​ច្បាស់​លាស់​សម្រាប់​ជំហាន​ទី ៣ ហេតុដូច្នេះចាំបាច់​ត្រូវ​អភិវឌ្ឍផែនការ​សកម្មភាពដូច​មាន​ពន្យល់នៅក្នុង​ស្លាយ​។ សូមបង្ហាញ​ផ្នែក​ទ្រឹស្ដី​ដោយសង្ខេបបំផុត​!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ដើម្បីអាចបញ្ឈប់ បង្ការ និង/ឬកាត់​បន្ថយ​ផលប៉ះពាល់​អវិជ្ជមាន​ដែល​បាន​រកឃើញ ក្រុមហ៊ុនគួរបង្កើត​ផែនការ​សកម្មភាព។ ​ផែនការ​សកម្មភាពនេះ ​គួរ​តែ​មាន​លក្ខណៈ​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SMART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(ជាក់​លាក់​ ​អាច​វាស់​វែង​បាន អាចធ្វើសកម្មភាព/អាច​សម្រេចបាន មាន​លក្ខណៈប្រាកដ​និយម និងមា​ន​ពេលវេលាជាក់​លាក់) ហើយផែនការសកម្មភាព​គួរប​បញ្ជាក់​ថាតើ​នៅក្នុង​ក្រុម​ហ៊ុន​នរណាជាអ្នក​ទទួល​ខុស​ត្រូវចំពោះ​សកម្មភាព​មួយ​ណា ហើយថវិកា​ណា​ដែល​ត្រូវបានចាត់​តាំងសម្រាប់​សកម្មភាពនោះ។ ​ផែនការ​សកម្មភាពនេះ គឺ​អាចធ្វើ​ឡើង​ក្នុង​ទម្រង់​ណា​ក៏​បាន ពោលគឺជា​ទម្រង់ដែល​ក្រុម​ងហ៊ុនបានប្រើប្រាស់​រួច​ហើយ​សម្រាប់​ផែនការសកម្មភាព​នៅក្នុង​ផ្នែកដទៃទៀត​។​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ស្លាយនេះពន្យល់បន្ថែមទៀតអំពីវិធីសាស្ត្រនៃការបណ្ដុះបណ្ដាល។</a:t>
            </a:r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ជំហាននីមួយៗមានលំហូរការងារដូចៗគ្នា ឬមានធាតុផ្សំសំខាន់ដូចៗគ្នា។ ជំហាននីមួយៗផ្ដោតការយកចិត្តទុកដាក់លើ ៖</a:t>
            </a:r>
            <a:endParaRPr lang="en-US" dirty="0"/>
          </a:p>
          <a:p>
            <a:pPr marL="228600" indent="-228600">
              <a:buAutoNum type="arabicPeriod"/>
            </a:pPr>
            <a:r>
              <a:rPr lang="km-KH" dirty="0"/>
              <a:t>ទ្រឹស្ដី</a:t>
            </a:r>
          </a:p>
          <a:p>
            <a:pPr marL="228600" indent="-228600">
              <a:buAutoNum type="arabicPeriod"/>
            </a:pPr>
            <a:r>
              <a:rPr lang="km-KH" dirty="0"/>
              <a:t>ការងារក្រុម</a:t>
            </a:r>
          </a:p>
          <a:p>
            <a:pPr marL="228600" indent="-228600">
              <a:buAutoNum type="arabicPeriod"/>
            </a:pPr>
            <a:r>
              <a:rPr lang="km-KH" dirty="0"/>
              <a:t>ការពិភាក្សាក្រុមធំទៅលើលទ្ធផលការពិភាក្សាក្រុមតូច</a:t>
            </a:r>
          </a:p>
          <a:p>
            <a:pPr marL="228600" indent="-228600">
              <a:buAutoNum type="arabicPeriod"/>
            </a:pPr>
            <a:r>
              <a:rPr lang="km-KH" dirty="0"/>
              <a:t>តួនាទីរបស់សហជីព</a:t>
            </a:r>
          </a:p>
          <a:p>
            <a:pPr marL="228600" indent="-228600">
              <a:buAutoNum type="arabicPeriod"/>
            </a:pPr>
            <a:r>
              <a:rPr lang="km-KH" dirty="0"/>
              <a:t>លិខិតូបករណ៍ជាក់លាក់សម្រាប់ជំហាននោះ។”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 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ជាថ្មី​ម្ដងទៀត ស្លាយនេះជា​ស្លាយដែល​មាន​លក្ខណៈ​ស្មុគស្មាញ។ អ្នកអាច​និយាយ​ឡើងវិញ​ដោយ​សង្ខេប​អំពី​អ្វីដែល​អ្នក​បាន​ចែករំលែកពីមុនរួចហើយ ដើម្បីឱ្យ​ប្រាកដ​ថា ពួកគេ​ពិតជាយល់ខ្លឹមសារ​​ ហើយអ្វីដែល​សំខាន់​ជាងនេះ គឺត្រូវ​ផ្ដោត​ការយកចិត្ត​ទុកដាក់​លើ​អ្វីដែល​ក្រុម​ហ៊ុនចាំបាច់ត្រូវធ្វើ​នៅ​ពេលអ្នកបង្ហាញ​ស្លាយនេះ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What is needed:</a:t>
            </a:r>
            <a:r>
              <a:rPr lang="km-KH" sz="1800" b="1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“នៅពេលអភិវឌ្ឍផែនការសកម្មភាព ទំនាក់ទំនងរវាងក្រុមហ៊ុនជាមួយផលប៉ះពាល់អវជ្ជមាននោះ គឺជាគន្លឹះដ៏សំខាន់។ ទំនាក់ទំនងរវាងក្រុមហ៊ុនជាមួយផលប៉ះពាល់អវជ្ជមានជួយកំណត់អំពីកាតព្វកិច្ចដែលក្រុមហ៊ុនត្រូវមានក្នុងការបង្ការទប់ស្កាត់ ឬបញ្ឈប់ផលប៉ះពាល់អវិជ្ជមាន ហេតុដូច្នេះហើយវានឹងជួយកំណត់ថាតើសកម្មភាពណាដែលក្រុមហ៊ុនចាំបាច់ត្រូវធ្វើ៖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ប្រសិនក្រុមហ៊ុនបង្កផលប៉ះពាល់អវិជ្ជមាន ក្រុមហ៊ុននោះ គួរបញ្ឈប់ ឬទប់ស្កាត់ផលប៉ះពាល់នោះភ្លាម</a:t>
            </a: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​</a:t>
            </a:r>
            <a:r>
              <a:rPr lang="ar-S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ៗ។ ក្រុមហ៊ុនគួរបញ្ឈប់សកម្មភាពរបស់ខ្លួនដែលបង្កផលប៉ះពាល់នេះឡើង។ ឧទាហរណ៍ប្រសិនបើមានកុមារធ្វើការនៅក្នុងរោងចក្រ គួរយកកុមារទាំងនេះចេញពីរោងចក្រភ្លាមៗ (ក្រុមហ៊ុនក៏គួរផ្ដល់សំណង៖ នាំកុមារត្រលប់ទៅសាលាវិញ។ល។ ប៉ុន្តៃយើងនឹងពិភាក្សាអំពីចំណុចនេះក្នុងជំហានទី ៦)។ 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ប្រសិនក្រុមហ៊ុនចូលរួមចំណែកធ្វើឱ្យមានផលប៉ះពាល់ នោះក្រុមហ៊ុនគួរធ្វើរឿងពីរយ៉ាង៖ ក្រុមហ៊ុនគួរបញ្ឈប់ ឬទប់ស្កាត់ការចូលរួមចំណែករបស់ខ្លួន។ ឧទាហរណ៍ គួរបញ្ឈប់ការផ្លាស់ប្ដូរការបញ្ជាទិញនៅនាទីចុងក្រោយ ហើយគួរប្រើប្រាស់អំណាច និងឥទ្ធិពលរបស់ខ្លួនដើម្បីធានាឱ្យបានថា ម្ចាស់រោងចក្រពុំបន្តទាមទារឱ្យកម្មករនិយោជិតធ្វើការងារថែមម៉ោងហួសប្រមាណ។ ក្រុមហ៊ុនអាចបង្កើនអំណាច ឧទាហរណ៍តាមរយៈការធ្វើការងារជាមួយគ្នាជាមួយម៉ាកយីហោដទៃ/ក្រុមហ៊ុនអឺរ៉ុបដែលបញ្ជាទិញពីរោងចក្រជាមួយគ្នា។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ar-SA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ប្រសិនក្រុមហ៊ុនមានទំនាក់ទំនងផ្ទាល់ជាមួយផលប៉ះពាល់អវិជ្ជមាន ក្រុមហ៊ុនគួរប្រើប្រាស់អំណាចរបស់ខ្លួន ដើម្បីជះឥទ្ធិពលលើអង្គភាពដែលជាអ្នកបង្កឱ្យមានផលប៉ះពាល់អវិជ្ជមានដើម្បីទប់ស្កាត់ ឬកាត់បន្ថយផលបះពាល់អវិជ្ជមាន។ ហេតុដូច្នេះ ក្រុមហ៊ុនអឺរ៉ុបយ៉ាងហោចណាស់ក៏ពួរពិភាក្សាអំពីផលប៉ះពាល់អវិជ្ជមានដែលបានរកឃើញជាមួយអ្នកផ្គត់ផ្គង់របស់ខ្លួនដែរ។ ជាថ្មីម្ដងទៀត គេរំពឹងថា ក្រុមហ៊ុនត្រូវបង្កើនកម្លាំងឥទ្ធិពលរបស់ខ្លួនប្រសិនបើចាំបាច់ ឧទាហរណ៍តាមរយៈការស្នើសុំឱ្យអ្នកបញ្ជាទិញដទៃចូលរួមនៅក្នុងការសន្ទនា។</a:t>
            </a: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”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 ពិនិត្យ​លម្អិតលើតួនាទី​របស់​សហជីពនៅក្នុងជំហាន​មួយ​នេះ។ នេះជា​ស្លាយ​​មាន​លក្ខណៈ​អន្តរ​កម្ម៖ ​ដំបូងអ្នក​ចូលរួម​ត្រូវ​បំផុស​គំនិតម្នាក់​ឯងសិន​ រួចក្រោយមក​អ្នកអាចមាន​ការជជែក​ពិភាក្សា​ជាក្រុម​លើ​លទ្ធផលនៃការបំផុស​គំនិត​បន្ទាប់ពីបានសង្ខេបលទ្ធផល​នៃការបំផុស​គំនិតជាមួយ​ក្រុម​រួចហើយ។ នៅក្នុងជំហាន​ទី ៣ តួនាទី​ដែលអាច​មានរបស់​សហជីព មានដូចជា៖ គឺជា​អ្នក​តភ្ជាប់​ទំនាក់​ទំនងរវាង​ម៉ាកយីហោជាមួយ​អ្នក​ផ្គត់​ផ្គង់​ និង​កម្មករនិយោជិត៖ ការប្រើប្រាស់​កិច្ចសន្ទនា​សង្គម/អនុសញ្ញារួម​ដើម្បីពិភាក្សាលើ​វិធាននានា​ ដើម្បីបង្កា​រ/បញ្ឈប់/កាត់​បន្ថយ​ផលប៉ះបាល់​អវិជ្ជមាន ដោះស្រាយ​វិវាទ​រវាង​និយោជិត និង​និយោជកក្នុងករណី​​ពាក់​ព័ន្ធ ពិភាក្សាជាមួយ​អ្នក​ផ្គត់​ផ្គង់​ដើម្បី​រកវិធីបង្កើនជំនាញរបស់កម្មករនិយោជិត លើកកម្ពស់​ភាពច្នៃ​ប្រតិដ្ឋ និង​នវានុវត្តន៍​នៅកន្លែងការងារ ដើម្បីបង្ការ​/បញ្ឈប់/កាត់​បន្ថយ​ផលប៉ះពាល់​អវិជ្ជមាន និង​អនុវត្តការសិក្សាស្រាវជ្រាវ/សម្ភាសជាមួយ​កម្មករនិយោជិត។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ក្រដាស​ផ្ទាំងធំនៅលើជញ្ជាំងដែល​មានសរសេរ​ពាក្យជំហានទី ៣ នៅលើ​ក្រដាសនោះ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ក្រដាស​ស្អិត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ប៊ិក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សូម​យក​ក្រដាស​ស្អិត រួច​សរសេរម្នាក់ៗ​ឯងអំពីតួនាទីជា​សក្ដានុពលរបស់​សហជីពតាម​ការយល់ឃើញ​របស់​អ្នក​ ​ក្នុងរយៈពេល ៥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១០។ តើ​សហជីព​អាចធ្វើ​អ្វី​បាន​ខ្លះដើម្បីគាំទ្រ​ម៉ាក​យីហោនៅក្នុងការ​អនុវត្ត​នីតិវិធី​ត្រួត​ពិនិត្យ​ភាព​ត្រឹមត្រូវ? តើ​អ្វីខ្លះជា​ជំនាញឯកទេស​របស់​សហជីព? សូម​សរសរគំនិតមួយ​នៅលើក្រដាសស្អិត​មួយ​សន្លឹក​ រួចយកទៅបិទលើជញ្ជាំង។”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r>
              <a:rPr lang="km-KH" sz="1800" dirty="0">
                <a:effectLst/>
                <a:ea typeface="Calibri" panose="020F0502020204030204" pitchFamily="34" charset="0"/>
                <a:cs typeface="Khmer OS Battambang" panose="02000500000000020004" pitchFamily="2" charset="0"/>
              </a:rPr>
              <a:t>រយៈពេល ៥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-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</a:rPr>
              <a:t>១០ នាទី ក្រោយមក៖​ ​សង្ខេប​ការរកឃើញ​ដាក់​លើជញ្ជាំង ហើយ​សម្របសម្រួលឱ្យមាន​កិច្ចសន្ទនាខ្លីមួយទៅលើ​លទ្ធផល។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ស្លាយនេះ បង្ហាញ​លទ្ធផល​នៃការបំផុស​គំនិតទទួល​បាន​ពី​ការបណ្ដុះបណ្ដាល​កន្លងមក ព្រមទាំង​អ្វីដែល​បាន​ចែករំលែកនៅក្នុង​ឯកសារសរសេរ​ដោយ​អង្គការ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CNV </a:t>
            </a:r>
            <a:r>
              <a:rPr lang="en-US" sz="1800" dirty="0" err="1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ស្ដីពីតួនាទី​របស់​សហជីពនៅក្នុង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សូម​ពិនិត្យ​មើលថាតើ​លទ្ធផល​នៃការបំផុស​គំនិត​ គឺស្របគ្នាជាមួយ​តួនាទីទាំងនេះ ឬទេ។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ពេលក្រុមហ៊ុនជួបផលប៉ះពាល់អវិជ្ជមានជាសក្ដានុពល ឬជួបជាក់ស្ដែង ពួកគេគួរចាត់វិធានការជាបន្ទាន់ ដើម្បីបញ្ឈប់បង្ការ ឬកាត់បន្ថយផលប៉ះបាល់ទាំងនោះ។ បន្ថែមលើនេះ ក្រុមហ៊ុនគួរពិគ្រោះយោបល់ជាមួយសហជីពដើម្បីកំណត់ថាតើត្រូវអនុវត្តគន្លងសកម្មភាពណាខ្លះ។ ក្នុងនាមជាសហជីពអ្នកអាច៖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ដើរតួជាអ្នកតំណាងផ្លូវការរបស់កម្មករនិយោជិត។ នៅពេលព្យាយាមដោះស្រាយបញ្ហាសិទ្ធិការងារដូចជាបញ្ហាប្រាក់ឈ្នួលទាប ឬលក្ខខណ្ឌការងារគ្មានសុវត្ថិភាពជាដើម សហជីពអាចចរចាតាងនាមឱ្យសមាជិករបស់ខ្លួន។ ជាការល្អ ការចរចាទាំងនេះ គួរតែនាំឆ្ពោះទៅរកអនុសញ្ញារួម (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CBA)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។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គឺមានសារៈប្រយោជន៍ណា មិនមែនគ្រាន់តែដោយសារ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ជួយធានា និងសិទ្ធិ និងការពារសុវត្ថិភាពសិទ្ធិរបស់កម្មករនិយោជិតតែប៉ុណ្ណោះទេ ប៉ុន្តែ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ក៏បង្ហាញអ្នកបញ្ជាទិញ (អន្តរជាតិ) ថា អ្នកផ្គត់ផ្គង់ជាសក្ដានុពលនោះ កំពុងយកចិត្តទុកដាក់ខ្ពស់ចំពោះកាតព្វកិច្ចរបស់ខ្លួនក្នុងការលើកកម្ពស់សិទ្ធិការងារ។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ជាការបង្ហាញថា ថ្នាក់គ្រប់គ្រងរោងចក្រ និងកម្មករនិយោជិតចូលរួមក្នុងកិច្ចសន្ទនាសង្គម ពោលគឺជាច្រកមួយ ដែលសិទ្ធិរបស់កម្មករនិយោជិតត្រូវបានលើកយកមកពិភាក្សា ហើយហានិភ័យនៃការបំពានទាំងនេះត្រូវបានកាត់បន្ថយ។ ការមិនមាន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គឺជាសញ្ញាតឿនអាសន្នមួយសម្រាប់អ្នកបញ្ជាទិញ (អន្តរជាតិ) ព្រោះថា ការមិនមាន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អាចមានន័យថា សិទ្ធិរបស់កម្មករនិយោជិតពុំត្រូវបានការពារ។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ដើរតួជាអ្នកតំណាងក្រៅផ្លូវការរបស់កម្មករនិយោជិត។ ក្នុងនាមជាអ្នកសហជីព អ្នកក៏តំណាង ឱ្យកម្មករនិយោជិត (សមាជិករបស់អ្នក) ទាក់ទងជាមួយបញ្ហា/ស្ថានភាពដទៃទៀតក្រៅពី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CBA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ផងដែរ។ អ្នកតំណាងឱ្យមនុស្សដែលដឹងរឿងផ្ទៃក្នុងរបស់ក្រុមហ៊ុន ថតភាពជាក់ស្ដែងនៃបរិស្ថានការងារ។ ហេតុដូច្នេះ អ្នកអាចផ្ដល់ការជួយជ្រោមជ្រែង និងព័ត៌មានដ៏មានសារៈសំខាន់។ ឧទាហរណ៍នៅពេលស្វែងរកដំណោះស្រាយស្ដីពីវិធីដើម្បីបង្ការ ឬកាត់បន្ថយផលប៉ះពាល់អវិជ្ជមានមកលើកន្លែងកម្មករនិយោជិតបំពេញការងារ កម្មករនិយោជិតដែលអ្នកតំណាងឱ្យអាចផ្ដល់ដំណោះស្រាយដ៏ប្រសើរបំផុតមួយចំនួន ព្រោះថាពួកគេដឹងច្បាស់ថាតើក្រុមហ៊ុនរបស់ខ្លួនមានប្រតិបត្តិការយ៉ាងណាខ្លះ។ អ្នកក៏អាចមានលទ្ធភាពចូលទៅពិគ្រោះយោបល់ជាមួយសមាជិករបស់អ្នកទាក់ទងជាមួយកង្វល់របស់និយោជក ឬការផ្លាស់ប្ដូរសំខាន់ៗនៅក្នុងក្រុមហ៊ុនដូចជាការដាក់កម្មករនិយោជិតឱ្យនៅទំនេរទ្រង់ទ្រាយធំជាដើម។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បណ្ដុះបណ្ដាលកម្មករនិយោជិត។ ក្នុងនាមជាសហជីព អ្នកបានទទួលការជឿទុកចិត្តពីសមាជិក ហេតុដូច្នេះ នេះជាដំណែងមួយដ៏ប្រសើរដើម្បីគាំទ្រឱ្យមានការផ្លាស់ប្ដូរនៅក្នុងក្រុមហ៊ុនតាមរយៈការអប់រំ និងការបណ្ដុះបណ្ដាលបុគ្គលិកតាមការចាំបាច់។ ឧទាហរណ៍អ្នកអាចបណ្ដុះបណ្ដាលបុគ្គលិកស្ដីពីរបៀបប្រើប្រាស់ឧបករណ៍ការពារខ្លួន ដើម្បីទប់ទល់ជាមួយលក្ខខណ្ឌការងារគ្មានសុវត្ថិភាព ឬមិនផ្ដល់សុខភាពល្អ ឬអំពីវិធីចូលរួមក្នុងកិច្ចសន្ទនាជាមួយនិយោជក។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បណ្ដុះបណ្ដាលសហជីពមូលដ្ឋាន។ អ្នកអាចផ្ដល់ការពិគ្រោះយោបល់ ការបចង្អុលបង្ហាញ ការបណ្ដុះបណ្ដាលសហជីពនៅថ្នាក់ក្រុមហ៊ុន (រួមទាំងការចរចាប្រាក់ឈ្នួលផងដែរ)។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សហការអភិវឌ្ឍគម្រោង កម្មវិធី និងគំនិតផ្ដួចផ្ដើមផ្សេងៗជាមួយនិយោជកដើម្បីជំរុញភាពច្នៃប្រតិដ្ឋ នវានុវត្តន៍ និងការកែលម្អផ្នែកបច្ចេកទេសនៅកន្លែងការងារ។ កម្មវិធីទាំងនេះនឹងអាចជួយលើកកម្ពស់ជំនាញរបស់និយោជិត ជាហេតុនាំឱ្យមានគ្រោះថ្នាក់នៅកន្លែងការងារ ឬការបំពានសិទ្ធិកម្មករនិយោជិតដទៃទៀតកាន់តែតិចជាងមុន ហើយជាលទ្ធផល នឹងអាចជួយបង្កើនភាពពេញចិត្តជាមួយការងារ។ ក្នុងនាមជាអ្នកសហជីពអ្នកពុំមែនគ្រាន់តែមានទំនាក់ទំនងល្អជាមួយកម្មករនិយោជិតនៅកន្លែងការងារនោះទេ ប៉ុន្តែអ្នកក៏មានទំនាក់ទំនងល្អជាមួយ  សហភាពរបស់អ្នក សាខានានា និងសហគមន៍ផងដែរ។ ហេតុដូច្នេះ អ្នកអាច៖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ភ្ជាប់ទំនាក់ទំនងក្រុមហ៊ុនជាមួយអ្នកពាក់ព័ន្ធដែលរងផលប៉ះពាល់ដទៃទៀត ឧទាហរណ៍អ្នករងប៉ះពាល់ដែលតំណាងដោយអង្គការសង្គមស៊ិវិលជាដើម ដើម្បីធានាឱ្យបានថា អ្នកពាក់ព័ន្ធទាំងអស់មានការចូលរួមនៅក្នុងការអភិវឌ្ឍផែនការសកម្មភាព។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ភ្ជាប់ទំនាក់ទំនងក្រុមហ៊ុនជាមួយ  អ្នកបញ្ជាទិញដទៃទៀតនៅក្នុងវិស័យ ឬតំបន់ជាមួយគ្នា ដើម្បីឱ្យគេអាចបង្កើតកម្លាំងឥទ្ធិពលរួមគ្នាបានកាន់តែខ្លាំង។ ជារឿយៗការងារនេះ គឺចាំបាច់ណាស់ ដើម្បីបញ្ឈប់ កាត់បន្ថយ ឬបង្ការផលប៉ះពាល់អវិជ្ជមានមកលើសិទ្ធិមនុស្ស។ ជាការល្អ គួរអនុវត្តការងារនេះ រួមគ្នាជាមួយសហជីពមកពីប្រទេសកំណើតរបស់អ្នកបញ្ជាទិញនៅបរទេស ដើម្បីឱ្យពួកគេអាចប្រើប្រាស់បណ្ដាញ និងវត្តមានរបស់ខ្លួននៅក្នុងវេទិកាផ្សេងៗដូចជាវេទិកាពហុអ្នកពាក់ព័ន្ធ (ឧ. អង្គប្រជុំផ្សេងៗ)។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ការជាមួយអ្នកបង្កើតគោលនយោបាយដូចជារដ្ឋាភិបាល និងនិយោជកជាដើម ដើម្បិតស៊ូមតិ និងបញ្ចុះបញ្ចូលឱ្យមានគុណតម្លៃសង្គម និងនិយាមផ្សេងៗពាក់ព័ន្ធជាមួយលក្ខខណ្ឌការងារ។ កិច្ចសហប្រតិបត្តិការជាមួយរដ្ឋាផិបាល គឺមានសារៈសំខាន់ជាពិសេស ព្រោះថារដ្ឋាភិបាលអាចបង្កើតបុរេលក្ខខណ្ឌដើម្បីរួមបញ្ចូលកិច្ចសន្ទនាសង្គម និងធានាឱ្យមានការផ្ដល់សច្ចាប័ន ការអនុវត្ត និងភាពអនុលោមតាមអនុសញ្ញានានរបស់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ILO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ឥលូវនេះ សូម​ស្នើសុំឱ្យ​អ្នកចូលរួមធ្វើលំហាត់​ទីបី ដោយ​ផ្អែកលើលទ្ធផល​បាន​ទទួល​ពីលំហាត់​ក្រុម​ទាំងពីរខាងដើម។ ប៉ុន្តែ​លូវនេះ ​អ្នក​ចូលរួមចាំបាច់​ត្រូវធ្វើ​ការងារ​ក្រុម​ក្នុងនាមជាសហជីព (ដោយ​សន្មតថា អ្នកចូល​​រួម​ទាំង​អស់​គឺជាសហជីព បើពុំដូច្នោះ​ទេ​អ្នកអាច​សុំ​ឱ្យ​អ្នកចូលរួមសរសេរ​ផែនការ​ក្នុង​នាមជា​ក្រុម​ការងារ​គម្រោង​សម្រាប់​​អ្នក​ពាក់​ព័ន្ធ​ដទៃទៀតដែលមិន​មែន​ជាសហជីព។ អ្នកចូលរួម​ចាំបាច់ត្រូវយកផលប៉ះពាល់ដែល​បានចាត់​ជា​អាទិភាពនោះ ទៅ​អភិវឌ្ឍ​ជា​ផែនការ​សកម្មភាពស្ដី​អំពី​របៀបដើម្បី​បញ្ឈប់ កាត់បន្ថយ​ផលប៉ះពាល់ និង​/បង្ការ​ផល​ប៉ះពាល់អវិជ្ជមានទាំងនោះ។ ​ពួក​គេអាច​សម្រេចចិត្តក្នុងការ​បង្កើតទៅជា​ផែនការ​សកម្មភាពនៅកម្រិត​វិស័យ​ផងដែរ ប្រសិនបើ​ផលប៉ះពាល់​អវិជ្ជ​មាន​ដែល​បានចាត់​ជា​អាទិភាពនោះត្រូវបាន​រកឃើញថា​ច្រើន​តែ​កើត​មានជាទូទៅនៅក្នុង​វិស័យ។ ​នៅទីនេះ ជាការសំខាន់​ដែល​ត្រូវជមរុញ​ឱ្យ​អ្នកចូលរួម​ទាំងអស់ទាញ​ប្រយោជន៍​ពីក្រុម​ហ៊ុន​អឺរ៉ុបនៅក្នុងសង្វាក់តម្លៃ​ ដោយក្រុមហ៊ុនទាំងនោះ​មាន​កាតព្វកិច្ចត្រូវ​អនុវត្ត​នីតិវិធី​ត្រួត​ពិនិត្យ​ភាព​ត្រឹមត្រូវ។ ផ្អែកលើចំណុច​ទាំងនេះ តើ​ពួកគេ​អាចបង្កើត​ទៅជាសកម្មភាព​បាន​ឬទេ? តើ​ពួកគេអា​ច​អភិវឌ្ឍ​សកម្មភាពរួម​គ្នាជាមួយ​សហជីពដូចគ្នានៅថ្នាក់ជាតិ/អន្តរជាតិ​ ឬអង្គការសង្គម​ស៊ីវិល​ឬទេ?	​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កន្លែង​សម្រាប់​ក្រុម​នីមួយៗធ្វើ​ការ (អាចនៅក្នុង​បន្ទប់​តែមួយ​ ឬ​បន្ទប់​បំបែក)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ក្រដាស​ផ្ទាំងធំមួយសន្លឹកសម្រាប់​ក្រុមនីមួយៗ	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ហ្វឺតដែល​មាន​ពណ៌​ផ្សេងៗ​គ្នា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ស្កុត​ក្រដាស​ដើម្បីព្យួរក្រដាស​ផ្ទាំងធំលើជញ្ជាំង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សូមធ្វើ​ការជាមួយ​ក្រុម​របស់​អ្នក​៖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សរសេរវ​ផលប៉ះពាល់​ជាអាទិភាពសម្រាប់​រោងចក្រ/​ចម្ការ​របស់​អ្នកដាក់​នៅលើ​ក្រដាស​ផ្ទាំងធំ </a:t>
            </a: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+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ទំនាក់​ទំនងដែល​បាន​កំណត់ថាជា​ទំនាក់​ទំនង​រវាងផលប៉ះពាល់ដែល​បានចាត់​ជាអាទិភាពជាមួយ​ក្រុម​ហ៊ុន​អឺរ៉ុប​។ ម្យ៉ាង​ទៀត សូម​សរសេរ​សកម្មភាពដែល​អ្នក​ក្នុង​នាមជាសហជីពអាចធ្វើបាន​ដើម្បីបញ្ឈប់/កាត់បន្ថយ/បង្ការផលប៉ះពាល់​អវិជ្ជមាន។ អ្នក​ក៏អាច​អភិវឌ្ឍ​ផែនការនេះនៅកម្រិត​វិស័យ​ផងដែរ។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សូម​យក​ក្រដាស​ផ្ទាំងធំដែល​មានសរសេរសកម្មភាពទៅបិទនៅលើជញ្ជាំងក្រោយ​ការ​ពិភាក្សា​បាន ២០ នាទី រួចវិលមកកាន់​បន្ទប់​ធំវិញ។”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ឮតើយើងត្រូវធ្វើអ្វីខ្លះ៖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ជារឿយៗ​ អ្នលចូលរួមតែ​ពិបាក​បង្កើត​ទម្រង់​សម្រាប់​ធ្វើផែនការសកម្មភាពដោយខ្លួន​ឯង។ ជាការ​ល្អ គួរប្រើប្រាស់​ទម្រង់​នេះ។ ​ត្រូវ​ប្រាកដថា អ្នកចូលរួមទុក​ក្រឡោនចុងក្រោយចំហទទេសិន​ ព្រោះថា អ្នក​នឹង​ត្រូវការក្រឡោន​នេះ​សម្រាប់​លំហាត់ការ​តាមដាន​នៅ​ថ្ងៃទី ៣។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កន្លែង​សម្រាប់​ក្រុម​នីមួយៗធ្វើ​ការ (អាចនៅក្នុង​បន្ទប់​តែមួយ​ ឬ​បន្ទប់​បំបែក)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ក្រដាស​ផ្ទាំងធំមួយសន្លឹកសម្រាប់​ក្រុមនីមួយៗ	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ហ្វឺតដែល​មាន​ពណ៌​ផ្សេងៗ​គ្នា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 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ស្កុត​ក្រដាស​ដើម្បីព្យួរក្រដាស​ផ្ទាំងធំលើជញ្ជាំង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សូមប្រើប្រាស់​ទម្រង់​នេះ ដើម្បី​អភិវឌ្ឍផែនការ​សកម្មភាព (លើក​លែង​តែ​​អ្នក​មាន​ទម្រង់​ផ្សេង​ទៀតដែល​អ្នកចង់​យកមកប្រើ)។ តើអ្នក​អាច​ទុក​ក្រឡោន​ចុងក្រោយចំហសិន​បាន​ទេ? យើងនឹងប្រើប្រាស់​ក្រឡោន​ចុងក្រោយនេះសម្រាប់​លំហាត់​នៅ​ថ្ងៃស្អែក។”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នៅពេល​ពិភាក្សា​​យើងប្រើប្រាស់ទម្រង់មួយ​ទៀតនៃ​វិធីសាស្រ្ត​នៃការ​ដើរ​ក្នុង​វិចិត្រសាល ពោលគឺ៖ ​វិធីសាស្រ្ត​នៃការ​ដើរ​ក្នុង​វិចិត្រសាលបែបឆ្លាស់​គ្នា។ វិធីសាស្រ្តនេះ ជួយសន្សំពេលវេលាបាន​ច្រើន​ ព្រោះពុំ​មែន​គ្រប់​អ្នកចូល​រួម​ទាំង​អស់​ត្រូវ​ទៅ​ពិភាក្សាលទ្ធផលសម្រាប់គ្រប់ក្រុម​ទាំងអស់​នោះ​ទេ​។ ​នៅពេល​មាន​បួន​ក្រុម​ អ្នក​គ្រាន់​តែប្ដូរគ្នា​ ២ ក្រុម​ៗប៉ុណ្ណោះ ហេតុ​ដូច្នេះ​បាន​ន័យថា ក្រុម​ទីមួយ និង​ក្រុមទីពីរត្រូវ​ពិភាក្សា​លើលទ្ធផល​របស់​ក្រុម​ទីមួយ រួចហើយ​ប​ន្ត​ទៅពិភាក្សាលើ​លទ្ធផល​របស់​ក្រុម​ទីពីរ ចំណែកក្រុម​ទី៣ និង​ទី ៤ ដំបូង​ត្រូវ​ពិភាក្សា​លើលទ្ធផល​របស់​ក្រុមទី ៣ ហើយបន្ទាប់​មក​បន្ត​ទៅមើល​លទ្ធផល​របស់​ក្រុម​ទី​៤។ ប្រសិន​មាន​បីក្រុម​ អ្នក​ឱ្យក្រុម​ទាំងបី​ប្ដូរ​វេន​ពីរដង ហេតុដូច្នេះ ​ក្រុមទីមួយ​ចាប់​ផ្ដើម​ពិភាក្សាលទ្ធផល​របស់​ក្រុម​ទី២ ហើយ​ក្រុម​ទី ២ចាប់​ផ្ដើម​ពិភាក្សាលទ្ធផល​របស់​ក្រុម​ទី៣ ចំណែក​ក្រុម​​ទី ៣ ចាប់​ផ្ដើម​ពិភាក្សាលទ្ធផល​របស់​ក្រុម​ទី ១។ រយៈ​ពេល​​​ ១០​នាទី​ក្រោយមក អ្នក​ប្ដូរ​វេនគ្នា ហើយក្រុម ១ ចាប់​ផ្ដើម​ពិភាក្សាលទ្ធផលរបស់​ក្រុម ៣  ក្រុម​ ២ ចាប់​ផ្ដើម​ពិភាក្សា​លទ្ធផល​របស់​ក្រុម​ ១ ហើយ​ក្រុម ៣ ចាប់​ផ្ដើម​ពិភាក្សា​លទ្ធផល​ក្រុម ២។ បន្ទាប់មក គឺ​អ្នក​បញ្ចប់។ អ្នកចាំបាច់​ត្រូវ​កែសម្រួល​ស្លាយយោង​ទៅតាមចំនួន​ក្រុម​! អ្នក​ត្រូវមាន​អ្នក​សម្របសម្រួលពីរនាក់!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“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យើងចាប់​ផ្ដើម​ពិភាក្សា​លើ​លទ្ធផល​ការ​ងារ​ក្រុមដោយចាប់​ផ្ដើមចេញពី​ក្រុម​នេះ៖ “តើ​នរណា​អាចធ្វើ​បទបង្ហាញ​សម្រាប់កិច្ចការ​នេះ? សូម​ធ្វើបទបង្ហាញ​អំពី​ផែនការ​សកម្មភាពរបស់​អ្នកដោយសង្ខេប៖ តើ​បាន​រកឃើញដំណោះស្រាយ​អ្វី​ដើម្បី​ទប់ស្កាត់ និងបញ្ឈប់ផលប៉ះពាល់​អវិជ្ជមាន?” បន្ទាប់​ពី​ធ្វើ​បទបង្ហាញលទ្ធផល​ការងារ​ក្រុម​រួចហើយ ជានិច្ចកាល​ត្រូវសួរទៅ​រក​អ្នកចូលរួម​ដទៃទៀតជាមុន​សិន​ថាតើ​ពួកគេ​មានសំណួរ មាន​អ្វី​បន្ថែម ឬមាន​យោបល់​អ្វីផ្សេងទៀត​ឬទេ។ អ្នកអាចសំណួរដូចជា៖ “តើ​អ្នក​បាន​ឰឱ្យ​អ្នក​ពាក់​ព័ន្ធទាំងឡាយ​ចូលរួម​ក្នុងការបង្កើតផែនការនេះឬទេ? តើអ្នក​គិតថាផែនការ​សកម្មភាពនេះគ្រប់គ្រាន់ដើម្បីដោះស្រាយ​បញ្ហាឬទេ? តើលំហាត់​នេះពិបាក​ឬទេ​?”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ជាការ​ល្អ គួរ​ចែករំលែក​ឧទាហរណ៍ថាតើ​អាច​អនុវត្ត​លំហាត់​ក្រុមដោយរបៀបណា។ បញ្ជី​នេះ នៅ​ពុំ​ទាន់រៀបរាប់​អស់​នូវ​​ហានិភ័យគ្រប់យ៉ាងនោះទេ ពុំ​មាន​ចន្លោះ​គ្រប់គ្រាន់​នៅក្នុង​ស្លាយនេះទេ ប៉ុន្តែស្លាយ​នេះ គ្រាន់​តែផ្ដល់ជាគំនិតមួយចំនួនប៉ុណ្ណោះ។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"</a:t>
            </a:r>
            <a:r>
              <a:rPr lang="km-KH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ជា​ថ្មី​ម្ដង​ទៀត​ អ្នក​ពិនិត្យមើលករណីសិក្សា​​ដែល​បានបង្កើត​ឡើងនៅ​ក្នុងប្រទេស​កម្ពុជា។ គោលដៅ​ទូទៅ គឺដើម្បី​កាត់​បន្ថយកម្ដៅ​នៅក្នុង​រោងចក្រ។ នៅក្នុង​ផែនការ​សកម្មភាពនេះ យើង​ព្យាយាម​​អភិវឌ្ឍគោលដៅ​កម្រិតមធ្យម៖ ដូចជាការប្រមូល​ភ័ស្តុ​តាង/ព័ត៌មាន​ស្ដីពីផល​ប៉ះពាល់អវិជ្ជមាន និងដំណោះស្រាយដែល​អាចមាន ឬ​ការធ្វើ​យ៉ាង​ណា​ឱ្យមាន​ការចូលរួមពី​ថ្នាក់​គ្រប់គ្រង​ ឬ​ម៉ាក​យីហោ។ ផែនការ​សកម្មភាពនេះ ក៏​រួម​មានជម្រើសដើម្បីដាក់​បណ្ដឹងសារទុក្ខជាផ្លូវការផងដែរ។ ក្នុងផែនការនេះ ក៏មាន​ការធ្វើ​ការងារ​រួមជាមួយ​សហជីពនៅថ្នាក់​មូលដ្ឋាន ថ្នាក់ជាតិ និងថ្នាក់​អន្តរជាតិ ដើម្បី​ពង្រឹង​ និង​បំពេញ​បន្ថែមដល់ការងារ​សហជីព​ផងដែរ។ ចំណុច​គួរជាទីចាប់អារម្មណ៍ គឺថា ​ពុំ​មែន​គ្រប់ក្រុម​ទាំងអស់​សុទ្ធ​តែយល់ស្រប​ដាក់បញ្ចូល​បញ្ហា​នៅក្នុងកិច្ចសន្ទនា​សង្គម​ ឬលើកចំណុចនេះ​ទៅជាចំណុច​បញ្ហា​តែមួយ​នោះទេ។”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តើយើងត្រូវធ្វើអ្វីខ្លះ៖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ស្លាយ​នេះ គឺ​ពាក់​ព័ន្ធជាមួយឧបករណ៍​ដែល​អាច​យកមកប្រើ​សម្រាប់​ជំហាន​ទី ៣ (ដែលយើង​សង្ឃឹមថា​ត្រូវបាន​លើកឡើងនៅក្នុងការសន្ទនា​ស្ដីពីតួនាទី​របស់​សហជីព)។ សូម​ប្រើបទ​ពិសោធ​ផ្ទាល់ខ្លួន​របស់​អ្នកនៅទីនេះក្នុង​នាមអ្នកជា​សហជីពដើម្បីអភិវឌ្ឍ​ស្លាយ​នេះ៖ សូម​ពន្យល់​អំពីសារៈសំខាន់នៃកិច្ច​សន្ទនាសង្គម និង​ផ្ដល់​ឧទាហរណ៍មួយ ឬពីរស្ដីអំពីវិធីដែល​អ្នកធ្លាប់​បាន​ចូលរួមនៅក្នុង​កិច្ច​សន្ទនា​សង្គម​។ សូម​ផ្ដល់​ការបង្ហាញ​ដោយ​ភ្ជាប់​ជាមួយបរិបទជាក់​លាក់។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តើត្រូវការអ្វីខ្លះ៖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18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-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km-KH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តើត្រូវចែករំលែកអ្វីខ្លះជាមួយអ្នកចូលរួម៖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km-KH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</a:t>
            </a:r>
            <a:r>
              <a:rPr lang="km-KH" sz="18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ការ​ពិគ្រោះ​យោបល់​រវាង​សហជីព និយោជក និង​រដ្ឋាភិបាលស្ដីអំពីបញ្ហាសង្គម​សេដ្ឋកិច្ច គឺហៅថា កិច្ចសន្ទនា​សង្គម។ កិច្ចសន្ទនា​សង្គម គឺ​រួម​មាន​ការចរចាគ្រប់ទម្រង់​ទាំងអស់ (ដូចជា​អនុសញ្ញារួមជាដើម)។ ប៉ុន្តែ​ការ​ពិគ្រោះ​យោបល់ និងការផ្ដោះប្ដូរ​ព័ត៌មានស្ដីពីប្រធានបទ​សង្គម​សេដ្ឋកិច្ចក៏ជា​កិច្ចសន្ទនាសង្កម​ផងដែរ។​កិច្ចសន្ទនា​សង្គម គឺជឧបករណ៍​ប្រកបដោយ​និរន្តរភាព ដើម្បី​លើកកម្ពស់​គុណភាពការងារ លក្ខខណ្ឌការងារ និង​ចំណូលតាមរយៈ​កិច្ចព្រមព្រៀង​សមូហភាពនៅថ្នាក់ជាតិ​ ថ្នាក់​វិស័យ និង​ថ្នាក់ក្រុម​ហ៊ុន។ កិច្ចសន្ទនា​សង្គមអនុញ្ញាត​ឱ្យ​អាច​ទទួល​បានលទ្ធផល​រួម​គ្នា​រវាងកម្មករនិយោជិត និង​និយោជកនៅក្នុង​លក្ខណៈ​សន្តិវិធី និងប្រកបដោយនិរន្តរភាព។ ការងារនេះ ទាមទារ​ឱ្យ​មានដៃគូ​ដ៏រឹងមាំ ទាំងខាង​និយោជក និង​ខាង​និយោជិត។ កិច្ច​ដសន្ទនា​ផ្អែក​លើ​ការ​គោរព អាចជួយបង្ការ​ទប់ស្កាត់​កុំឱ្យមាន​ចលាចល​កើត​ឡើង ហើយ​ជាលទ្ធផល​ក៏អាចជួយ​លើកកម្ពស់បរិយាកាស​សម្រាប់​ការវិនិយោគ និងការ​អភិវឌ្ឍសេដ្ឋកិច្ច និងសង្គម​ប្រកបដោយ​និរន្តរភាព​ផងដែរ។ ឧបករណ៍នេះ គឺមានសារៈប្រយោជន៍សម្រាប់​គ្រប់ជំហាន​ទាំងអស់​នៃជំហាន​ទាំង ៦ របស់ </a:t>
            </a:r>
            <a:r>
              <a:rPr lang="en-US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HREDD</a:t>
            </a:r>
            <a:r>
              <a:rPr lang="km-KH" sz="18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។ ឧទាហរណ៍កិច្ចសន្ទនា​សង្គម គឺអាច​យកមកប្រើនៅក្នុងការកិច្ច​ព្រមព្រៀងស្ដីពីវិធី​ធ្វើយ៉ាង​ណា​ដើម្បីបញ្ឈប់ បង្ការ ឬកាត់បន្ថយ​ផលប៉ះពាល់​អវិជ្ជមាន។ ប៉ុន្តែវិធីនេះ ក៏អាច​យកមកប្រើតាម​មធ្យោបាយ​ផ្សេងៗ​ដទៃទៀតដូចជាការ​ពិភាក្សា​អំពីវិធីធ្វើ​យ៉ាងណា​ដើម្បីផ្ដល់សំណង​ឱ្យ​កម្មករនិយោជិតប្រកបដោយ​ប្រសិទ្ធភាពបំផុតដែរ។”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យើងបន្តជាមួយជំហានទី៦។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នៅពេលផលប៉ះពាល់អវិជ្ជមានជាក់ស្ដែងបានកើតឡើង ជារឿយៗតែងមានមនុស្សរងគ្រោះពីផលប៉ះពាល់ទាំងនេះ ហើយចាំបាច់ត្រូវមានការផ្ដល់សំណង។ នេះជាជំហានទី៦។ ជំហានទី៦ សំណងគឺជាទិដ្ឋភាពដែលមិនសូវមានការអភិវឌ្ឍនៅឡើយនៅកម្រិតអន្តរជាតិ។ ម្យ៉ាងទៀតនេះក៏ជាជំហានដែលស្មុគស្មាញ ហើយមានតែក្រុមហ៊ុនតិចតួចប៉ុណ្ណោះនៅទូទាំងពិភពលោក ដែលបានផ្ដល់សំណងដោយស្ម័គ្រចិត្តជាក់ស្ដែង (ជាការពិតណាស់ តែងតែមានបណ្ដឹងទៅតុលាការ ដើម្បីព្យាយាមបង្ខំក្រុមហ៊ុនឱ្យផ្ដល់សំណង)។ នៅពេលមានលិខិតបទដ្ឋានគតិយុត្តថ្មីៗ យើងគិតថា ជំហានទី៦ នៅក្នុងនីតិវិធីត្រួតពិនិត្យភាពត្រឹមត្រូវនេះនឹងត្រូវអភិវឌ្ឍបន្ថែមទៀត។”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/>
              <a:t>យើងបន្តជាមួយជំហានទី៦។ សូមអធិប្បាយផ្នែកទ្រឹស្ដីនេះឱ្យខ្លីបំផុតតាមដែលអាចធ្វើបាន!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“បុគ្គល ឬក្រុម​ដែល​បានរងគ្រោះថ្នាក់ដោយ​សកម្មភាព​អាជីវកម្មគឺមានសិទ្ធិ​​ទទួលបានសំណង​៖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១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ជាលក្ខណៈផ្លូវការ​ សំណងមានន័យថា​ជា​ការ​ស្ដារ​ស្ថានភាពឱ្យ​ត្រលប់​​ទៅក្នុង​សភាព​ប្រៀប​បីដូច​ជា​ផលប៉ះពាល់​ពុំបានកើតឡើង​៖ ជាការពិតណាស់ ការធ្វើ​បែប​នេះ​គឺ​ស្ទើរតែពុំអាច​​ទៅរួចបាន៖ ត្រូវ​ព្យាយាមស្ដារឡើងវិញ​ឱ្យបាន​ច្រើនបផុត​តាម​ដែល​អាច​ធ្វើ​បាន​ដើម្បី​ត្រលប់​ទៅស្ថានភាព​ដែល​គួរតែ​កើតមាន​ប្រៀប​ដូចជាផលប៉ះពាល់​ពុំបានកើតឡើង​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២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ហេតុនេះក្រុមហ៊ុន​គួរព្យាយាម​​កែ​តម្រូវ​ចំពោះ​គ្រោះថ្នាក់​ដែលបានបង្ក​ឡើង។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៣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គេអាច​ប្រើប្រាស់​វិធានការផ្សេងៗ​ជាច្រើន។ សំណង​គឺពុំមែន​​​សុទ្ធតែ​ជាលុយ​នោះទេ ពេលខ្លះសំណង​អាច​​រួមមាន​ជាការសុំទោស​ ការប៉ះប៉ូវសង ការស្ដារនីតិសម្បទា ការផ្ដល់​សំណង​ហិរញ្ញវត្ថុ ឬមិនមែន​ហិរញ្ញវត្ថុ​ និង​ការដាក់​ទោស​ទណ្ឌកម្ម (មិនថាជា​ទណ្ឌកម្ម​ព្រហ្មទណ្ឌ​ ឬ​ទណ្ឌកម្មរដ្ឋបាល​ដូចជា​ការផាក​ពិន័យ​ជាដើម)​ ក៏ដូចជា​ការបង្ការទប់​ស្កាត់គ្រោះថ្នាក់​​តាមរយៈ​ដីកាការពារ ឬ​កិច្ច​សន្យា​ធានា​ថាមិនប្រព្រឹត្ត​ច្រំដែលជាដើម។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  <a:p>
            <a:pPr marL="228600" marR="0" indent="-22860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៤</a:t>
            </a:r>
            <a:r>
              <a:rPr lang="en-US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.</a:t>
            </a:r>
            <a:r>
              <a:rPr lang="km-KH" sz="1200" dirty="0"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	ផ្នែកដ៏សំខាន់​មួយនៃ​​ជំហាន​ទី៦ គឺ​កាតព្វកិច្ច​របស់​ក្រុមហ៊ុន​ក្នុងការបង្កើត​យន្តការ​បណ្ដឹង​សារទុក្ខ​។​”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ជាការល្អគួរចែករំលែកប្រាប់អ្នកចូលរួមថា ម៉ោងពេលដែលបានបញ្ជាក់នេះ គ្រាន់តែជាការកំណត់ត្រួសៗប៉ុណ្ណោះ ប៉ុន្តែអ្នកនឹងប្រកាន់ខ្ជាប់តាមពេលវេលាចាប់ផ្ដើម និងពេលវេលាត្រូវបញ្ចប់ ព្រមទាំងម៉ោងសម្រាកអាហារសម្រន់ ប៉ុន្តែម៉ោងដទៃទៀតគឺគ្រាន់តែជាការកំណត់ត្រួសៗសិនប៉ុណ្ណោះ។ សូមកុំភ្លេចកែសម្រួលម៉ោងឱ្យស្របទៅតាមពេលវេលាសម្រាកអាហារសម្រន់/ការសម្រាកអាហារថ្ងៃត្រង់ និងម៉ោងការងារប្រចាំថ្ងៃនៅក្នុងស្រុក! ម្យ៉ាងវិញទៀត ក៏អាចមានការកែសម្រួលទៅលើកម្មវិធីផលដែរ ព្រោះថា ក្រុមទាំងឡាយតែងមានលំហូរការងាររៀងៗខ្លួន។ ដូច្នេះ អ្នកប្រហែលជាពុំអាចបញ្ចប់ជំហានទី២ ទាំងស្រុងនៅថ្ងៃទី១បានទេ។ ប្រសិនបើដូច្នេះក៏មិនអីដែរ ព្រោះអ្នកក៏អាចមានជម្រើស ឧទាហរណ៍ដូចជា រំលងលំហាត់ស្ដីពីការពិភាក្សាក្រុមគោលដៅ ឬចំណាយពេលតិចជាងគ្រោងទុកសម្រាប់ថ្ងៃទី៣ នៅក្នុងជំហានទី៤ និងទី៥ ដែលជាលទ្ធភាពអាចធ្វើបានផងដែរ។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ម៉ោងពេលនេះ គ្រាន់តែជាការកំណត់ត្រួសៗប៉ុណ្ណោះ។ យើងនឹងប្រកាន់ខ្ជាប់ម៉ោងសម្រាកអាហារសម្រន់​ ម៉ោងចាប់ផ្ដើម និងម៉ោងបញ្ចប់ ប៉ុន្តែម៉ោងដទៃទៀត គ្រាន់តែជាការកំណត់ត្រួសៗសិនប៉ុណ្ណោះ ហើយក៏អាស្រ័យទៅលើការពិភាក្សានៅក្នុងក្រុមរបស់យើងផងដែរ។ ​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</a:t>
            </a:r>
            <a:r>
              <a:rPr lang="en-US" b="1" dirty="0"/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យើងបន្តជាមួយជំហានទី៦។ សូមអធិប្បាយផ្នែកទ្រឹស្ដីនេះឱ្យខ្លីបំផុតតាមដែលអាចធ្វើបាន!​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យន្តការសារទុក្ខ​គឺមាន​សារៈសំខាន់​សម្រាប់​ជនរងគ្រោះ​ក៏ដូចជា​មានសារៈសំខាន់​សម្រាប់​ក្រុមហ៊ុនផងដែរ​។ យន្តការ​បណ្ដឹងសារទុក្ខ​គឺ​ជាឧបករណ៍ដ៏សំខាន់​សម្រាប់ក្រុមហ៊ុន​ដើម្បី​ស្វែងរក​ថាតើ​មាន​ផលប៉ះពាល់​អវិជ្ជមាន​ណាមួយ​នៅក្នុងសង្វាក់​តម្លៃ​របស់​ខ្លួន​ ឬទេ​ ហើយតើ​ផលប៉ះពាល់​អវិជ្ជមាន​ទាំងនោះមានលក្ខណៈ​សាយភាយ​</a:t>
            </a:r>
            <a:r>
              <a:rPr lang="en-US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</a:rPr>
              <a:t>/</a:t>
            </a:r>
            <a:r>
              <a:rPr lang="km-KH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</a:rPr>
              <a:t>ជាប្រព័ន្ធកម្រិតណា។ យន្តការនេះ ចង្អុលបង្ហាញ​ឱ្យ​ឃើញ​ថាតើ​ក្រុមហ៊ុន​គួរចាត់អាទិភាព​​ និងធ្វើសកម្មភាពនៅទីណាខ្លះ ក៏ដូចជា​ថាតើ​នរណាខ្លះ​រងផលប៉ះពាល់​អវិជ្ជមាន​ពីសកម្មភាព​អាជីវកម្ម​របស់​ខ្លួន ឬសកម្មភាពអាជីវកម្ម​បង្កឡើងដោយដៃគូ​អាជីវកម្មរបស់ខ្លួន​។ យន្តការបណ្ដឹងសារទុក្ខ​អាច​រៀបចំ​ឡើង​នៅកម្រិត​ផ្សេងៗ​គ្នា​ ឧទាហរណ៍​នៅកម្រិតម៉ាកយីហោ កម្រិតវិស័យ កម្រិតជាតិ​ ឬនៅកម្រិតរោងចក្រ​។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</a:pP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ជាការសំខាន់​ដែល​យន្តការ​បណ្ដឹង​សារទុក្ខជា​យន្តការស្របច្បាប់​ និង​ទទួល​បាន​ការជឿទុកចិត្ត បើពុំដូច្នេះ​ទេជនរងគ្រោះ​ច្បាស់ជាមិនដាក់​ពាក្យ​បណ្ដឹង​ឡើយ។ យន្តការ​បណ្ដឹង​សារទុក្ខ​ គួរ​តែ​មានសមធម៌​ផងដែរ មានន័យថា​ រាល់​ភាគីទាំងអស់​គឺ​សុទ្ធ​តែ​មានលទ្ធភាព​ទទួល​បាន​ព័ត៌មាន​ ដំបូន្មាន និង​ជំនាញឯកទេសដែល​ពួក​គេត្រូវ​ការ​។ លទ្ធភាព​អាចទទួល​បាន​នៅ​ទីនេះមានន័យថា ជនរងគ្រោះ​គួរ​តែ​អាច​ចូលទៅកាន់​យន្តការបណ្ដឹងសារ​ទុក្ខ​នោះ​បាន ហើយ​មាន​ការជួយ​ជ្រោម​ជ្រែង​សម្រាប់អ្នក​ត្រូវការការជួយ​ជ្រោមជ្រែង​ក្នុងការដាក់ពាក្យបណ្ដឹង។ តម្លាភាព​មានន័យថា ភាគី​ទាំងអស់​ត្រូវបាន​ទទួលព័ត៌មាន​ស្ដីពី​វឌ្ឍនភាពនៃបណ្ដឹង ហើយ​ការ​អនុវត្តការ​ងារនៅក្នុង​យន្តការ​បណ្ដឹង​នោះ​មាន​ភាពច្បាស់​លាស់​សម្រាប់​ទាំងអស់​គ្នា។ យន្តការ​បណ្ដឹងសារ​ទុក្ខ​ គួរជាប្រភពមួយ​នៃការរៀនសូត្រសម្រាប់​ក្រុមហ៊ុន។ យន្តការ​បណ្ដឹងសារ​ទុក្ខ គួរ​​តែ​​មាន​លក្ខណៈអាច​ព្យាករទុកជាមុន​បាន​៖ កាដាក់​ឱ្យ​មាន​យន្តការច្បាស់​លាស់​ស្ដីពីការដោះស្រាយ​បណ្ដឹង។ ចំណែក​ពាក្យ​ថា មានភាពអនុលោម​តាមសិទ្ធិ គឺមានន័យថា លទ្ធផលគឺ​អនុលោម​តាមសិទ្ធិ​មនុស្សដែលត្រូវបាន​ទទួល​ស្គាល់ជាអន្តរជាតិ។ សរុបសេចក្ដី​មក យន្តការនេះ គួរ​តែឈរ​លើការសន្ទនា និងការចូលរួម៖ អ្នកដែលជា​ក្រុម​គោលដៅសម្រាប់​ប្រើប្រាស់​បណ្ដឹង​យន្តការ​បណ្ដឹង​សារទុក្ខនោះ គួរ​តែ​បាន​ចូលរួម​ក្នុង​ការតាក់​តែងយន្តការនេះ ហើយ​ការសន្ទនា​ គួរ​តែជាឧបករណ៍ចម្បងដើម្បីដោះស្រាយ​បណ្ដឹង​សារទុក្ខ។ មាន​ឧទាហរណ៍តិចតួច​ប៉ុណ្ណោះ​ស្ដីពីយន្តការ​បណ្ដឹងសារទុក្ខដែល​បាន​ឆ្លើយតបចំពោះ​ការតម្រូវ​ទាំងអស់​នេះ​យ៉ាង​ពិតប្រាកដ។ </a:t>
            </a: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200" kern="100" dirty="0">
                <a:effectLst/>
                <a:latin typeface="Khmer OS Battambang" panose="02000500000000020004" pitchFamily="2" charset="0"/>
                <a:ea typeface="Aptos" panose="020B0004020202020204" pitchFamily="34" charset="0"/>
                <a:cs typeface="Khmer OS Battambang" panose="02000500000000020004" pitchFamily="2" charset="0"/>
              </a:rPr>
              <a:t>ស្លាយនេះគឺ​ពាក់ព័ន្ធជាមួយ​​​ឧបករណ៍ដែលអាច​​​យកមកប្រើបាន​សម្រាប់​ជំហានទី៦៖ ពោលគឺយន្តការបណ្ដឹងសារទុក្ខ​។​</a:t>
            </a:r>
            <a:endParaRPr lang="en-US" sz="1200" kern="100" dirty="0">
              <a:effectLst/>
              <a:latin typeface="Khmer OS Battambang" panose="02000500000000020004" pitchFamily="2" charset="0"/>
              <a:ea typeface="Aptos" panose="020B0004020202020204" pitchFamily="34" charset="0"/>
              <a:cs typeface="Khmer OS Battambang" panose="02000500000000020004" pitchFamily="2" charset="0"/>
            </a:endParaRPr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“ក្នុងនាមជាសហជីពអ្នកមានជម្រើសផ្សេងៗជាច្រើនដើម្បីគាំទ្រសមាជិករបស់អ្នកក្នុងការដាក់ពាក្យបណ្ដឹង។ ជាការប្រសើរគួរចាប់ផ្ដើមនៅកម្រិតរោងចក្រ មិនថាជាសហជីពតែមួយ ឬអាចរួមគ្នាជាសហជីពច្រើនក្នុងរោងចក្រតែមួយ។ ប្រសិនវិធីនេះពុំបានលទ្ធផលទេ ជារឿយៗរដ្ឋាភិបាល ឬវិស័យការងារនោះតែងតែបង្កើតទៅជាឧបករណ៍នៅថ្នាក់ជាតិ។ ប្រសិនឧបករណ៍នៅថ្នាក់ជាតិទាំងនេះនៅតែពុំបានលទ្ធផលល្អ ឬប្រសិនយន្តការនោះពុំទទួលបានការជឿទុកចិត្ត អ្នកអាចលើកបញ្ហានេះទៅថ្នាក់អន្តរជាតិ៖ អាចធ្វើឡើងតាមរយៈការដាក់ពាក្យបណ្ដឹងជាមួយយន្តការបណ្ដឹងសារទុក្ខរបស់ម៉ាកយីហោពាក់ព័ន្ធ ប្រសិនម៉ាកយីហោនោះមានកិច្ចព្រមព្រៀងក្របខ័ណ្ឌការងារសកលជាមួយ </a:t>
            </a:r>
            <a:r>
              <a:rPr lang="en-US" dirty="0" err="1">
                <a:latin typeface="Khmer OS Battambang" panose="02000500000000020004" pitchFamily="2" charset="0"/>
                <a:cs typeface="Khmer OS Battambang" panose="02000500000000020004" pitchFamily="2" charset="0"/>
              </a:rPr>
              <a:t>Industriall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នេះក៏ជាជម្រើសដ៏ល្អមួយសម្រាប់ការដាក់ពាក្យបណ្ដឹងផងដែរ។ ម្យ៉ាងទៀត អាចមានគំនិតផ្ដួចផ្ដើមតាមវិស័យ/ឬគំនិតផ្ដួចផ្ដើមពហុអ្នកពាក់ព័ន្ធដែលសកម្មក្នុងប្រទេសរបស់អ្នកដែលមានយន្តការរបស់ពួកគេផ្ទាល់ ដូចជា 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Fair Wear 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ឬ </a:t>
            </a:r>
            <a:r>
              <a:rPr lang="en-US" dirty="0" err="1">
                <a:latin typeface="Khmer OS Battambang" panose="02000500000000020004" pitchFamily="2" charset="0"/>
                <a:cs typeface="Khmer OS Battambang" panose="02000500000000020004" pitchFamily="2" charset="0"/>
              </a:rPr>
              <a:t>Amfori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 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ជាដើម។ ម្យ៉ាងទៀត ជាចុងក្រោយជាពិសេសនៅក្នុងបញ្ហាជាលក្ខណៈរចនាសម្ព័ន្ធដែលម៉ាកយីហោពុំឆ្លើយតបគ្រប់គ្រាន់ នោះអ្នកអាចធ្វើការជាមួយសហភាពអឺរ៉ុបដាក់ពាក្យបណ្ដឹងទៅកាន់ជនបង្គោលថ្នាក់ជាតិ (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the NCP) 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នៅតាមប្រទេសកំណើតរបស់ម៉ាកយីហោដែលត្រូវមានសម្រាប់រដ្ឋសមាជិក </a:t>
            </a: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OECD </a:t>
            </a:r>
            <a:r>
              <a:rPr lang="km-KH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នីមួយៗ។”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តើ​ត្រូវធ្វើអ្វី៖</a:t>
            </a:r>
            <a:r>
              <a:rPr lang="en-US" b="1" dirty="0"/>
              <a:t> </a:t>
            </a:r>
          </a:p>
          <a:p>
            <a:r>
              <a:rPr lang="km-KH" dirty="0"/>
              <a:t>ជាថ្មីម្ដងទៀត ស្លាយនេះ</a:t>
            </a:r>
            <a:r>
              <a:rPr lang="km-KH" b="0" dirty="0"/>
              <a:t>មានលក្ខណៈ</a:t>
            </a:r>
            <a:r>
              <a:rPr lang="km-KH" dirty="0"/>
              <a:t>ស្មុគស្មាញ។ អ្នកអាចបញ្ជាក់ឡើងវិញខ្លីៗអំពីអ្វីដែលអ្នកបានចែករំលែកពីមុនរួចហើយដើម្បីឱ្យប្រាកដថាអ្នកចូលរួមពិតជាបានយល់ច្បាស់ ប៉ុន្តែ សំខាន់ជាងនេះ ត្រូវផ្ដោតការយកចិត្តទុកដាក់ទៅលើអ្វីដែលក្រុមហ៊ុនចាំបាច់ត្រូវធ្វើសម្រាប់ជំហានទី៦៖ សំណង។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“នៅពេលផ្ដល់សំណង ទំនាក់ទំនងរវាងក្រុមហ៊ុន និងផលប៉ះពាល់អវិជ្ជមាននោះគឺជាចំណុចគន្លឹះ៖ ទំនាក់ទំនងរវាងក្រុមហ៊ុន និងផលប៉ះពាល់អវិជ្ជមានជួយកំណត់អំពីកាតព្វកិច្ចដែលក្រុមហ៊ុនត្រូវមានក្នុងការផ្ដល់សំណង។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None/>
            </a:pPr>
            <a:endParaRPr lang="km-KH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Khmer OS Battambang" panose="02000500000000020004" pitchFamily="2" charset="0"/>
            </a:endParaRP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None/>
            </a:pP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ប្រសិនក្រុម​ហ៊ុន​បង្ក​ផលប៉ះពាល់​អវិជ្ជមាន​ ក្រុម​ហ៊ុន​ត្រូវ​តែជួសជុល​ផ្ដល់សំណងចំពោះ​ផលប៉ះពាល់​នោះ​ភ្លាម​ៗ។ ក្រុម​ហ៊ុន​គួរ​បញ្ឈប់​សកម្មភាព​របស់ខ្លួនដែល​កំពុង​បង្ក​ឱ្យមាន​ផលប៉ះពាល់នោះ។ ឧទាហរណ៍​ប្រសិនមាន​កុមារធ្វើ​ការនៅក្នុង​រោងចក្រ កុមារទាំងនេះ ពុំ​គួរ​គ្រាន់​តែ​ត្រូវបាន​យកចេញពី​រោងចក្រ​ភ្លាមៗ​តែប៉ុណ្ណោះទេ ប៉ុន្តែបន្ថែម​លើនេះ គេ​ក៏អាច​ជួយជ្រោម​ជ្រែង ឧទាហរណ៍ដូចជាយកកុមារ​ឱ្យ​ចូលរៀន​វិញ​នៅសាលា​បំប៉នដើម្បីឱ្យ​អាច​ត្រលប់​ទៅរៀន​នៅសាលាធម្មតាវិញ ហើយរាល់​ការចំណាយ គឺក្រុម​ហ៊ុន​ជា​អ្នករ៉ាប់រង​ ដើម្បីធានាកុមារ​អាចបន្ត​ការសិក្សារបស់ខ្លួន​បាន (និងការជួយជ្រោមជ្រែងដទៃទៀត)។</a:t>
            </a:r>
            <a:endParaRPr lang="km-KH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None/>
            </a:pPr>
            <a:endParaRPr lang="km-KH" sz="18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+mn-cs"/>
            </a:endParaRP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None/>
            </a:pPr>
            <a:r>
              <a:rPr lang="km-KH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ប្រសិន​ក្រុម​ហ៊ុនចូលរួម​ចំណែក​ធ្វើ​ឱ្យមាន​ផលប៉ះពាល់ នោះក្រុម​ហ៊ុន​អាចធ្វើ​ការងារ​​ពីរយ៉ាង​​៖ ពួកគេ​អាច​ចូលរួម​​ផ្ដល់​សំណង​៖ ឧទាហរណ៍​ប្រសិនម៉ាក​យីហោបង្ខំអ្នក​ផ្គត់​ផ្គង់​ឱ្យទាម​ទារ​ការងារ​ថែម​ម៉ោងពីកម្មករនិយោជិត ម៉ាក​យីហោ​គួរចូលរួមចំណែកបង់​ប្រាក់​បន្ថែមសម្រាប់​ការងារ​ថែម​ម៉ោង។ ទីពីរ ក្រុម​ហ៊ុន​គួរប្រើប្រាស់ឥទ្ធិពល​របស់​ខ្លួន​ដើម្បីធានា​ឱ្យបានថា ប្រសិនបើ​កម្មករនិយោជិត​ធ្វើ​ការលើសម៉ោងហួសប្រមាណជា​លក្ខណៈរចនាសម្ព័ន្ធ នោះ​អ្នក​បញ្ជាទិញដទៃទៀតក៏ដូចរួមចំណែក​ក្នុង​ការផ្ដល់​សំណងដែរ។ </a:t>
            </a:r>
          </a:p>
          <a:p>
            <a:pPr marL="0" marR="0" lvl="0" indent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Wingdings" panose="05000000000000000000" pitchFamily="2" charset="2"/>
              <a:buNone/>
            </a:pPr>
            <a:endParaRPr lang="en-US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r>
              <a:rPr lang="km-KH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ប្រសិនក្រុម​ហ៊ុន​មាន​ទំនាក់ទំនងផ្ទាល់ជាមួយផលប៉ះពាល់​អវិជ្ជមាន ក្រុម​ហ៊ុន​គួរប្រើប្រាស់​អំណាចរបស់ខ្លួន ដើម្បីជះឥទ្ធិពលលើ​អង្គភាពដែល​ជា​អ្នកបង្ក​ឱ្យមាន​ផលប៉ះពាល់អវិជ្ជមាន​ដើម្បីផ្ដល់សំណង​ដល់ផលប៉ះពាល់​អវិជ្ជមាននោះ។ ហេតុដូច្នេះជាថ្មី​ម្ដង​ទៀត​ ក្រុម​ហ៊ុន​អឺរ៉ុប​យ៉ាង​ហោចណាស់ក៏ពួរ​ពិភាក្សាអំពី​សំណង​ជាមួយ​អ្នកផ្គត់​ផ្គង់​របស់ខ្លួន​ដែរ។ ជាថ្មី​ម្ដង​ទៀត គេរំពឹងថា ក្រុម​ហ៊ុន​ត្រូវបង្កើន​កម្លាំង​ឥទ្ធិពល​របស់ខ្លួនប្រសិនបើ​ចាំបាច់ ឧទាហរណ៍តាមរយៈ​ការស្នើសុំ​ឱ្យអ្នកបញ្ជាទិញដទៃ​ចូលរួម​នៅក្នុងការ​សន្ទនាផងដែរ។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dirty="0">
                <a:effectLst/>
                <a:latin typeface="Khmer OS Battambang" panose="02000500000000020004" pitchFamily="2" charset="0"/>
                <a:ea typeface="Aptos" panose="020B0004020202020204" pitchFamily="34" charset="0"/>
                <a:cs typeface="DaunPenh" panose="01010101010101010101" pitchFamily="2" charset="0"/>
              </a:rPr>
              <a:t>ស្លាយនេះ​ពិនិត្យ​លម្អិត​បន្ថែម​ទៀត​ទាក់ទង​ជាមួយ​តួនាទីរបស់​សហជីព​នៅក្នុងជំហាន​មួយ​នេះ។ នេះជាស្លាយដែល​មានលក្ខណៈអន្តរកម្ម៖ ជាដំបូង​អ្នកចូលរួម​ត្រូវបំផុស​គំនិត​ដោយខ្លួន​ឯងសិន​ រួចហើយ​អ្នកអាច​មានការសន្ទនា​ជាក្រុម​ទៅលើ​លទ្ធផលនៃការបំផុស​គំនិតនោះ​មុនពេល​សង្ខេប​លទ្ធផល​នៃការបំផុស​គំនិត​ជាមួយ​​ក្រុម​ទាំងមូល​។ ក្នុងជំហាន​ទី៦ តួនាទី​ដែលអាចមាន​សម្រាប់​សហជីព​មានដូចជា៖ ​ការផ្ដល់​ឱ្យសម្រាប់​​យន្តការបណ្ដឹង​ ការផ្ដល់ព័ត៌មាន​​ឱ្យ​កម្មករ​ស្ដីពី​យន្តការបណ្ដឹងរបស់ក្រុមហ៊ុន​ ការផ្ដោះប្ដូរ​ព័ត៌មានជាមួយ​​និយោជក​ (នៅក្នុងកិច្ចសន្ទនាសង្គម​​?) ស្ដីអំពីសំណង ​ជាអ្នកកណ្ដាលសម្រាប់​​ប្រាស្រ័យ​ទាក់ទងរវាង​​ជនរងគ្រោះ​ និងក្រុមហ៊ុន​ ពិនិត្យតាមដាន​ការអនុវត្ត​ផែនការសកម្មភាពស្ដីពីសំណង។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ក្រដាសផ្ទាំងធំនៅលើ​ជញ្ជាំងដែលមាន​ពាក្យ​ជំហានទី៦ សរសេរ​នៅលើនោះ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sz="18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ក្រដាសស្អិត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sz="18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ប៊ិច​​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“សូមយកក្រដាសស្អិត រួចសរសេរលើក្រដាសស្អិតនោះតែម្នាក់ឯង ដោយចំណាយពេល៥-១០នាទីថាតើអ្នកយល់ថាអ្នកអាចមានតួនាទីជាសក្ដានុពលអ្វីខ្លះសម្រាប់សហជីពនៅក្នុងជំហាននេះ? តើសហជីពអាចធ្វើអ្វីបានខ្លះដើម្បីគាំទ្រម៉ាកយីហោនៅក្នុងការអនុវត្តនីតិវិធីត្រួតពិនិត្យភាពត្រឹមត្រូវ? តើសហជីពមានជំនាញឯកទេសអ្វីខ្លះ? សូមសរសេរចំណុចទាំងនោះដាក់លើក្រដាសស្អិត ដោយគំនិតមួយសរសេរនៅលើក្រដាសស្អិតមួយសន្លឹក រួចយកទៅបិទនៅលើជញ្ជាំង”។ រយៈពេល ៥-១០នាទី៖ សង្ខេបចំណុចដែលបានរកឃើញសរសេរដាក់នៅលើជញ្ជាំង ហើយសម្របសម្រួលឱ្យមានការជជែកពិភាក្សាខ្លីមួយទៅលើលទ្ធផល។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 បង្ហាញអំពីលទ្ធផលនៃការបំផុសគំនិតដែលបានទទួលពីវគ្គបណ្ដុះបណ្ដាលលើកមុនព្រមទាំងអ្វីដែលបានចែករំលែកនៅក្នុងឯកសារពិសេសដែល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បានសរសេរស្ដីពីតួនាទីរបស់សហជីពនៅក្នុង </a:t>
            </a:r>
            <a:r>
              <a:rPr lang="en-US" dirty="0"/>
              <a:t>HRDD</a:t>
            </a:r>
            <a:r>
              <a:rPr lang="km-KH" dirty="0"/>
              <a:t>។ សូមពិនិត្យថាតើលទ្ធផលនៃការបំផុសគំនិតគឺស្របគ្នាជាមួយតួនាទីទាំងនេះឬទេ។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</a:t>
            </a:r>
            <a:r>
              <a:rPr lang="km-KH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នៅ​ពេល​បាន​កំណត់ឃើ​ញ​ផលប៉ះពាល់​អវិជ្ជមាន ​ក្រុមហ៊ុនចាំបាច់​ត្រូវ​ផ្ដល់ ឬ​ត្រូវ​សហការ​ក្នុងការបង្កើតវិធានការផ្ដល់សំណង (ប្រសិនពាក់ព័ន្ធ)។ ប្រសិនកម្មករនិយោជិត​រងគ្រោះថ្នាក់​ដោយសារសកម្មភាព​របស់អាជីវកម្ម ​និយោជក​រ​បស់​ពួកគេ គួរ​ទំនាក់​ទំនង​ទៅកាន់​កម្មករនិយោជិត​នោះ ព្រមទាំងសហជីព​ដែល​តំណាង​ឱ្យ​កម្មករនិយោជិត​ដើម្បីពិភាក្សា​ថាតើមាន​វិធានការ​អ្វីខ្លះអាចធ្វើ​ឡើង​​បាន។ ​ហេតុដូច្នេះ ក្នុង​នាមជា​សហជីពអ្នក​អាច៖ </a:t>
            </a:r>
            <a:endParaRPr lang="en-US" sz="1800" kern="0" dirty="0">
              <a:effectLst/>
              <a:ea typeface="Times New Roman" panose="02020603050405020304" pitchFamily="18" charset="0"/>
              <a:cs typeface="Khmer OS Battambang" panose="02000500000000020004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●"/>
            </a:pPr>
            <a:r>
              <a:rPr lang="km-KH" sz="1800" dirty="0">
                <a:effectLst/>
                <a:latin typeface="Century" panose="02040604050505020304" pitchFamily="18" charset="0"/>
                <a:ea typeface="Noto Sans Symbols"/>
                <a:cs typeface="Khmer OS Battambang" panose="02000500000000020004" pitchFamily="2" charset="0"/>
              </a:rPr>
              <a:t>គាំទ្រ​ក្រុម​ហ៊ុន​ក្នុងការបង្កើតបណ្ដឹងសារទុក្ខជា​កាតព្វកិច្ច។ ​អ្នកអាច​អនុវត្ត​ការងារនេះ​បាន​តាមរយៈ​ការផ្ដល់​ព័ត៌មានអំពី​ថាតើ​ក្រុមហ៊ុន​អាចធ្វើរបៀបណាខ្លះ ដើម្បីធានា​ឱ្យបានថា កម្មករនិយោជិត​ជឿទុកចិត្ត​លើយន្តការនោះ ​ដោយធានាយ៉ាង​ណា​ឱ្យនីតិវិធីនោះមាន​យុត្តិធម៌ និង​កម្មករនិយោជិត​យល់​អំពី​នីតិវិធីនោះ។ ហើយ​ឱ្យ​កម្មករនិយោជិត​បានដឹងថាតើ​ពួកគេ	​អាចដាក់​បណ្ដឹងសារទុក្ខនៅទីណា។ អ្នក​ក៏​អាចជួយ​ដល់​សមាជិកក្នុងការដាក់​ពាក្យបណ្ដឹង និង​តាមដានលើ​ពាក្យបណ្ដឹង​ផងដែរ។ </a:t>
            </a:r>
            <a:endParaRPr lang="en-US" sz="1800" dirty="0">
              <a:effectLst/>
              <a:latin typeface="Century" panose="02040604050505020304" pitchFamily="18" charset="0"/>
              <a:ea typeface="Noto Sans Symbols"/>
              <a:cs typeface="Noto Sans Symbols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●"/>
            </a:pPr>
            <a:r>
              <a:rPr lang="km-KH" sz="1800" dirty="0">
                <a:effectLst/>
                <a:latin typeface="Century" panose="02040604050505020304" pitchFamily="18" charset="0"/>
                <a:ea typeface="Noto Sans Symbols"/>
                <a:cs typeface="Khmer OS Battambang" panose="02000500000000020004" pitchFamily="2" charset="0"/>
              </a:rPr>
              <a:t>នៅពេល​មាន​បណ្ដឹងសារ​ទុក្ខ​របស់​បុគ្គល ត្រូវ​និយាយទៅកាន់​និយោជក​ដើម្បីស្វែង​រក​ដំណោះស្រាយដែល​អាចទៅរួច និង</a:t>
            </a:r>
            <a:endParaRPr lang="en-US" sz="1800" dirty="0">
              <a:effectLst/>
              <a:latin typeface="Century" panose="02040604050505020304" pitchFamily="18" charset="0"/>
              <a:ea typeface="Noto Sans Symbols"/>
              <a:cs typeface="Khmer OS Battambang" panose="02000500000000020004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●"/>
            </a:pPr>
            <a:r>
              <a:rPr lang="km-KH" sz="1800" dirty="0">
                <a:effectLst/>
                <a:latin typeface="Century" panose="02040604050505020304" pitchFamily="18" charset="0"/>
                <a:ea typeface="Noto Sans Symbols"/>
                <a:cs typeface="Khmer OS Battambang" panose="02000500000000020004" pitchFamily="2" charset="0"/>
              </a:rPr>
              <a:t>ផ្ដល់​ការជួយជ្រោមជ្រែង​ផ្នែកច្បាប់ និងដំបូន្មានជូន​ដល់​សមាជិក​ជាបុគ្គល​ទាំងនោះ​។ ​</a:t>
            </a:r>
            <a:endParaRPr lang="en-US" sz="1800" kern="1200" dirty="0">
              <a:effectLst/>
              <a:latin typeface="Century" panose="02040604050505020304" pitchFamily="18" charset="0"/>
              <a:ea typeface="Noto Sans Symbols"/>
              <a:cs typeface="Khmer OS Battambang" panose="02000500000000020004" pitchFamily="2" charset="0"/>
            </a:endParaRPr>
          </a:p>
          <a:p>
            <a:pPr marL="342900" marR="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Font typeface="Arial" panose="020B0604020202020204" pitchFamily="34" charset="0"/>
              <a:buChar char="●"/>
            </a:pPr>
            <a:r>
              <a:rPr lang="en-US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 </a:t>
            </a:r>
            <a:r>
              <a:rPr lang="km-KH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ចាប់​ឱ្យ​ក្រុម​ហ៊ុន​មាន​គណនេយ្យ​ភាពចំពោះ​ផល​ប៉ះពាល់អវិជ្ជមាន​ដែល​បាន​កើត​មាន​ចំពោះកម្មករនិយោជិត។ កិច្ចការ​នេះ អាច​សម្រេចបាន​តាមរយៈ​ការបោះ​ពុម្ពផ្សាយ​ការស្រាវជ្រាវ​ ការដាក់​ពាក្យបណ្ដឹង​តាង​នាមឱ្យ​កម្មករនិយោជិត ឬ​សម្រាប់ជម្រើស​ចុងក្រោយ អាច​នាំ​ក្រុម​ហ៊ុន​ទៅតុលាការ។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ជាការល្អគួរនិយាយឱ្យជាក់ស្ដែងបន្ដិចស្ដីពីយន្តការបណ្ដឹង។ នៅក្នុងស្លាយនេះយើងស្នើសុំឱ្យអ្នកចូលរួមត្រូវបំផុសគំនិតជាមួយគ្នាជាមុនសិនដោយចំណាយពេលពីរបីនាទី (យ៉ាងច្រើន១០នាទី) រួចហើយត្រលប់មកពិភាក្សាក្នុងក្រុមធំអំពីអ្វីដែលពួកគេទើបបានពិភាក្សាអម្បាញ់មិញ។ ហេតុដូច្នេះ មិនមានការប្រើប្រាស់វិធីសាស្ត្រការដើរក្នុងវិចិត្រសាលទេ ពោលគឺអ្នកចូលរួមអាចអង្គុយនៅកន្លែងរបស់ខ្លួនបាន។</a:t>
            </a:r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សូមពិនិត្យលើហានិភ័យដែលបានចាត់ជាអាទិភាពរបស់អ្នកបានមើល៖ក្នុងករណីហានិភ័យនេះជាផលប៉ះពាល់អវិជ្ជមានជាក់ស្ដែងតើមានវិធីអ្វីខ្លះដែលជនរងគ្រោះនៃផលប៉ះពាល់អវិជ្ជមាននេះអាចដាក់ពាក្យបណ្ដឹងជាក់ស្ដែងទៅកាន់ម៉ាកយីហោបាន? តើមានយន្តការបណ្ដឹងសារទុក្ខអ្វីខ្លះដែលអ្នកតាក់តែងឡើង? សូមសរសេរធាតុសំខាន់ៗដាក់លើក្រដាសមួយសន្លឹក។” បន្ទាប់មក ប្រាប់ក្រុមនីមួយៗឱ្យធ្វើបទបង្ហាញដោយសង្ខេបអំពីធាតុផ្សំសំខាន់ៗរបស់ខ្លួន។ បន្ទាប់មក សូមសម្របសម្រួលឱ្យមានការពិភាក្សារវាងអ្នកចូលរួមស្ដីអំពីធាតុផ្សំសំខាន់ៗទាំងនោះ ហើយក្នុងពេលដំណាលគ្នានោះក៏រំលឹកឡើងវិញ អំពីលក្ខណសម្បត្តិដែលបណ្ដឹងសារទុក្ខគួរមានយោងតាមនិយាមអន្តរជាតិ។ សំណួរដែលអ្នកអាចសួរមានដូចជាតើឥលូវនេះអ្នកដែលស្ថិតនៅផ្នែកក្រោមនៃសង្វាក់តម្លៃអាចលើកសំឡេងរបស់ខ្លួនមកកាន់ក្រុមហ៊ុនបានដោយរបៀបណា? តើអ្នកពាក់ព័ន្ធទាំងអស់អាចលើកសំឡេងរបស់ខ្លួនឡើងមកកាន់ក្រុមហ៊ុនបានឬទេ? តើការធ្វើបែបនេះអាចរក្សាអនាមិកភាពបានឬទេ? តើធ្វើដូចម្ដេចទើបអ្នកអាចពិនិត្យផ្ទៀងផ្ទាត់លើការរាយការណ៍នោះបាន? តើរឿងនេះអាចកើតមានជាថ្មីទៀតឬទេ?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ស្លាយនេះពាក់ព័ន្ធជាមួយឧបករណ៍ដែលអាចមានសម្រាប់ជំហានទី៦៖ យន្តការបណ្ដឹងសារទុក្ខ។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</a:t>
            </a:r>
            <a:r>
              <a:rPr lang="km-KH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ការដាក់​ពាក្យបណ្ដឹង គឺជា​ការងារ​ដែល​សហជីពភាគច្រើន​បានដឹង៖ នៅថ្នាក់ក្រុម​ហ៊ុន នៅថ្នាក់​រដ្ឋាភិបាល ឬ​សូម្បី​តែការដាក់​ទៅកាន់​ក្រុម​ហ៊ុន​អន្តរជាតិ។ </a:t>
            </a:r>
            <a:r>
              <a:rPr lang="en-US" sz="1800" kern="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</a:rPr>
              <a:t> CNV </a:t>
            </a:r>
            <a:r>
              <a:rPr lang="en-US" sz="1800" kern="0" dirty="0" err="1">
                <a:effectLst/>
                <a:latin typeface="Khmer OS Battambang" panose="02000500000000020004" pitchFamily="2" charset="0"/>
                <a:ea typeface="Times New Roman" panose="02020603050405020304" pitchFamily="18" charset="0"/>
              </a:rPr>
              <a:t>Internationaal</a:t>
            </a:r>
            <a:r>
              <a:rPr lang="en-US" sz="1800" kern="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</a:rPr>
              <a:t> </a:t>
            </a:r>
            <a:r>
              <a:rPr lang="km-KH" sz="1800" kern="0" dirty="0">
                <a:effectLst/>
                <a:ea typeface="Times New Roman" panose="02020603050405020304" pitchFamily="18" charset="0"/>
                <a:cs typeface="Khmer OS Battambang" panose="02000500000000020004" pitchFamily="2" charset="0"/>
              </a:rPr>
              <a:t>បានធ្វើ​ការវិភាគ​មួយ​នៅក្នុងវិស័យ​វាយនភណ្ឌ ​​ហើយ​មាន​អនុសាសន៍មួយស្ដីពី​វិធី​​ដើម្បីធ្វើឱ្យដំណើរការ​នេះមាន​ភាព​រហ័សរហួស កុំឱ្យ​ខ្វះ​តម្លាភាព​ មាន​រយៈពេល​វែង និងចំណាយខ្ពស់​។”​​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ស្លាយនេះពាក់ព័ន្ធជាមួយឧបករណ៍ដែលអាចមានសម្រាប់ជំហានទី៦៖ យន្តការបណ្ដឹងសារទុក្ខ។</a:t>
            </a:r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r>
              <a:rPr lang="km-KH" b="1" dirty="0">
                <a:latin typeface="Khmer OS Battambang" panose="02000500000000020004" pitchFamily="2" charset="0"/>
              </a:rPr>
              <a:t>តើ​ត្រូវ​ចែក​រំលែក​អ្វីខ្លះ​ជាមួយ​អ្នកចូលរួម​៖</a:t>
            </a:r>
            <a:endParaRPr lang="en-US" b="1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r>
              <a:rPr lang="km-KH" dirty="0">
                <a:latin typeface="Khmer OS Battambang" panose="02000500000000020004" pitchFamily="2" charset="0"/>
              </a:rPr>
              <a:t>“មេរៀនសំខាន់គឺថាសម្រាប់កម្មករនិយោជិតដែលដាក់ពាក្យបណ្ដឹង អ្វីដែលសំខាន់បំផុតគឺពេលវេលា និងតម្លាភាព។ ការដឹងអំពីអ្វីដែលកំពុងកើតមាន និងការមានដំណោះស្រាយយ៉ាងរហ័ស។ ជារឿយៗគឺពុំអាចធ្វើដូច្នេះបានទេព្រោះថាម៉ាកយីហោត្រូវមើលមកបញ្ហានេះដោយ ប្រើប្រាស់ទស្សនវិស័យផ្សេង។</a:t>
            </a:r>
          </a:p>
          <a:p>
            <a:r>
              <a:rPr lang="km-KH" dirty="0">
                <a:latin typeface="Khmer OS Battambang" panose="02000500000000020004" pitchFamily="2" charset="0"/>
              </a:rPr>
              <a:t>យើងខ្ញុំសូមផ្ដល់អនុសាសន៍ដូចខាងក្រោម៖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1. </a:t>
            </a:r>
            <a:r>
              <a:rPr lang="km-KH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ផ្ដោត​ការយកចិត្ត​ទុកដាក់​លើការពង្រឹងយន្តការ​ថ្នាក់​មូលដ្ឋាន ព្រោះថា​ យន្តការ​ថ្នាក់​មូលដ្ឋានមាន​លក្ខណៈរហ័ស នៅកៀក​ជាមួយ​កម្មករនិយោជិត ត្រូវបានប្រើប្រាស់​ញឹកញាប់ និងងាយ​ស្រួល​ឱ្យ​អ្នក​ពាក់​ព័ន្ធថ្នាក់​មូលដ្ឋាន​ពិនិត្យ​តាមដាន។</a:t>
            </a:r>
            <a:endParaRPr lang="en-US" sz="1800" dirty="0">
              <a:effectLst/>
              <a:latin typeface="Khmer OS Battambang" panose="02000500000000020004" pitchFamily="2" charset="0"/>
              <a:ea typeface="Times New Roman" panose="02020603050405020304" pitchFamily="18" charset="0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2. </a:t>
            </a:r>
            <a:r>
              <a:rPr lang="km-KH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តាមដាន​ពាក្យបណ្ដឹង​ដែល​សហជីពក្នុង​បណ្ដាប្រទេស​បានដាក់៖ បណ្ដឹង​ទាំងនេះ អាចផ្ដល់​គំនិត​ល្អៗ​ដើម្បីឱ្យក្រុម​ហ៊ុន​បានដឹងថាតើត្រូវកែលម្អនៅត្រង់​ណាខ្លះ ទាំង​សម្រាប់​ទស្សនៈ​យល់ឃើញ​របស់​ក្រុម​ហ៊ុន និង​សហជីព។ ការ​អនុវត្ត​នេះ ក៏ជួយ​ចង្អុលបង្ហាញថាតើ​មាន​អ្វីខ្លះដែលត្រូវ​លើកយកមក​ពិភាក្សា និងកែលម្អ។ ប្រសិនបើ​អាចធ្វើ​បាន សូមប្រើប្រាស់​ដេតាបេស​។​</a:t>
            </a:r>
            <a:endParaRPr lang="en-US" sz="1800" dirty="0">
              <a:effectLst/>
              <a:latin typeface="Khmer OS Battambang" panose="02000500000000020004" pitchFamily="2" charset="0"/>
              <a:ea typeface="Times New Roman" panose="02020603050405020304" pitchFamily="18" charset="0"/>
              <a:cs typeface="Khmer OS Battambang" panose="02000500000000020004" pitchFamily="2" charset="0"/>
            </a:endParaRPr>
          </a:p>
          <a:p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3. </a:t>
            </a:r>
            <a:r>
              <a:rPr lang="km-KH" sz="1800" kern="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ទាមទារ និង​ជួយបង្កើត​ច្រក​ឆាប់​រហ័សដើម្បីឆាប់​ទទួល​បាន​សំណង។ ថ្លៃចំណាយ​សម្រាប់​ភាគីទាំងសងខាង គឺ​នឹង​កើនឡើង​កាន់​តែខ្ពស់​នៅ​ពេល​ត្រូវ​ពេល​កាន់​តែយូរ។ ច្រកផ្លូវ​រហ័ស​អាចជួយធ្វើ​ឱ្យ​មាន​ការ​ផ្ដល់​សំណង អាចធ្វើ​ឡើង​បាន ហើយ​ក៏​មានប្រយោជន៍​សម្រាប់​អ្នកដាក់ពាក្យបណ្ដឹង​ផងដែរ។ រយៈពេល​អូស​បន្លាយ​កាន់​តែយូរ​ ធ្វើឱ្យ​ដំណើរការ​កាន់​តែ​ស្មុគស្មាញ ហើយ​ដើមបណ្ដឹង​ប្រហែល​ត្រូវបានផ្លាស់ទីតាំង​ ទៅធ្វើ​ការងារនៅកន្លែង​ផ្សេង ឬ​ស្ថិត​ក្នុងស្ថានភាព​យ៉ាប់យ៉ឺនជាងនេះរួចបាត់ទៅហើយ។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4. </a:t>
            </a:r>
            <a:r>
              <a:rPr lang="km-KH" sz="180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ជំរុញឱ្យ​មាន​វិធីជាជម្រើស​ជំនួសក្នុងការរៀបចំរចចនាសម្ព័ន្ធ​យន្តការបណ្ដឹង។ ​មាន​គំនិត​ផ្ដួចផ្ដើម​ និង​គម្រោង​អនុវត្ត​សាកល្បងជាច្រើន​សម្រាប់​យន្តការ​បណ្ដឹង​ក្នុង​ទម្រង់​ថ្មីៗ។ ក្នុង​នាមជា​សហជីព អ្នក​ត្រូវដឹងថា មាន​យន្តការដែលត្រូវបាន​ស្នើ​ឡើងដោយក្រុមហ៊ុនអន្តរជាតិ​ ព្រមទាំងត្រូវដឹងថា មានច្រកផ្លូវ​ដទៃទៀត​ណាខ្លះដែល​អាចទៅរួច។ </a:t>
            </a:r>
            <a:endParaRPr lang="en-US" sz="1800" dirty="0">
              <a:effectLst/>
              <a:latin typeface="Khmer OS Battambang" panose="02000500000000020004" pitchFamily="2" charset="0"/>
              <a:ea typeface="Times New Roman" panose="02020603050405020304" pitchFamily="18" charset="0"/>
              <a:cs typeface="Khmer OS Battambang" panose="02000500000000020004" pitchFamily="2" charset="0"/>
            </a:endParaRPr>
          </a:p>
          <a:p>
            <a:r>
              <a:rPr lang="en-US" dirty="0">
                <a:latin typeface="Khmer OS Battambang" panose="02000500000000020004" pitchFamily="2" charset="0"/>
                <a:cs typeface="Khmer OS Battambang" panose="02000500000000020004" pitchFamily="2" charset="0"/>
              </a:rPr>
              <a:t>5. </a:t>
            </a:r>
            <a:r>
              <a:rPr lang="km-KH" sz="1800" kern="0" dirty="0">
                <a:effectLst/>
                <a:latin typeface="Khmer OS Battambang" panose="02000500000000020004" pitchFamily="2" charset="0"/>
                <a:ea typeface="Times New Roman" panose="02020603050405020304" pitchFamily="18" charset="0"/>
                <a:cs typeface="Khmer OS Battambang" panose="02000500000000020004" pitchFamily="2" charset="0"/>
              </a:rPr>
              <a:t>នាំ​យក​បញ្ហា​ស្ដីពី​ការគុំ​គួន​សងសឹកមកពិចារណា។ </a:t>
            </a:r>
            <a:endParaRPr lang="km-KH" dirty="0">
              <a:latin typeface="Khmer OS Battambang" panose="02000500000000020004" pitchFamily="2" charset="0"/>
            </a:endParaRPr>
          </a:p>
          <a:p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r>
              <a:rPr lang="km-KH" dirty="0">
                <a:latin typeface="Khmer OS Battambang" panose="02000500000000020004" pitchFamily="2" charset="0"/>
              </a:rPr>
              <a:t>កិច្ច​សន្ទនាសង្គមគឺ​នៅតែមានភាពចាំបាច់​”</a:t>
            </a:r>
            <a:endParaRPr lang="en-US" dirty="0"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ស្លាយខាងក្រោមនេះ ត្រូវបានអភិវឌ្ឍឡើងផ្អែកលើធាតុចូលបានមកពីយុទ្ធនាការ </a:t>
            </a:r>
            <a:r>
              <a:rPr lang="en-US" dirty="0"/>
              <a:t>Clean Clothes Campaign </a:t>
            </a:r>
            <a:r>
              <a:rPr lang="km-KH" dirty="0"/>
              <a:t>និងបទពិសោធន៍របស់យុទ្ធនាការនេះក្នុងការដាក់ពាក្យបណ្ដឹង។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“យុទ្ធនាការ </a:t>
            </a:r>
            <a:r>
              <a:rPr lang="en-US" dirty="0"/>
              <a:t>Clean Clothes Campaign </a:t>
            </a:r>
            <a:r>
              <a:rPr lang="km-KH" dirty="0"/>
              <a:t>មានបទពិសោធន៍ច្រើនក្នុងការដាក់ពាក្យបណ្ដឹងជាមួយម៉ាកយីហោ។ ផ្អែកលើបទពិសោធន៍របស់យុទ្ធនាការគេបានផ្ដល់ដំបូន្មានឱ្យសហជីពប្រមូលភស្តុតាងដូចខាងក្រោមក្នុងករណីប្រាក់បំណាច់បញ្ចប់កិច្ចសន្យា៖</a:t>
            </a:r>
          </a:p>
          <a:p>
            <a:r>
              <a:rPr lang="km-KH" dirty="0"/>
              <a:t>-តើមានកម្មករប៉ុន្មាននាក់ដែលបានចងក្រង? (បញ្ជីឈ្មោះកម្មករនិយោជិតគឺជាផ្នែកមួយនៃសំណុំរឿង)</a:t>
            </a:r>
          </a:p>
          <a:p>
            <a:r>
              <a:rPr lang="km-KH" dirty="0"/>
              <a:t>-តើការទាមទារប្រាក់បំណាច់បញ្ចប់កិច្ចសន្យាធ្វើឡើងតាងនាមឱ្យកម្មករនិយោជិតជាក់លាក់ណាខ្លះ? តើជាការទាមទារតាងនាមឱ្យកម្មករនិយោជិតមួយក្រុម កម្មករនិយោជិតដែលបានចងក្រងទាំងអស់? ឬកម្មករនិយោជិតទាំងអស់នៅកន្លែងការងារ?</a:t>
            </a:r>
          </a:p>
          <a:p>
            <a:r>
              <a:rPr lang="km-KH" dirty="0"/>
              <a:t>-សូមព្យាយាមឱ្យអស់លទ្ធភាពក្នុងការផ្ដល់៖ ព័ត៌មានលម្អិតអំពីទឹកប្រាក់បំណាច់បញ្ចប់កិច្ចសន្យា (និងអត្ថប្រយោជន៍ដទៃទៀត) ដែលនៅជំពាក់កម្មករនិយោជិត ឈ្មោះរបស់កម្មករនិយោជិត អំឡុងរយៈពេលគ្របដណ្ដប់ ឬព័ត៌មានលម្អិតសម្រាប់ក្រុមកម្មករនិយោជិតតូចៗដែលបណ្ដឹងធំនោះត្រូវបានធ្វើឡើង។”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ស្លាយខាងក្រោមនេះ ត្រូវបានអភិវឌ្ឍឡើងផ្អែកលើធាតុចូលបានមកពីយុទ្ធនាការ </a:t>
            </a:r>
            <a:r>
              <a:rPr lang="en-US" dirty="0"/>
              <a:t>Clean Clothes Campaign </a:t>
            </a:r>
            <a:r>
              <a:rPr lang="km-KH" dirty="0"/>
              <a:t>និងបទពិសោធន៍របស់យុទ្ធនាការនេះក្នុងការដាក់ពាក្យបណ្ដឹង។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</a:pP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“ចំណែក​សម្រាប់​សំណុំ​រឿង​សេរីភាព​សហជីព​ ពួកគេ​បានផ្ដល់​ដំបូន្មាន​ឱ្យ​សហជីព​ត្រូវ​ប្រមូល​ភស្តុតាង​ដូចខាងក្រោម​៖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បញ្ជីឈ្មោះកម្មករនិយោជិត​ដែលបានរង​ការ​​រំលោភបំពានសិទ្ធិ និងមុខ​តំណែង​តួនាទី​របស់​ពួកគេ​នៅក្នុងសហជីព​ ប្រសិនពាក់ព័ន្ធ​រួមទាំង​ចំនួន​បុរស ចំនួន​ស្ត្រី៖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បញ្ជិកាសហជីព​ប្រសិនបើមាន​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ភស្តុតាង​​លម្អិត​អំពីសហជីពដទៃទៀត​ក្នុងកន្លែងការងារ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ភស្តុតាង​អំពី​ការរំលោភបំពាន​៖ ឧ</a:t>
            </a: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.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សក្ខីកម្ម​របស់​កម្មករនិយោជិត បញ្ជីខ្មៅ​ ទិន្នន័យលម្អិត​រួមទាំង​លំដាប់លំដោយពេលវេលា​នៃអ្វី​ដែលបានកើតឡើង​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រូបភាពកិច្ច​ប្រជុំ​ បាតុកម្ម។ល។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ការប្រាស្រ័យទាក់​ទង​​ដែលបាន​ធ្វើឡើង​ជាមួយ​នាយកដ្ឋានការងារ​ អាជ្ញាធរចុះបញ្ជិកា និយោជក។ល។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  <a:p>
            <a:pPr marL="0" marR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-</a:t>
            </a:r>
            <a:r>
              <a:rPr lang="km-KH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DaunPenh" panose="01010101010101010101" pitchFamily="2" charset="0"/>
              </a:rPr>
              <a:t>កំណត់ហេតុ​កិច្ច​ប្រជុំ​ ប្រសិនបើមាន​ (ការផ្សះផ្សាជាមួយ​អាជ្ញាធរការងារ​)​​”</a:t>
            </a:r>
            <a:endParaRPr lang="en-US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DaunPenh" panose="01010101010101010101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ទស្សនាទានស្ដីពី</a:t>
            </a:r>
            <a:r>
              <a:rPr lang="en-US" dirty="0"/>
              <a:t> RBC/ CSR/</a:t>
            </a:r>
            <a:r>
              <a:rPr lang="km-KH" dirty="0"/>
              <a:t> និរន្តរភាពត្រូវបានបកស្រាយផ្សេងៗគ្នានៅក្នុងបរិបទ/វប្បធម៌នីមួយៗ។ ដើម្បីឱ្យប្រាកដថា ទាំងអស់គ្នាមានការយល់ដូចគ្នា ជាការល្អគួរចាប់ផ្ដើមដោយមានបញ្ជី “សារពើភ័ណ្ឌ” ស្ដីពីថាតើអ្នកចូលរួមយល់ថា </a:t>
            </a:r>
            <a:r>
              <a:rPr lang="en-US" dirty="0"/>
              <a:t>RBC </a:t>
            </a:r>
            <a:r>
              <a:rPr lang="km-KH" dirty="0"/>
              <a:t>មានន័យដូចម្ដេច។ សូមស្នើសុំឱ្យអ្នកចូលរួមលើកឡើងអំពីពាក្យ/ប្រយោគដែលពួកគេផ្សារភ្ជាប់ទំនាក់ទំនងជាមួយ </a:t>
            </a:r>
            <a:r>
              <a:rPr lang="en-US" dirty="0"/>
              <a:t>RBC</a:t>
            </a:r>
            <a:r>
              <a:rPr lang="km-KH" dirty="0"/>
              <a:t>។ ពុំមានចម្លើយណាជាចម្លើយមិនល្អ/ចម្លើយខុសនោះទេ! សូមគូសរូបបណ្ដូលផ្កាមួយនៅលើក្រដាសផ្ទាំងធំ ហើយពាក្យ/ប្រយោគនីមួយៗដែលបានលើកឡើង សូមគូសស្រទាប់ផ្កាថ្មីមួយស្រទាប់ ហើយអ្នកសរសេរពាក្យ/ប្រយោគនោះដាក់ខាងក្នុងស្រទាប់ផ្កានោះ។ អ្នកអាចបន្តសួរអំពីទំនាក់ទំនងនៃពាក្យ និងប្រយោគទាំងនេះ រហូតលែងមានចន្លោះសម្រាប់ស្រទាប់ផ្កាថ្មីជុំវិញបណ្ដូលផ្កានោះ។ តាមធម្មតា គឺត្រូវការពេលខ្លះមុនពេលអ្នកចូលរួមទីមួយលើកឡើងនូវពាក្យ ឬប្រយោគ ដូច្នេះសូមអត់ធ្មត់ ហើយបន្ទាប់ពីអ្នកចូលរួមម្នាក់បានចាប់ផ្ដើម អ្នកដទៃទៀតនឹងលើកឡើងជាបន្តបន្ទាប់។ សូមយកផ្កានោះទៅព្យួរនៅលើជញ្ជាំង ដើម្បីឱ្យអ្នកអាចវិលមកមើលវិញម្ដងទៀតនៅថ្ងៃបន្ទាប់ៗ។ 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</a:t>
            </a:r>
            <a:r>
              <a:rPr lang="en-US" dirty="0"/>
              <a:t>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ហ្វឺត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 </a:t>
            </a:r>
            <a:r>
              <a:rPr lang="km-KH" dirty="0"/>
              <a:t>តើអ្នកនឹកឃើញពាក្យអ្វីដំបូងគេ នៅពេលខ្ញុំនិយាយពាក្យថា សកម្មភាពអាជីវកម្មប្រកបដោយការទទួលខុសត្រូវ។”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ស្លាយខាងក្រោមនេះ ត្រូវបានអភិវឌ្ឍឡើងផ្អែកលើធាតុចូលបានមកពីយុទ្ធនាការ </a:t>
            </a:r>
            <a:r>
              <a:rPr lang="en-US" dirty="0"/>
              <a:t>Clean Clothes Campaign </a:t>
            </a:r>
            <a:r>
              <a:rPr lang="km-KH" dirty="0"/>
              <a:t>និងបទពិសោធន៍របស់យុទ្ធនាការនេះក្នុងការដាក់ពាក្យបណ្ដឹង។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“និងជាចុងក្រោយសម្រាប់សំណុំរឿងការបញ្ឈប់ពីការងារ គេបានផ្ដល់ដំបូន្មានឱ្យសហជីពត្រូវប្រមូលភស្តុតាងដូចខាងក្រោម៖</a:t>
            </a:r>
          </a:p>
          <a:p>
            <a:r>
              <a:rPr lang="km-KH" dirty="0"/>
              <a:t>-បញ្ជីឈ្មោះកម្មករនិយោជិតដែលត្រូវបានបញ្ឈប់ពីការងារ និងពេលណាដែលត្រូវបានបញ្ឈប់</a:t>
            </a:r>
          </a:p>
          <a:p>
            <a:r>
              <a:rPr lang="km-KH" dirty="0"/>
              <a:t>-លិខិតចោទប្រកាន់ ប្រសិននិយោជកផ្ដល់ឱ្យ</a:t>
            </a:r>
          </a:p>
          <a:p>
            <a:r>
              <a:rPr lang="km-KH" dirty="0"/>
              <a:t>-ការឆ្លើយតបជាមួយលិខិតចោទប្រកាន់ ប្រសិនមានការឆ្លើយតបពីកម្មករនិយោជិត</a:t>
            </a:r>
          </a:p>
          <a:p>
            <a:r>
              <a:rPr lang="km-KH" dirty="0"/>
              <a:t>-លិខិតកិច្ចសន្យាការងារ ប័ណ្ណការងារ និងភស្តុតាងប្រភេទណាមួយដើម្បីជាភស្តុតាងបញ្ជាក់ថាកម្មករនិយោជិតត្រូវបានជួលឱ្យធ្វើការងារដោយរោងចក្រ</a:t>
            </a:r>
          </a:p>
          <a:p>
            <a:r>
              <a:rPr lang="km-KH" dirty="0"/>
              <a:t>-តើច្បាប់ក្នុងស្រុកណាមួយដែលត្រូវបានបំពាន?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នៅទីបំផុត យើងឈានមកដល់ជំហានទី១។ 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ក្រុមហ៊ុនចាំបាច់ត្រូវដាក់បង្កប់ការអនុវត្តអាជីវកម្មប្រកបដោយការទទួលខុសត្រូវទៅក្នុងគោលនយោបាយ និងប្រព័ន្ធគ្រប់គ្រងរបស់ខ្លួន។ ក្រុមហ៊ុនចាំបាច់ត្រូវអនុវត្តនីតិវិធីត្រួតពិនិត្យភាពត្រឹមត្រូវនេះ ជាដំណើរការបន្តបន្ទាប់ឥតឈប់។ នៅក្នុងការសម្រេចចិត្តនីមួយៗដែលត្រូវបានធ្វើឡើងនៅក្នុងក្រុមហ៊ុន ផលប៉ះពាល់លើផ្នែកសិទ្ធិមនុស្ស ឬបរិស្ថានដែលអាចកើតមានជាសក្ដានុពលមកលើអ្នកដទៃនៅខាងក្រៅក្រុមហ៊ុន គឺគួរត្រូវបានយកមកពិចារណា។ ដើម្បីឱ្យយន្តការនេះដំណើរការបានល្អ ប្រព័ន្ធគ្រប់គ្រងនានាដូចជាការណែនាំ នីតិវិធី ទម្រង់ការងារជាដើម គួរតែត្រូវបានកែសម្រួលដើម្បីដាក់បញ្ចូលការអនុវត្តអាជីវកម្មប្រកបដោយការទទួលខុសត្រូវ។” ​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នៅទីបំផុត យើងចូលមកដល់ជំហានទី១ហើយ។ 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km-KH" dirty="0"/>
              <a:t>នៅពេលសរសេរព្រាងគោលនយោបាយ៖ គោលនយោបាយគួរបានទទួលការអនុម័តពីថ្នាក់គ្រប់គ្រងជាន់ខ្ពស់ ត្រូវមានគោលដៅជាក់ច្បាស់ និងអាចវាស់វែងបាន (ការបកស្រាយអំពីការទទួលខុសត្រូវ និងដំណើរការគោលនយោបាយ) និងការពិពណ៌នាអំពីប្រព័ន្ធពីខាងក្រៅ (ឧ. វិញ្ញាបនបត្របញ្ជាក់) និងតួនាទីរបស់ប្រព័ន្ធពីខាងក្រៅនៅក្នុងដំណើរការ​​នីតិវិធីត្រួតពិនិត្យភាពត្រឹមត្រូវ។ ម្យ៉ាងទៀត គោលនយោបាយគួរត្រូវបានសរសេរឡើងក្នុងការពិគ្រោះយោបល់ជាមួយអ្នកជំនាញ (ពីខាងក្រៅ) និងដាក់ឱ្យមានជាសាធារណៈ/ចែករំលែកជាមួយនិយោជិត/អ្នកផ្គត់ផ្គង់ និងភាគីពីខាងក្រៅ។ គោលនយោបាយគួរត្រូវបានវាយតម្លៃក្នុងចន្លោះរយៈពេលទៀងទាត់។ ដើម្បីប្រាកដថា គោលនយោបាយនេះ ពុំមែនគ្រាន់តែជាក្រដាសដែលនឹងត្រូវទុកនៅក្នុងថតតុបាត់បន្ទាប់ពីបានសរសេររួច គួរច្របាច់បញ្ចូលគោលនយោបាយទាំងនេះទៅក្នុងប្រព័ន្ធការគ្រប់គ្រង។ នេះជាជំហានដ៏សំខាន់យ៉ាងពិតប្រាកដ។ ការអនុវត្តអាជីវកម្មប្រកបដោយការទទួលខុសត្រូវ គួរតែក្លាយជាផ្នែកមួយកាត់ផ្ដាច់ចេញមិនបានពីប្រតិបត្តិការប្រចាំថ្ងៃរបស់អាជីវកម្ម។”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នៅទីបំផុត យើងចូលមកដល់ជំហានទី១ហើយ។ 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ដើម្បីអាចដាក់បញ្ចូល </a:t>
            </a:r>
            <a:r>
              <a:rPr lang="en-US" dirty="0"/>
              <a:t>RBC </a:t>
            </a:r>
            <a:r>
              <a:rPr lang="km-KH" dirty="0"/>
              <a:t>ទៅក្នុងក្រុមហ៊ុនទាំងមូលបាន គ្រប់នាយកដ្ឋានទាំងអស់ចាំបាច់ត្រូវចូលរួមពាក់ព័ន្ធ។ នាយកដ្ឋាននីមួយៗមានតួនាទីជាក់លាក់របស់ខ្លួន៖ នាយកដ្ឋានបញ្ជាទិញទំនិញ (អ្នកបញ្ជាទិញ) គឺមានទំនាក់ទំនងល្អជាមួយអ្នកផ្គត់ផ្គង់ ស្គាល់សង្វាក់ផ្គត់ផ្កង់ ហើយអាចអញ្ជើញអ្នកផ្គត់ផ្គង់ឱ្យចូលរួមលើបញ្ហានិរន្តរភាព។ គួរមានការប៉ាន់ប្រមាណ និងកែសម្រួលការប្រតិបត្តិក្នុងការទិញ ដើម្បីធានាឱ្យបានថា តម្លៃលែងជាកត្តានាំមុខដ៏សំខាន់តែមួយមុខទៀតហើយ ប៉ុន្តែក៏មានការពិចារណាផងដែរទៅលើបញ្ហានិរន្តរភាព។ នាយកដ្ឋានហិរញ្ញវត្ថុអាចចាត់ឱ្យមានថវិកាសម្រាប់វិធានការ និងគម្រោងនិរន្តរភាព។ ផ្នែកធនធាមនុស្សគួរធានាយ៉ាងណាឱ្យនិយោជិតទាំងអស់បានទទួលការបណ្ដុះបណ្ដាល និងត្រៀមខ្លួនរួចជាស្រេចដើម្បីដោះស្រាយវលើបញ្ហានិរន្តរភាព។ ក្រុមប្រឹក្សាភិបាលរបស់ក្រុមហ៊ុន គួរមើលខុសត្រូវលើ  </a:t>
            </a:r>
            <a:r>
              <a:rPr lang="en-US" dirty="0"/>
              <a:t>RBC </a:t>
            </a:r>
            <a:r>
              <a:rPr lang="km-KH" dirty="0"/>
              <a:t>និងផ្សព្វផ្សាយសារៈសំខាន់នៃ </a:t>
            </a:r>
            <a:r>
              <a:rPr lang="en-US" dirty="0"/>
              <a:t>RBC </a:t>
            </a:r>
            <a:r>
              <a:rPr lang="km-KH" dirty="0"/>
              <a:t>ទៅក្នុងក្រុមហ៊ុនទាំងមូល។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ស្លាយនេះពិនិត្យលម្អិតលើតួនាទីរបស់សហជីពនៅក្នុងជំហានមួយនេះ។ នេះជាស្លាយដែលមានលក្ខណៈអន្តរកម្ម៖ ដំបូងអ្នកចូលរួមត្រូវបំផុសគំនិតដោយខ្លួនឯងសិន រួចបន្ទាប់មកអ្នកអាចមានការសន្ទនាជាក្រុមជាមួយគ្នាទៅលើលទ្ធផលនៃការបំផុសគំនិត បន្ទាប់ពីបានសង្ខេបលទ្ធផលនៃការបំផុសគំនិតជាមួយក្រុមរួចហើយ។ តួនាទីសហជីពក្នុងជំហាននេះគឺមានតិចតួចប៉ុណ្ណោះ ក្នុងករណីជាម៉ាកយីហោអឺរ៉ុប ប៉ុន្តែបើសិនជាករណីនេះពាក់ព័ន្ធជាមួយអ្នកផ្គត់ផ្គង់ក្នុងស្រុក/ក្រុមហ៊ុនក្នុងស្រុក នោះតួនាទីសហជីពអាចមានទំហំធំ៖ សហជីពអាចចូលរួមក្នុងការពិភាក្សាជាមួយក្រុមហ៊ុនស្ដីពីបៀរវត្សរ៍/ការតម្លើងឋានៈ/ការផ្ដល់រង្វាន់ដល់និយោជិត ព្រមទាំងតំណាងឱ្យកម្មករនិយោជិតនៅក្នុងការចរចាគោលនយោបាយថ្មី និងគោលដៅនានា (ពោលគឺការបង្កើតមហិច្ឆិតាដើម្បីទទួលបានប្រាក់ឈ្នួលរស់នៅ ឬគោរពសិទ្ធិកម្មករនិយោជិតនៅកន្លែងការងារ) បណ្ដុះបណ្ដាលកម្មករនិយោជិតស្ដីពីរបៀបចូលរួមជាមួយក្រុមហ៊ុនទៅលើ  ​</a:t>
            </a:r>
            <a:r>
              <a:rPr lang="en-US" dirty="0"/>
              <a:t>RBC </a:t>
            </a:r>
            <a:r>
              <a:rPr lang="km-KH" dirty="0"/>
              <a:t>ឬទៅលើអ្វីដែលម៉ាកយីហោត្រូវការពីសហជីព។ 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ក្រដាសផ្ទាំងធំនៅលើជញ្ជាំងដោយមានសរសេរពាក្យថា ជំហានទី១ នៅលើនេះ</a:t>
            </a:r>
            <a:r>
              <a:rPr lang="en-US" dirty="0"/>
              <a:t> </a:t>
            </a:r>
            <a:r>
              <a:rPr lang="km-KH" dirty="0"/>
              <a:t>​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ក្រដាសស្អិត</a:t>
            </a:r>
            <a:r>
              <a:rPr lang="en-US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សូមយកក្រដាសស្អិត</a:t>
            </a:r>
            <a:r>
              <a:rPr lang="en-US" dirty="0"/>
              <a:t> </a:t>
            </a:r>
            <a:r>
              <a:rPr lang="km-KH" dirty="0"/>
              <a:t>រួចសរសេរតែម្នាក់ឯងនៅលើក្រដាសនោះរយៈពេល៥-១០នាទី អំពីតួនាទីជាសក្ដានុពលដែលអ្នកយល់ថាជាតួនាទីរបស់សហជីពនៅក្នុងជំហាននេះ។ តើសហជីពអាចធ្វើអ្វីខ្លះដើម្បីគាំទ្រដល់ម៉ាកយីហោក្នុងការអនុវត្តនីតិវិធីត្រួតពិនិត្យភាពត្រឹមត្រូវ? តើអ្វីខ្លះជាជំនាញឯកទេសរបស់សហជីពនៅទីនេះ? សូមសរសេរចំណុចទាំងនោះលើក្រដាសស្អិត ដោយសរសេរគំនិតមួយដាក់លើក្រដាសស្អិតមួយសន្លឹករួចយកទៅបិតនៅលើជញ្ជាំង។ រយៈពេល ៥-១០នាទីក្រោយមក៖ សង្ខេបការរកឃើញនៅលើជញ្ជាំង និងសម្របសម្រួលឱ្យមានការសន្ទនាខ្លីមួយទៅលើលទ្ធផលនេះ។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sz="1800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Khmer OS Battambang" panose="02000500000000020004" pitchFamily="2" charset="0"/>
              </a:rPr>
              <a:t>ស្លាយ​នេះ បង្ហាញអំពី​លទ្ធផល​នៃការបំផុសគំនិត​បាន​ទទួល​ពីវគ្គបណ្ដុះបណ្ដាល​លើកមុន ព្រមទាំង​អ្វីដែល​បានចែក​រំលែកនៅក្នុង​ឯកសារ​ពិសេសដែល </a:t>
            </a:r>
            <a:r>
              <a:rPr lang="en-US" sz="1800" kern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CNV </a:t>
            </a:r>
            <a:r>
              <a:rPr lang="en-US" sz="1800" kern="1200" dirty="0" err="1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Internationaal</a:t>
            </a:r>
            <a:r>
              <a:rPr lang="en-US" sz="1800" kern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 </a:t>
            </a:r>
            <a:r>
              <a:rPr lang="km-KH" sz="1800" kern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បានសរសេរស្ដីពីតួនាទី​របស់​សហជីពនៅក្នុង </a:t>
            </a:r>
            <a:r>
              <a:rPr lang="en-US" sz="1800" kern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DaunPenh" panose="01010101010101010101" pitchFamily="2" charset="0"/>
              </a:rPr>
              <a:t>HRDD</a:t>
            </a:r>
            <a:r>
              <a:rPr lang="km-KH" sz="1800" kern="1200" dirty="0">
                <a:solidFill>
                  <a:srgbClr val="000000"/>
                </a:solidFill>
                <a:effectLst/>
                <a:latin typeface="Khmer OS Battambang" panose="02000500000000020004" pitchFamily="2" charset="0"/>
                <a:ea typeface="Calibri" panose="020F0502020204030204" pitchFamily="34" charset="0"/>
                <a:cs typeface="Khmer OS Battambang" panose="02000500000000020004" pitchFamily="2" charset="0"/>
              </a:rPr>
              <a:t>។  សូមពិនិត្យ​មើលថា​តើលទ្ធផល​នៃការបំផុស​គំនិតស្របគ្នាជាមួយ​តួនាទីទាំងនេះឬទេ។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</a:t>
            </a:r>
            <a:r>
              <a:rPr lang="km-KH" dirty="0"/>
              <a:t>សហជីពមានតួនាទីតិចតួចប៉ុណ្ណោះក្នុងជំហានេះ ប្រសិនពាក់ព័ន្ធជាមួយក្រុមហ៊ុនអន្តរជាតិ ប៉ុន្តែប្រសិនពាក់ព័ន្ធជាមួយអ្នកផ្គត់ផ្គង់/ក្រុមហ៊ុនក្នុងស្រុក តួនាទីរបស់សហជីពអាចមានទំហំធំ។ សហជីពអាចចូលរួមក្នុងការពិភាក្សាជាមួយក្រុមហ៊ុនស្ដីពីប្រាក់បៀវត្ស/ការដំឡើងឋានៈ/ការផ្ដល់រង្វាន់ដល់និយោជិត តំណាងឱ្យកម្មករនិយោជិតក្នុងការចរចាលើគោលនយោបាយថ្មី និងគោលដៅផ្សេងៗ (ឧ. ការបង្កើតមហិច្ឆតាដើម្បីទទួលបានប្រាក់ឈ្នួលរស់នៅ ឬការគោរពសិទ្ធិរបស់កម្មករនិយោជិតនៅថ្នាក់ក្រុមហ៊ុន) បណ្ដុះបណ្ដាលបុគ្គលិកអំពីរបៀបចូលរួមជាមួយក្រុមហ៊ុនលើការងារ </a:t>
            </a:r>
            <a:r>
              <a:rPr lang="en-US" dirty="0"/>
              <a:t>RBC </a:t>
            </a:r>
            <a:r>
              <a:rPr lang="km-KH" dirty="0"/>
              <a:t>ឬទៅលើអ្វីដែលម៉ាកយីហោត្រូវការពីសហជីព។ </a:t>
            </a:r>
          </a:p>
          <a:p>
            <a:endParaRPr lang="km-KH" dirty="0"/>
          </a:p>
          <a:p>
            <a:r>
              <a:rPr lang="en-US" dirty="0"/>
              <a:t>UNGPs </a:t>
            </a:r>
            <a:r>
              <a:rPr lang="km-KH" dirty="0"/>
              <a:t>និងគោលការណ៍ណែនៃ </a:t>
            </a:r>
            <a:r>
              <a:rPr lang="en-US" dirty="0"/>
              <a:t>OECD </a:t>
            </a:r>
            <a:r>
              <a:rPr lang="km-KH" dirty="0"/>
              <a:t>តម្រូវឱ្យក្រុមហ៊ុនត្រូវដាក់បង្កប់ការគោរពសិទ្ធិមនុស្ស រួមទាំងសិទ្ធិរបស់កម្មករនិយោជិតផងដែរទៅក្នុងគោលនយោបាយ និងប្រព័ន្ធគ្រប់គ្រង។ ចំណុចនេះ ត្រូវអនុវត្តចំពោះក្រុមហ៊ុនក្នុងបណ្ដាប្រទេសផលិត និងអ្នកបញ្ជាទិញអន្តរជាតិ ព្រមទាំងទាមទារធាតុចូលពីកម្មករនិយោជិតតាមរយៈកិច្ចសន្ទនាប្រកបដោយការស្ថាបនា។ សហជីពតែងតែមានអន្តរកម្មជាប្រចាំជាមួយសមាជិករបស់ខ្លួន ឧទាហរណ៍ដូចជានៅក្នុងការពិភាក្សាក្រុមគោលដៅ ឬក្នុងពេលអនុវត្តការអង្កេតសិក្សាស្រាវជ្រាវផ្សេងៗ។ ហេតុដូច្នេះ ក្នុងនាមជាសហជីពអ្នកគឺជាប្រភពព័ត៌មានដ៏មានតម្លៃខ្វះមិនបានសម្រាប់ក្រុមហ៊ុនដែលត្រូវបានតម្រូវឱ្យអភិវឌ្ឍគោលនយោបាយសិទ្ធិមនុស្ស និងនីតិវិធីថ្មីៗដែលត្រូវផ្អែកលើព័ត៌មានផ្ដល់ដោយអ្នកពាក់ព័ន្ធ និងអ្នកជំនាញ។ នៅពេលអ្នកបានទទួលព័ត៌មានច្បាស់លាស់ស្ដីពីបញ្ហានាពេលបច្ចុប្បន្ននៅក្នុងកន្លែងបំពេញការងារ ក្នុងនាមជាសហជីពអ្នកអាច៖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km-KH" dirty="0"/>
              <a:t>ផ្ដល់ព័ត៌មានប្រាប់ង្នកបញ្ជាទិញបរទេសអំពីលក្ខខណ្ឌការងារ និងផ្ដល់ធាតុចូល នៅពេលពួកគេអភិវឌ្ឍគោលនយោបាយ និងនីតិវិធីស្ដីពីវិធីធ្វើយ៉ាងណាដើម្បីគោរពសិទ្ធិមនុស្សនៅក្នុងសង្វាក់ផ្គត់ផ្គង់របស់ខ្លួន។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km-KH" dirty="0"/>
              <a:t>ចូលរួមក្នុងការអភិវឌ្ឍគោលនយោបាយ និងនីតិវិធីនានាសម្រាប់ក្រុមហ៊ុននៅក្នុងបណ្ដាប្រទេសផលិតដើម្បីធានាឱ្យមានការការពារសិទ្ធិកម្មករនិយោជិតនៅកន្លែងការងារកាន់តែប្រសើរ។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km-KH" dirty="0"/>
              <a:t>ចូលរួមចំណែកអភិវឌ្ឍគោលនយោបាយផ្ទៃក្នុង នីតិវិធី និងបទបញ្ជាផ្សេងៗស្ដីពីកិច្ចសន្ទនាសង្គម អនុសញ្ញារួម និងសេរីភាពសហជីព។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 ប្រាស្រ័យទាក់ទងអំពីគោលនយោបាយ និងនីតិវិធីថ្មីៗ ជម្រាបប្រាប់ទៅនិយោជិត និងនិយោជក រួមទាំងវិធីធ្វើយ៉ាងណាដើម្បីអាចមានភាពអនុលោមតាម និងថាតលគោលនយោបាយ និងនីតិវិធីទាំងនេះប៉ះពាល់ដល់ពួកគេយ៉ាងណាខ្លះ។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/>
              <a:t>‹#›</a:t>
            </a:r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យើងនឹងបន្តទៅកា់ជំហានទី៤។ ​សូមបរិយាយផ្នែកទ្រឹស្ដីឱ្យបានសង្ខេបខ្លី!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ក្រុមហ៊ុនចាំបាច់ត្រូវតាមដានផែនការសកម្មភាព និងគោលនយោបាយដទៃទៀតរបស់ខ្លួនផ្អែកលើសូចនាករបែបបរិមាណ និងគុណភាព។ ផ្អែកលើលទ្ធផលនៃការពិនិត្យតាមដាននេះ គួរមានការកែសម្រួលធ្វើឡើងនៅក្នុងផែនការសកម្មភាព និងគោលនយោបាយ។ </a:t>
            </a:r>
            <a:r>
              <a:rPr lang="en-US" dirty="0"/>
              <a:t>"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6236312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យើងនឹងបន្តទៅកា់ជំហានទី៤។ ​សូមបរិយាយផ្នែកទ្រឹស្ដីឱ្យបានសង្ខេបខ្លី!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"</a:t>
            </a:r>
            <a:r>
              <a:rPr lang="km-KH" dirty="0"/>
              <a:t>ឧបករណ៍ត្រួតពិនិត្យនីតិវិធីត្រួតពិនិត្យភាពត្រឹមត្រូវ ផ្ដល់ឱ្យមានប្រព័ន្ធដើម្បីពិនិត្យតាមដានការអនុវត្ត និងលទ្ធផល។ ក្រុមហ៊ុនទាំងឡាយ គួរពិនិត្យតាមដានកិច្ចខិតខំផ្ទៃក្នុង សកម្មភាព និងគោលដោរបស់ខ្លួនតាមរយៈការត្រួតពិនិត្យ ឬសវនកម្មខាងក្នុងក្រុមហ៊ុន ឬពីខាងក្រៅតាមរយៈការប្រើប្រាស់៖</a:t>
            </a:r>
          </a:p>
          <a:p>
            <a:r>
              <a:rPr lang="km-KH" dirty="0"/>
              <a:t>●  សូចនាករបែបបរិមាណ និងសូចនាករបែបគុណភាព</a:t>
            </a:r>
          </a:p>
          <a:p>
            <a:r>
              <a:rPr lang="km-KH" dirty="0"/>
              <a:t>●  ប្រភពព័ត៌មានពីខាងក្នុង និងប្រភពព័ត៌មានពីខាងក្រៅ</a:t>
            </a:r>
          </a:p>
          <a:p>
            <a:r>
              <a:rPr lang="km-KH" dirty="0"/>
              <a:t>●  ការត្រួតពិនិត្យតាមពេលវេលាទៀងទាត់</a:t>
            </a:r>
          </a:p>
          <a:p>
            <a:r>
              <a:rPr lang="km-KH" dirty="0"/>
              <a:t>បន្ថែមលើនេះ គួរពិនិត្យប៉ាន់ប្រមាណលើទំនាក់ទំនងអាជីវកម្មក្នុងចន្លោះរយៈពេលទៀងទាត់ ហើយគួរយកសេចក្ដីសន្និដ្ឋានពីការប៉ាន់ប្រមាណទាំងនេះមកប្រើប្រាស់ដើម្បីកែលម្អគោលនយោបាយ ដំណើរការ និងផែនការសកម្មភាព។</a:t>
            </a:r>
            <a:r>
              <a:rPr lang="en-US" dirty="0"/>
              <a:t>"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89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1773568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b="1" dirty="0"/>
              <a:t>តើ​ត្រូវ​ធ្វើ​អ្វី​៖ </a:t>
            </a:r>
            <a:endParaRPr lang="en-US" b="1" dirty="0"/>
          </a:p>
          <a:p>
            <a:r>
              <a:rPr lang="km-KH" b="0" dirty="0"/>
              <a:t>ជារឿយៗ អ្នកចូលរួមតែងមានការលំបាកក្នុងការបង្កើតសូចនាករដើម្បីតាមដាន។ ហេតុដូច្នេះ នៅទីនេះយើងនឹងវិលទៅមើលផែនការសកម្មភាពដែលបានអភិវឌ្ឍន៍កន្លងមក ហើយយើងសុំឱ្យអ្នកចូលរួមបន្ថែមសូចនាករបែបបរិមាណ និងសូចនាករបែបគុណភាពសម្រាប់ផែនការសកម្មភាពរបស់ពួកគេ ដូចជាអ្វីដែលក្រុមហ៊ុនត្រូវធ្វើសម្រាប់ផែនការសកម្មភាពរបស់ពួកគេដែរ។</a:t>
            </a:r>
            <a:endParaRPr lang="en-US" b="0" dirty="0"/>
          </a:p>
          <a:p>
            <a:endParaRPr lang="en-US" b="1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pPr marL="171450" indent="-171450">
              <a:buFontTx/>
              <a:buChar char="-"/>
            </a:pPr>
            <a:r>
              <a:rPr lang="km-KH" b="0" dirty="0"/>
              <a:t>កន្លែងសម្រាប់ក្រុមនីមួយៗធ្វើការ (អាចនៅក្នុងបន្ទប់តែមួយ ឬនៅក្នុងបន្ទប់បំបែក)</a:t>
            </a:r>
          </a:p>
          <a:p>
            <a:pPr marL="171450" indent="-171450">
              <a:buFontTx/>
              <a:buChar char="-"/>
            </a:pPr>
            <a:r>
              <a:rPr lang="km-KH" b="0" dirty="0"/>
              <a:t>ក្រដាសផ្ទាំងធំសម្រាប់ក្រុមនីមួយៗ</a:t>
            </a:r>
          </a:p>
          <a:p>
            <a:pPr marL="171450" indent="-171450">
              <a:buFontTx/>
              <a:buChar char="-"/>
            </a:pPr>
            <a:r>
              <a:rPr lang="km-KH" b="0" dirty="0"/>
              <a:t>ហ្វឺតមានពណ៌ផ្សេងៗ</a:t>
            </a:r>
          </a:p>
          <a:p>
            <a:pPr marL="171450" indent="-171450">
              <a:buFontTx/>
              <a:buChar char="-"/>
            </a:pPr>
            <a:r>
              <a:rPr lang="km-KH" b="0" dirty="0"/>
              <a:t>ស្កុតក្រដាសដើម្បីព្យួរក្រដាសផ្ទាំងធំនៅលើជញ្ជាំង </a:t>
            </a:r>
            <a:endParaRPr lang="en-US" b="0" dirty="0"/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b="0" dirty="0"/>
              <a:t>“</a:t>
            </a:r>
            <a:r>
              <a:rPr lang="km-KH" b="0" dirty="0"/>
              <a:t>សូមប្រើប្រាស់ផែនការសកម្មភាពដែលអ្នកបានទុកមួយក្រឡោនចំហចោលដើម្បីយកមកពិនិត្យឡើងវិញ។ សូមគិតរកសូចនាករបែបបរិមាណ និងបែបគុណភាពសម្រាប់សកម្មភាពដែលអ្នកបានដាក់ក្នុងផែនការ រួចបន្ថែមសូចនាករទាំងនេះទៅក្នុងក្រឡោនចុងក្រោយ។ ប្រសិនមានពេលនៅសល់ សូមសរសេរសូចនាករសម្រាប់គោលដៅកម្រិតមធ្យម និងគោលដៅទូទៅដាក់លើក្រដាសស្អិត រួចយកមកបិតបន្ថែមនៅលើក្រដាសផ្ទាំងធំ។” ​</a:t>
            </a:r>
            <a:endParaRPr lang="nl-NL" b="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601482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បន្ទាប់ពីការពិភាក្សាក្រុមជុំនីមួយៗរួចហើយ លទ្ធផលការងារក្រុមនឹងត្រូវលើកយកមកពិភាក្សារួមគ្នា។ ការងារនេះអាចត្រូវចំណាយពេលច្រើនជាងការរំពឹងទុក ជាពិសេសប្រសិនបើមានការពិភាក្សាច្រើន។ ហេតុនេះ ចាំបាច់ត្រូវមានការរក្សាម៉ោងពេលជាការចាំបាច់។ យើងប្រើប្រាស់វិធីសាស្ត្រការដើរក្នុងវិចិត្រសាល ដើម្បីពិភាក្សាលើលទ្ធផលការងារក្រុម។ អ្នកចូលរួមត្រូវឈរ និងប្រមូលផ្ដុំគ្នាជុំវិញកន្លែងលទ្ធផលការងារក្រុម ស្ដាប់រួចដើរពីកន្លែងមួយទៅកន្លែងមួយ ដែលជាហេតុបង្ខំឱ្យពួកគេត្រូវចូលរួម។ អ្នកអាចចាប់ផ្ដើមពីក្រុមណាមួយ រួចដើរទៅកាន់ក្រុមដទៃទៀតបន្ទាប់ពីចប់ក្រុមមួយនោះ។ ត្រូវប្រាកដថា អ្នកបានពិនិត្យមើលឃើញថាតើសូចនាករបែបគុណភាព និងបែបបរិមាណត្រូវបានបង្កើតឡើងឬទេ ហើយតើអ្នកចូលរួមយល់អំពីភាពខុសគ្នារវាងសកម្មភាពតាមដានបន្ត និងសូចនាករឬទេ។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b="1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យើងចាប់ផ្ដើមពិភាក្សាលទ្ធផលការងារក្រុមជាមួយក្រុមនេះ៖ តើនរណាអាចធ្វើបទបង្ហាញលទ្ធផលនៃកិច្ចការនេះ? សូមពន្យល់ដោយសង្ខេប (ក្នុងពេល២នាទី) ថាតើសូចនាករណាខ្លះដែលអ្នកបានបង្កើតឡើង”។ បន្ទាប់ពីបទបង្ហាញលទ្ធផលការងារក្រុមរួចហើយ ជានិច្ចកាលត្រូវសួរទៅអ្នកចូលរួមដទៃទៀតសិន ថាតើពួកគេមានសំណួរ មានអ្វីត្រូវបន្ថែម ឬមានយោបល់ដទៃទៀតឬទេ? អ្នកអាចសួរសំណួរមួយចំនួនដូចជា “តើធ្វើដូចម្ដេចទើបអ្នកបានបង្កើតសូចនាករនេះ? តើអ្នកគិតថាលំហាត់នេះពិបាកឬទេ? តើមានគំនិតអ្វីបន្ថែមក្នុងពេលពិភាក្សាឬទេ?”។ ​</a:t>
            </a:r>
            <a:endParaRPr lang="en-US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1849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dirty="0"/>
              <a:t>តើ​ត្រូវ​ធ្វើ​អ្វី​៖</a:t>
            </a:r>
            <a:r>
              <a:rPr lang="en-US" dirty="0"/>
              <a:t> </a:t>
            </a:r>
          </a:p>
          <a:p>
            <a:r>
              <a:rPr lang="km-KH" dirty="0"/>
              <a:t>ទស្សនាទានស្ដីពី</a:t>
            </a:r>
            <a:r>
              <a:rPr lang="en-US" dirty="0"/>
              <a:t> RBC/ CSR/</a:t>
            </a:r>
            <a:r>
              <a:rPr lang="km-KH" dirty="0"/>
              <a:t> និរន្តរភាពត្រូវបានបកស្រាយផ្សេងៗគ្នានៅក្នុងបរិបទ/វប្បធម៌នីមួយៗ។ ដើម្បីឱ្យប្រាកដថាទាំងអស់គ្នាមានការយល់ដូចគ្នា យើងចាំបាច់ត្រូវជ្រើសយកនិយមន័យរួមណាមួយ។ នៅស្លាយកន្លងមកអ្នកបានបង្កើតសារពើភ័ណ្ឌស្ដីអំពីថាតើអ្នកចូលរួមយល់ថា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RBC</a:t>
            </a:r>
            <a:r>
              <a:rPr lang="km-KH" dirty="0"/>
              <a:t> ជាអ្វី។ មកដល់ពេលនេះអ្នកពន្យល់អំពីថាតើ</a:t>
            </a:r>
            <a:r>
              <a:rPr lang="en-US" dirty="0"/>
              <a:t> RBC/ CSR/ PPP </a:t>
            </a:r>
            <a:r>
              <a:rPr lang="km-KH" dirty="0"/>
              <a:t>ត្រូវបានកំណត់និយមន័យយ៉ាងដូចម្ដេចនៅកម្រិតអន្តរជាតិ។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តើ​ត្រូវការអ្វីខ្លះ៖</a:t>
            </a:r>
            <a:endParaRPr lang="en-US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dirty="0"/>
              <a:t>តើ​ត្រូវ​ចែក​រំលែក​អ្វីខ្លះ​ជាមួយ​អ្នកចូលរួម​៖</a:t>
            </a:r>
            <a:endParaRPr lang="en-US" dirty="0"/>
          </a:p>
          <a:p>
            <a:r>
              <a:rPr lang="en-US" dirty="0"/>
              <a:t>“</a:t>
            </a:r>
            <a:r>
              <a:rPr lang="km-KH" dirty="0"/>
              <a:t>មានពាក្យផ្សេងៗគ្នាជាច្រើនដែលត្រូវបានប្រើប្រាស់ដែលអាចមានអត្ថន័យផ្សេងគ្នាក្នុងបរិបទខុសគ្នា៖ និរន្តរភាព គឺជាពាក្យក្ដោបទូទៅដែលមានន័យទូលាយ ហើយជារឿយៗពាក្យនេះតែងសំដៅលើ “បៃតង” ឬបរិស្ថានតែប៉ុណ្ណោះ។ ជារឿយៗពាក្យនេះពុំសំដៅលើសិទ្ធិមនុស្ស សិទ្ធិកម្មករនិយោជិត ឬសិទ្ធិសហគមន៍ឡើយ។ ក្នុងទសវត្សរ៍ឆ្នាំ១៩៩០ ពាក្យនិរន្តរភាពត្រូវបានកំណត់និយមន័យបន្ថែមទៀត ដោយប្រើប្រាស់មនុស្ស ភពផែនដី និងផលចំណេញ ​(</a:t>
            </a:r>
            <a:r>
              <a:rPr lang="en-US" dirty="0"/>
              <a:t>People, Planet and Profit</a:t>
            </a:r>
            <a:r>
              <a:rPr lang="km-KH" dirty="0"/>
              <a:t>)។ ក្រុមហ៊ុនទាំងឡាយគួរប្តេជ្ញាចិត្ត ផ្ដោតការយកចិត្តទុកដាក់ឱ្យបានច្រើនបំផុតតាមដែលអាចធ្វើបានទៅលើកង្វល់ផ្នែកសង្គម និងបរិស្ថានឱ្យបានដូចជាការបារម្ភរបស់ពួកគេចំពោះផលចំណេញដែរ។  ​</a:t>
            </a:r>
            <a:r>
              <a:rPr lang="en-US" dirty="0"/>
              <a:t>PPP</a:t>
            </a:r>
            <a:r>
              <a:rPr lang="km-KH" dirty="0"/>
              <a:t> គឺនៅត្រូវបានប្រើប្រាស់នៅឡើយនៅពេលបច្ចុប្បន្ន ហើយថែមទាំងបានពង្រីកបន្ថែមអក្សរ </a:t>
            </a:r>
            <a:r>
              <a:rPr lang="en-US" dirty="0"/>
              <a:t>P </a:t>
            </a:r>
            <a:r>
              <a:rPr lang="km-KH" dirty="0"/>
              <a:t>ចំនួនពីរថ្មីទៀតគឺ សន្ដិភាព និងភាពជាដៃគូ (</a:t>
            </a:r>
            <a:r>
              <a:rPr lang="en-US" dirty="0"/>
              <a:t>Peace and Partnerships</a:t>
            </a:r>
            <a:r>
              <a:rPr lang="km-KH" dirty="0"/>
              <a:t>)</a:t>
            </a:r>
            <a:r>
              <a:rPr lang="en-US" dirty="0"/>
              <a:t>, </a:t>
            </a:r>
            <a:r>
              <a:rPr lang="km-KH" dirty="0"/>
              <a:t>ហើយពាក្យផលចំណេញត្រូវបានជំនួសដោយពាក្យវិបុលភាព (</a:t>
            </a:r>
            <a:r>
              <a:rPr lang="en-US" dirty="0"/>
              <a:t>Prosperity</a:t>
            </a:r>
            <a:r>
              <a:rPr lang="km-KH" dirty="0"/>
              <a:t>)។</a:t>
            </a:r>
            <a:endParaRPr lang="en-US" dirty="0"/>
          </a:p>
          <a:p>
            <a:endParaRPr lang="en-US" dirty="0"/>
          </a:p>
          <a:p>
            <a:r>
              <a:rPr lang="km-KH" dirty="0"/>
              <a:t>ពាក្យសាមញ្ញមួយទៀតដែលគេប្រើ គឺពាក្យ </a:t>
            </a:r>
            <a:r>
              <a:rPr lang="en-US" dirty="0"/>
              <a:t>CSR</a:t>
            </a:r>
            <a:r>
              <a:rPr lang="km-KH" dirty="0"/>
              <a:t> ៖ ការទទួលខុសត្រូវផ្នែកសង្គមរបស់សាជីវកម្ម។ ប៉ុន្តែជារឿយៗពាក្យនេះច្រើនសំដៅលើសប្បុរសធម៌ សំដៅលើការធ្វើល្អ។ ពាក្យនេះសំដៅទៅលើឧទាហរណ៍ដូចជា ការអភិវឌ្ឍសហគមន៍ ឬឱ្យក្រុមហ៊ុនគាំទ្រសាលារៀនជាដើម។ ជាការប្រសើរណាស់ដែលក្រុមហ៊ុនមានការទទួលខុសត្រូវទាំងនេះ ហើយចូលរួមក្នុងការអភិវឌ្ឍសហគមន៍ ប៉ុន្តែក្រុមហ៊ុនក៏គួរតែធានាឱ្យបានថា សកម្មភាពអាជីវកម្មរបស់ខ្លួន ជាក់ស្ដែង គឺមិនបង្កគ្រោះថ្នាក់។ នេះមានន័យថា នៅពេលប្រើប្រាស់ពាក្យ សកម្មភាពអាជីវកម្មប្រកបដោយការទទួលខុសត្រូវ </a:t>
            </a:r>
            <a:r>
              <a:rPr lang="en-US" dirty="0"/>
              <a:t> </a:t>
            </a:r>
            <a:r>
              <a:rPr lang="km-KH" dirty="0"/>
              <a:t>​</a:t>
            </a:r>
            <a:r>
              <a:rPr lang="en-US" dirty="0"/>
              <a:t>(RBC), </a:t>
            </a:r>
            <a:r>
              <a:rPr lang="km-KH" dirty="0"/>
              <a:t>ដែលបច្ចុប្បន្ន ពាក្យនេះត្រូវបាន </a:t>
            </a:r>
            <a:r>
              <a:rPr lang="en-US" dirty="0"/>
              <a:t>OECD </a:t>
            </a:r>
            <a:r>
              <a:rPr lang="km-KH" dirty="0"/>
              <a:t>​និង </a:t>
            </a:r>
            <a:r>
              <a:rPr lang="en-US" dirty="0"/>
              <a:t>UN</a:t>
            </a:r>
            <a:r>
              <a:rPr lang="km-KH" dirty="0"/>
              <a:t> យកមកប្រើប្រាស់។ ពាក្យនេះសំដៅទៅលើការធ្វើឱ្យបា្រកដថា ក្រុមហ៊ុនគោរពសិទ្ធិមនុស្ស បរិស្ថាន និងអាកាសធាតុនៅពេលអនុវត្តអាជីវកម្ម។”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km-KH" b="1" dirty="0"/>
              <a:t>តើ​ត្រូវ​ធ្វើ​អ្វី​៖</a:t>
            </a:r>
            <a:r>
              <a:rPr lang="en-US" b="1" dirty="0"/>
              <a:t> </a:t>
            </a:r>
          </a:p>
          <a:p>
            <a:r>
              <a:rPr lang="km-KH" dirty="0"/>
              <a:t>ជាការល្អគួរចែករំលែកឧទាហរណ៍អំពីថាតើការងារក្រុមបានធ្វើឡើងដោយរបៀបណា។ ឧទាហរណ៍ទាំងនេះអាចផ្ដល់ការជម្រុញទឹកចិត្តបន្ថែមទៀតដល់ក្រុមស្ដីអំពីប្រភេទសូចនាករបែបបរិមាណ និងបែបគុណភាពដែលគេអាចយកមកប្រើប្រាស់បាន។</a:t>
            </a:r>
            <a:r>
              <a:rPr lang="en-US" dirty="0"/>
              <a:t> </a:t>
            </a:r>
          </a:p>
          <a:p>
            <a:endParaRPr lang="en-US" dirty="0"/>
          </a:p>
          <a:p>
            <a:r>
              <a:rPr lang="km-KH" b="1" dirty="0"/>
              <a:t>តើ​ត្រូវការអ្វីខ្លះ៖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តើ​ត្រូវ​ចែក​រំលែក​អ្វីខ្លះ​ជាមួយ​អ្នកចូលរួម​៖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ជាថ្មីម្ដងទៀត យើងពិនិត្យមើលលើករណីដែលបានបង្កើតឡើងក្នុងប្រទេសកម្ពុជា។ នៅត្រង់នេះអ្នកអាចមើលឃើញឧទាហរណ៍មួយចំនួនស្ដីអំពីសូចនាករដែលអាចយកមកប្រើក្នុងការពិនិត្យតាមដាន និងវាយតម្លៃសកម្មភាពដែលពួកគេបានបង្កើតឡើង។ ជាការគួរជាទីចាប់អារម្មណ៍ក្នុងការពិនិត្យឃើញថា សូចនាករទាំងនេះ គឺរួមមានទាំងសូចនាករបែបបរិមាណ និងសូចនាករបែបគុណភាព ព្រោះថាសូចនាករទាំងពីរនេះសុទ្ធតែមានសារៈសំខាន់ ដើម្បីវាស់វែងវឌ្ឍនភាព។” ​</a:t>
            </a:r>
            <a:endParaRPr lang="en-US" dirty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4483529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290763" y="512763"/>
            <a:ext cx="4562475" cy="25669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1B2431-D351-4C6E-A3CF-9DFAC0E3E050}" type="slidenum">
              <a:rPr lang="cs-CZ" smtClean="0"/>
              <a:t>93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11917135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sz="2400" b="1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តើត្រូវធ្វើអ្វីខ្លះ ៖</a:t>
            </a:r>
            <a:endParaRPr lang="en-US" sz="2400" b="1" baseline="0" dirty="0">
              <a:latin typeface="Arial" panose="020B0604020202020204" pitchFamily="34" charset="0"/>
              <a:cs typeface="Khmer OS Battambang" panose="02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sz="2400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ដើម្បីធ្វើឱ្យទាំងអស់គ្នាបានត្រៀមខ្លួនរួចរាល់សម្រាប់ថ្ងៃថ្មី ដើម្បីឱ្យមានទំនាក់ទំនងក្រុមល្អ និងដើម្បីចាប់ផ្តើមថ្ងៃថ្មីជាមួយស្នាមញញឹម ជាការល្អគួរមានល្បែងថាមពលមួយ។ ជាការល្អគួរនិយាយជាមួយអ្នកចូលរួមម្នាក់ ឬពីរនាក់មួយថ្ងៃមុនដើម្បីឱ្យគិតរកល្បែងថាមពល។ តាមធម្មតាតែងតែមានអ្នកចូលរួមដែលមានគំនិតល្អៗ។ ប្រសិនពុំមានទេនោះ អ្នកអាចស្នើរល្បែងថាមពលមួយដោយខ្លួនឯង។ នេះជាយោបល់មួយចំនួន ៖ </a:t>
            </a:r>
            <a:r>
              <a:rPr lang="en-US" sz="2400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https://teambuilding.com/blog/large-group-energizers </a:t>
            </a:r>
            <a:endParaRPr lang="km-KH" sz="2400" baseline="0" dirty="0">
              <a:latin typeface="Arial" panose="020B0604020202020204" pitchFamily="34" charset="0"/>
              <a:cs typeface="Khmer OS Battambang" panose="02000500000000000000" pitchFamily="2" charset="0"/>
            </a:endParaRPr>
          </a:p>
          <a:p>
            <a:r>
              <a:rPr lang="km-KH" sz="2400" b="0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តើត្រូវការអ្វីខ្លះ ៖</a:t>
            </a:r>
            <a:endParaRPr lang="km-KH" sz="2400" b="1" baseline="0" dirty="0">
              <a:latin typeface="Arial" panose="020B0604020202020204" pitchFamily="34" charset="0"/>
              <a:cs typeface="Khmer OS Battambang" panose="02000500000000000000" pitchFamily="2" charset="0"/>
            </a:endParaRPr>
          </a:p>
          <a:p>
            <a:r>
              <a:rPr lang="km-KH" sz="2400" b="1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អាស្រ័យទៅតាមប្រភេទល្បែងថាមពលដែលបានជ្រើររើស</a:t>
            </a:r>
            <a:endParaRPr lang="en-US" sz="2400" baseline="0" dirty="0">
              <a:latin typeface="Arial" panose="020B0604020202020204" pitchFamily="34" charset="0"/>
              <a:cs typeface="Khmer OS Battambang" panose="02000500000000000000" pitchFamily="2" charset="0"/>
            </a:endParaRPr>
          </a:p>
          <a:p>
            <a:r>
              <a:rPr lang="km-KH" sz="2400" b="0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តើត្រូវចែករំលែកអ្វីខ្លះជាមួយអ្នកចូលរួម ៖</a:t>
            </a:r>
            <a:endParaRPr lang="en-US" sz="2400" b="1" baseline="0" dirty="0">
              <a:latin typeface="Arial" panose="020B0604020202020204" pitchFamily="34" charset="0"/>
              <a:cs typeface="Khmer OS Battambang" panose="02000500000000000000" pitchFamily="2" charset="0"/>
            </a:endParaRPr>
          </a:p>
          <a:p>
            <a:r>
              <a:rPr lang="en-US" sz="2400" baseline="0" dirty="0">
                <a:latin typeface="Arial" panose="020B0604020202020204" pitchFamily="34" charset="0"/>
                <a:cs typeface="Khmer OS Battambang" panose="02000500000000000000" pitchFamily="2" charset="0"/>
              </a:rPr>
              <a:t>“...”.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តើត្រូវធ្វើអ្វីខ្លះ?</a:t>
            </a:r>
            <a:endParaRPr lang="en-US" b="1" dirty="0"/>
          </a:p>
          <a:p>
            <a:r>
              <a:rPr lang="km-KH" dirty="0"/>
              <a:t>ដើម្បីប្រាកដថាអ្នកចូលរួមបានត្រៀមខ្លួនរួចរាល់សម្រាប់ថ្ងៃថ្មី ដោយផ្អែកលើអ្វីដែលបានរៀនសូត្រកាលពីថ្ងៃកន្លងមក ជាការល្អគួរចាប់ផ្តើមថ្ងៃថ្មីនេះដោយធ្វើការរំឭកមេរៀនតាមបែបចូលរួម ដោយក្នុងនោះអ្នកចូលរួមចែករំលែកចំណុចសំខាន់ៗរបស់ខ្លួន។</a:t>
            </a:r>
            <a:endParaRPr lang="en-US" dirty="0"/>
          </a:p>
          <a:p>
            <a:r>
              <a:rPr lang="km-KH" b="1" dirty="0"/>
              <a:t>តើត្រូវការអ្វីខ្លះ 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កូនបាល់មួយ</a:t>
            </a:r>
            <a:endParaRPr lang="en-US" dirty="0"/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m-KH" b="1" dirty="0"/>
              <a:t>តើត្រូវចែករំលែកអ្វីខ្លះមួយអ្នកចូលរួម 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សូមឈរជារង្វង់​រួចបោះបាល់ពីម្នាក់ទៅម្នាក់។ សូមចែករំលែកជាមួយក្រុមនូវចំណុចសំខាន់ៗអ្វីដែលអ្នកគិតថាមានលក្ខណៈគួរជាទីភ្ញាក់ផ្អើលបំផុត ឬគួរជាទីចាប់អារម្មណ៍បំផុត </a:t>
            </a:r>
            <a:r>
              <a:rPr lang="en-US" dirty="0"/>
              <a:t>“</a:t>
            </a:r>
            <a:r>
              <a:rPr lang="km-KH" dirty="0"/>
              <a:t>។ ប្រសិនមានពេលអ្នកក៏អាចសុំឱ្យពួកគេលើកឡើងអំពីជំហានណាមួយនៃនីតិវិធីត្រួតពិនិត្យភាពត្រឹមត្រូវបានផងដែរ ( តែពេលនោះអ្នកពុំគួរបង្ហាញស្លាយឱ្យពួកគេឃើញទេ </a:t>
            </a:r>
            <a:r>
              <a:rPr lang="en-US" dirty="0"/>
              <a:t>;-)</a:t>
            </a:r>
            <a:r>
              <a:rPr lang="km-KH" dirty="0"/>
              <a:t> </a:t>
            </a:r>
            <a:r>
              <a:rPr lang="en-US" dirty="0"/>
              <a:t>)</a:t>
            </a:r>
            <a:r>
              <a:rPr lang="km-KH" dirty="0"/>
              <a:t> </a:t>
            </a:r>
            <a:r>
              <a:rPr lang="en-US" dirty="0"/>
              <a:t>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 ៖</a:t>
            </a:r>
            <a:endParaRPr lang="en-US" b="1" dirty="0"/>
          </a:p>
          <a:p>
            <a:r>
              <a:rPr lang="km-KH" dirty="0"/>
              <a:t>ជាការល្អគួរបញ្ជាក់ថានេះគ្រាន់តែជាម៉ោងពេលកំណត់ត្រួសៗប៉ុណ្ណោះ ហើយអ្នកនឹងប្រកាន់ខ្ជាប់តាមម៉ោងពេលសម្រាប់ការសម្រាក ម៉ោងចាប់ផ្តើម និងម៉ោងបញ្ចប់ ប៉ុន្តែម៉ោងផ្សេងទៀតគឺអាចប្រែប្រួលតាមជាក់ស្តែង។ ម្យ៉ាងទៀត សូមកែសម្រួលម៉ោងពេលឱ្យស្របទៅតាមម៉ោងសម្រាក / ម៉ោងអាហារថ្ងៃត្រង់ និងម៉ោងការងារឱ្យត្រូវតាមមូលដ្ឋាននោះ។</a:t>
            </a:r>
          </a:p>
          <a:p>
            <a:endParaRPr lang="km-KH" dirty="0"/>
          </a:p>
          <a:p>
            <a:r>
              <a:rPr lang="km-KH" dirty="0"/>
              <a:t>នៅពេលដល់ថ្ងៃទី ៣ ប្រសិនបើអ្នកសង្កេតឃើញថាអ្នកមានភាពយឺតយ៉ាវជាងកម្មវិធីខ្លាំង អ្នកអាចរំលងការសន្ទនាបំផុសគំនិតស្តីអំពីតួនាទីសហជីពក្នុងជំហានទី៤ និងជំហានទី៥ បាន ហើយជំនួសមកវិញអ្នកអាចដាក់ឱ្យមានការពិភាក្សាក្រុមធំខ្លីមួយ ឬរំលងស្លាយនេះ ហើយបន្តចូលទៅកាន់ស្លាយរបស់</a:t>
            </a:r>
            <a:r>
              <a:rPr lang="en-US" dirty="0"/>
              <a:t> CNV</a:t>
            </a:r>
            <a:r>
              <a:rPr lang="km-KH" dirty="0"/>
              <a:t> ស្តីអំពីតួនាទីរបស់សហជីពក្នុងជំហានទី៤ និងទី៥ តែម្តង។</a:t>
            </a:r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  <a:endParaRPr lang="km-KH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 ..”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 ៖</a:t>
            </a:r>
            <a:endParaRPr lang="en-US" b="1" dirty="0"/>
          </a:p>
          <a:p>
            <a:r>
              <a:rPr lang="km-KH" dirty="0"/>
              <a:t>ស្លាយនេះពិនិត្យលម្អិតលើតួនាទីរបស់សហជីពនៅក្នុងជំហានទី៤ នេះផ្ទាល់។ នេះគឺជាស្លាយដែលមានលក្ខណៈអន្តរកម្ម ៖ សូមស្នើរសុំឱ្យអ្នកចូលរួមបំផុសគំនិតតែម្នាក់ឯងជាមុនសិន រួចហើយអ្នកអាចមានការសន្ទនាជាក្រុមទៅលើលទ្ធផលនៃការ បំផុសគំនិតបន្ទាប់ពីបានសង្ខេបលទ្ធផលនៃការបំផុសគំនិតជាមួយក្រុមរួចហើយ។ តួនាទីរបស់សហជីពក្នុងជំហាននេះ គឺមានសារៈសំខាន់ខ្លាំងណាស់។ គេអាចប្រើប្រាស់លទ្ធផលរបស់អនុសញ្ញារួមជាសូចនាករ សហជីពអាចរៀបចំការសិក្សាអង្កេត ឬការពិភាក្សាក្រុមគោលដៅស្តីអំពីវិធានការដែលបានធ្វើ និងលក្ខខណ្ឌការងារនាពេលបច្ចុប្បន្ន។</a:t>
            </a:r>
            <a:endParaRPr lang="en-US" dirty="0"/>
          </a:p>
          <a:p>
            <a:r>
              <a:rPr lang="km-KH" b="0" dirty="0"/>
              <a:t>តើត្រូវការអ្វីខ្លះ ៖</a:t>
            </a:r>
            <a:endParaRPr lang="en-US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ក្រដាសផ្ទាំងធំនៅលើជញ្ជាំងដែលមានសរសេរពាក្យថាជំហានទី១នៅលើនោះ</a:t>
            </a: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ក្រដាសស្អិត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ប៊ិច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សូមយកក្រដាសស្អិតមួយចំនួន រួចចំណាយពេល ៥</a:t>
            </a:r>
            <a:r>
              <a:rPr lang="en-US" dirty="0"/>
              <a:t>-</a:t>
            </a:r>
            <a:r>
              <a:rPr lang="km-KH" dirty="0"/>
              <a:t>១០ នាទី</a:t>
            </a:r>
            <a:r>
              <a:rPr lang="en-US" dirty="0"/>
              <a:t> </a:t>
            </a:r>
            <a:r>
              <a:rPr lang="km-KH" dirty="0"/>
              <a:t>ហើយសរសេរលើក្រដាសស្អិតនោះអំពីតួនាទីជាសក្តានុពលដែលអ្នកយល់ថាតួនាទីរបស់សហជីពនៅក្នុងជំហាននេះ។ តើសហជីពអាចធ្វើអ្វីខ្លះដើម្បីគាំទ្រដល់ម៉ាកយីហោនៅក្នុងការអនុវត្តនីតិវិធីត្រួតពិនិត្យភាពត្រឹមត្រូវ? តើអ្វីខ្លះជាជំនាញរបស់សហជីព? សូមសរសេរលើក្រដាសស្អិតដោយសរសេរគំនិតមួយនៅលើក្រដាសស្អិតមួយសន្លឹក រួចយកទៅបិតនៅលើជញ្ជាំង </a:t>
            </a:r>
            <a:r>
              <a:rPr lang="en-US" dirty="0"/>
              <a:t>“</a:t>
            </a:r>
            <a:r>
              <a:rPr lang="km-KH" dirty="0"/>
              <a:t>។ រយៈពេល ៥</a:t>
            </a:r>
            <a:r>
              <a:rPr lang="en-US" dirty="0"/>
              <a:t>-</a:t>
            </a:r>
            <a:r>
              <a:rPr lang="km-KH" dirty="0"/>
              <a:t>១០ នាទីក្រោយ៖ សង្ខេបចំណុចដែលបានរកឃើញនៅលើជញ្ជាំង នឹងសម្របសម្រួលឱ្យមានការសន្ទនាខ្លីមួយលើលទ្ធផលសន្ទនានោះ។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តើយើងត្រូវធ្វើអ្វីខ្លះ៖</a:t>
            </a:r>
            <a:endParaRPr lang="en-US" b="1" dirty="0"/>
          </a:p>
          <a:p>
            <a:r>
              <a:rPr lang="km-KH" dirty="0"/>
              <a:t>ស្លាយនេះបង្ហាញពីលទ្ធផលនៃការបណ្តុះគំនិតបានមកពីវគ្គបណ្តុះបណ្តាលកន្លងមកព្រមទាំងអ្វីដែលបានចែករំលែកនៅក្នុងឯកសារពិសេសរបស់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ដែលបានសរសេរអំពីតួនាទីរបស់សហជីពនៅក្នុង</a:t>
            </a:r>
            <a:r>
              <a:rPr lang="en-US" dirty="0"/>
              <a:t> HREDD</a:t>
            </a:r>
            <a:r>
              <a:rPr lang="km-KH" dirty="0"/>
              <a:t>។ សូមពិនិត្យមើលថាតើលទ្ធផលនៃការបណ្តុះគំនិតនេះគឺស្របគ្នានឹងតួនាទីដែលបានលើកឡើងទាំងនោះដែរឬទេ។</a:t>
            </a:r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ក្រុមហ៊ុនចាំបាច់ត្រូវតាមដានវឌ្ឍនភាពនៃការអនុវត្តផែនការសកម្មភាព។ តើពួកគេបានអនុវត្តវិធានការត្រឹមត្រូវដែររឬទេ? តើគួរកែសម្រួលផែនការនោះឬទេ? នៅក្នុងដំណើរការនេះក្នុងនាមជាសហជីពដែលអាច៖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គាំទ្រក្រុមហ៊ុននៅក្នុងការពិនិត្យតាមដាន ព្រោះថាអ្នកមានទំនាក់ទំនងល្អជាមួយកម្មករនិយោជិត។ មានកិច្ចសន្ទនាក្រៅផ្លូវការ ការពិភាក្សាក្រុមគោលដៅ និងសិក្សាអង្កេត ជួយប្រមូលព័ត៌មានអំពីប្រសិទ្ធភាពនៃវិធានការ និងថាតើករណីគ្រោះថ្នាក់នៅតែកើតមានទៀតដែរឬទេ។ តាមរយៈការចែករំលែកព័ត៌មានទាំងនេះជាមួយក្រុមហ៊ុនអ្នកអាចជួយនៅក្នុងដំណើរការពិនិត្យតាមដាន ហើយក៏អាចប្រើប្រាស់ព័ត៌មាននេះសម្រាប់ដំណើរការចរចាររបស់អ្នកជាមួយនិយោជកផងដែរ។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ចូលរួមក្នុងសវនកម្ម។ សវនកម្មជាឧបករណ៍ដ៏សំខាន់ ព្រោះថាសវនកម្មអាចជួយឱ្យអ្នកបញ្ជាទិញពិនិត្យតាមដានរោងចក្រ និងចម្ការនានាទាក់ទងជាមួយសិទ្ធិរបស់កម្មករនិយោជិត។ សវនករចុះទៅពិនិត្យដល់ទីតាំងផលិតកម្មដោយមានការជូនដំណឹងជាមុន និងដោយមិនមានការជូនដំណឹងជាមុន ហើយតាមរយៈនោះគេអាចមើលឃើញ និងសម្ភាស​កម្មករនិយោជិតបាន។ អ្នកអាចផ្តល់ព័ត៌មានដល់សមាជិករបស់អ្នក ព្រោះថាសមាជិករបស់អ្នកគួរតែបានត្រៀមខ្លួនដើម្បីចូលរួមក្នុងសវនកម្មបែបនេះ។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dirty="0"/>
              <a:t>ក្លាយជាសមាជិកមួយនៃប្រព័ន្ធវិញ្ញាបនបត្រសកល។ ស្តង់ដាសំខាន់ៗដូចជា</a:t>
            </a:r>
            <a:r>
              <a:rPr lang="en-US" dirty="0"/>
              <a:t> RSPO </a:t>
            </a:r>
            <a:r>
              <a:rPr lang="km-KH" dirty="0"/>
              <a:t>និង </a:t>
            </a:r>
            <a:r>
              <a:rPr lang="en-US" dirty="0" err="1"/>
              <a:t>Bonsucro</a:t>
            </a:r>
            <a:r>
              <a:rPr lang="en-US" dirty="0"/>
              <a:t> </a:t>
            </a:r>
            <a:r>
              <a:rPr lang="km-KH" dirty="0"/>
              <a:t>ជាដើមគឺមានតួអង្គអ្នកទទួលផលច្រើន។ ក្នុងនាមជាអ្នកពាក់ព័ន្ធ ការចូលរួម គឺជាការចាំបាច់ខ្លាំងណាស់ដើម្បីរក្សាស្តង់ដា​កម្រិតខ្ពស់ ហើយប្រព័ន្ធទាំងនេះគឺតែងស្វាគមន៍អ្នកតំ​ណាងសហគម និងអ្នកតំណាងកម្មករនិយោជិត ហើយអ្នកទាំងនេះអាចជួយលើកកម្ពស់ក៏ដូចជាព្រមព្រៀងគ្នាឱ្យមានសវនកម្មធ្វើឡើង។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km-KH" sz="2400" dirty="0">
                <a:latin typeface="Khmer OS Battambang" panose="02000500000000000000" pitchFamily="2" charset="0"/>
                <a:cs typeface="Khmer OS Battambang" panose="02000500000000000000" pitchFamily="2" charset="0"/>
              </a:rPr>
              <a:t>ចែករំលែកព័ត៌មាន និងស្ថិតិជាមួយអាជ្ញាធរក្នុងស្រុកដូចជា អធិការការងារជាដើមទាក់ទងជាមួយនឹងបញ្ហា និងករណីគ្រោះថ្នាក់ផ្សេងៗដែលនៅ​បន្តកើតមានឡើង។ </a:t>
            </a:r>
            <a:r>
              <a:rPr lang="en-US" sz="2400" dirty="0">
                <a:latin typeface="Khmer OS Battambang" panose="02000500000000000000" pitchFamily="2" charset="0"/>
                <a:cs typeface="Khmer OS Battambang" panose="02000500000000000000" pitchFamily="2" charset="0"/>
              </a:rPr>
              <a:t>“</a:t>
            </a:r>
            <a:r>
              <a:rPr lang="km-KH" sz="2400" dirty="0">
                <a:latin typeface="Khmer OS Battambang" panose="02000500000000000000" pitchFamily="2" charset="0"/>
                <a:cs typeface="Khmer OS Battambang" panose="02000500000000000000" pitchFamily="2" charset="0"/>
              </a:rPr>
              <a:t> </a:t>
            </a:r>
            <a:endParaRPr lang="en-US" sz="2400" dirty="0">
              <a:latin typeface="Khmer OS Battambang" panose="02000500000000000000" pitchFamily="2" charset="0"/>
              <a:cs typeface="Khmer OS Battambang" panose="02000500000000000000" pitchFamily="2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 ៖</a:t>
            </a:r>
            <a:endParaRPr lang="en-US" b="1" dirty="0"/>
          </a:p>
          <a:p>
            <a:r>
              <a:rPr lang="km-KH" dirty="0"/>
              <a:t>   ​​ស្លាយនេះពាក់ព័ន្ធជាមួយឧបករណ៍ដែលអាចយកមកប្រើប្រាស់បានសម្រាប់ជំហានទី ៤ ប៉ុន្តែទិន្ន័យដែលបានរកឃើញក៏អាចយកមកប្រើប្រាស់សម្រាប់ជំហានទី ២ ជំហានទី ៣ និងជំហានទី ៥ (​ការបញ្ចុះបញ្ចូល និងការតស៊ូមតិ ) ផងដែរ៖ គម្រោងត្រួតពិនិត្យការងារប្រកបដោយយុត្តិធម៌។</a:t>
            </a:r>
            <a:endParaRPr lang="en-US" dirty="0"/>
          </a:p>
          <a:p>
            <a:r>
              <a:rPr lang="km-KH" b="1" dirty="0"/>
              <a:t>តើត្រូវការអ្វីខ្លះ 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 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ទិន្នន័យយ៉ាងសុក្រិត គឺចាំបាច់ណស់នៅពេលប្រមូលព័ត៌មានអំពីលក្ខខណ្ឌការងារនៅក្នុងរោងចក្រ ឬចម្ការនានា។ ដើម្បីធានាឱ្យបានថាទិន្នន័យដែលបានប្រមូល គឺមានលក្ខណៈតំណាងឱ្យកម្មករនិយោជិតយ៉ាងសមស្រប​ 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បានអភិវឌ្ឍគម្រោងត្រួតពិនិត្យការងារប្រកបដោយយុត្តិធម៌។ គម្រោងត្រួតពិនិត្យការងារប្រកបដោយយុត្តិធម៌ ចូលទៅរកកម្មករនិយោជិតដោយផ្តាល់ ដោយប្រើប្រាស់ទម្រង់អង្កេតការស្រាវជ្រាវឌីជីថលដែលកម្មករនិយោជិតអាចបំពេញដោយមិនចាំបាច់បង្ហាញអត្តសញ្ញាណរបស់ខ្លួន និងចូលរួមដោយស្ម័គ្រចិត្តតាមរយៈទូរស័ព្ទដៃ ថេបប្លែត ឬកុំព្យូទ័ររបស់ខ្លួន។ គម្រោងនេះផ្តល់ព័ត៌មានស្តីពីប្រធានបទផ្សេងៗជាច្រើនរួមមានដូចជា៖ ប្រាក់ឈ្នួល សុវត្ថិភាព ថ្លៃចំណាយការរស់នៅ និងការងារថែមម៉ោងជាដើម។ ប្រធានបទទាំងនេះមានសារៈសំខាន់សម្រាប់ក្រុមហ៊ុនបរទេស ព្រោះថាពួកគេអាចទទួលបានព័ត៌មានទាក់ទងជាមួយហានីភ័យផ្នែកសិទ្ធិមនុស្សនៅក្នុងរោងចក្រអ្នកផ្គត់ផ្គង់។ </a:t>
            </a:r>
          </a:p>
          <a:p>
            <a:pPr lvl="0"/>
            <a:r>
              <a:rPr lang="km-KH" dirty="0"/>
              <a:t>      ការសិក្សាអង្កេតទាំងនេះត្រូវបានធ្វើឡើងរៀងរាល់ឆ្នាំដោយមានការគាំទ្រពីសហជីព ( មូលដ្ឋាន ) ដើម្បីប្រមូលព័ត៌មានសុក្រិត ហើយក៏អាចជួយត្រួតពិនិត្យវឌ្ឍនភាព ឬកង្វះវឌ្ឍនភាពបានផងដែរ។ ទិន្នន័យទាំងនេះគឺអាចយកមកប្រើជាមូលដ្ឋានព័ត៌មានជូនដល់អ្នកពាក់ព័ន្ធនានាទាក់ទងជាមួយនឹងលក្ខខណ្ឌការងារនៅតាមបណ្តារោងចក្រ និងវឌ្ឍនភាពដែលត្រូវបានធ្វើឡើង ( ឬមិនមានវឌ្ឍនភាពត្រូវបានធ្វើឡើង ) បន្ទាប់ពីការដាក់ចេញឱ្យមាននូវគោលនយោបាយ </a:t>
            </a:r>
            <a:r>
              <a:rPr lang="en-US" dirty="0"/>
              <a:t>HREDD</a:t>
            </a:r>
            <a:r>
              <a:rPr lang="km-KH" dirty="0"/>
              <a:t>។ ម្យ៉ាងទៀតទិន្នន័យទាំងនេះក៏អាចយកទៅប្រើប្រាស់ដើម្បីពង្រឹងគោលជំហររបស់់សហជីពអ្នកនៅក្នុងកិច្ចសន្ទនាសង្គម និងការចរចារប្រាក់ឈ្នួលអប្បបរមាផងដែរ។</a:t>
            </a:r>
            <a:r>
              <a:rPr lang="en-US" dirty="0"/>
              <a:t>"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តើត្រូវធ្វើអ្វីខ្លះ៖</a:t>
            </a:r>
            <a:endParaRPr lang="en-US" b="1" dirty="0"/>
          </a:p>
          <a:p>
            <a:r>
              <a:rPr lang="km-KH" dirty="0"/>
              <a:t>ស្លាយនេះ គឺពាក់ព័ន្ធជាមួយឧបករណ៍ដែលអាចយកមកប្រើសម្រាប់ជំហានទី ៤ ប៉ុន្តែទិន្នន័យដែលបានរកឃើញក៏អាចយកមកប្រើសម្រាប់ជំហានទី ២ ជំហានទី ៣ និងជំហានទី ៥ ( ការបញ្ចុះបញ្ចូល និងការតស៊ូមតិ )</a:t>
            </a:r>
            <a:r>
              <a:rPr lang="en-US" dirty="0"/>
              <a:t> </a:t>
            </a:r>
            <a:r>
              <a:rPr lang="km-KH" dirty="0"/>
              <a:t>ផងដែរ៖ ការត្រួតពិនិត្យការងារប្រកបដោយយុត្តិធម៌ ព្រមទាំងផ្តល់ឧទាហរណ៍ថាតើគេអាចយកមកប្រើនៅក្នុងប្រទេសកម្ពុជាបានដោយរបៀបណា។ សម្រាប់ព័ត៌មានបន្ថែម សូមចូលទៅកាន់គេហទំព័រ៖ </a:t>
            </a:r>
            <a:r>
              <a:rPr lang="en-US" dirty="0"/>
              <a:t>https://www.cnvinternationaal.nl/en/topical/news/alarm-bells-for-garment-workers-in-cambodia-an-urgent-call-to-action-for-improved-living-conditions</a:t>
            </a:r>
          </a:p>
          <a:p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ផ្នែកមួយនៃគម្រោងត្រួតពិនិត្យការងារប្រកបដោយយុត្តិធម៌ ការសិក្សាស្រាវជ្រាវប្រចាំឆ្នាំត្រូវបានធ្វើឡើងនៅក្នុងវិស័យកាត់ដេរនៅប្រទេសកម្ពុជាចាប់តាំងពីឆ្នាំ ២០២២ មក។ តាមរយៈការប្រមូលទិន្នន័យលើប្រធានបទដដែលអស់ពេលជាច្រើនឆ្នាំ គឺយើងអាចត្រួតពិនិត្យវឌ្ឍនភាព ឬកង្វះវឌ្ឍនភាពសម្រាប់លក្ខខណ្ឌការងារក្នុងរោងចក្រកាត់ដេរក្នុងប្រទេសកម្ពុជា។ ក្នុងឆ្នាំ ២០២៣ គេអាចឃើញច្បាស់ថាថ្លៃចំណាយការរស់នៅជាមធ្យម និងបំណុលសម្រាប់កម្មករនិយោជិត គឺមានការកើនឡើងយ៉ាងសន្ធឹកសន្ធាប់។ ព័ត៌មានដែលបង្ហាញអំពីកង្វះវឌ្ឍនភាពនេះត្រូវបានសហជីពយកទៅប្រើប្រាស់ដើម្បីពង្រឹងគោលជំហររបស់ខ្លួននៅក្នុងការចរចារប្រាក់ឈ្នួលអប្បបរមាដែលជាលទ្ធផលធ្វើឱ្យមានការកើនឡើងប្រាក់ឈ្នួលចំនួន ៣ ដុល្លាអាមេរិក។</a:t>
            </a:r>
          </a:p>
          <a:p>
            <a:r>
              <a:rPr lang="km-KH" dirty="0"/>
              <a:t>          អង្គការ </a:t>
            </a:r>
            <a:r>
              <a:rPr lang="en-US" dirty="0"/>
              <a:t>CNV </a:t>
            </a:r>
            <a:r>
              <a:rPr lang="en-US" dirty="0" err="1"/>
              <a:t>Internationaal</a:t>
            </a:r>
            <a:r>
              <a:rPr lang="en-US" dirty="0"/>
              <a:t> </a:t>
            </a:r>
            <a:r>
              <a:rPr lang="km-KH" dirty="0"/>
              <a:t>និងសហជីពក៏បានប្រើប្រាស់ទិន្នន័យនេះក្នុងការសន្ទនា និងសកម្មភាពបញ្ចុះបញ្ចូលទៅកាន់ម៉ាកយីហោ និងគំនិតផ្តួចផ្តើមពហុអ្នកពាក់ព័ន្ធដទៃទៀតផងដែរ។ ទិន្នន័យនេះផ្តល់ភស្តុតាងជាក់ស្តែងទាក់ទងជាមួយភាពចាំបាច់ក្នុងការប្រតិបត្តិ និងការកំណត់តម្លៃសម្រាប់ការបញ្ជាទិញទំនិញ។ </a:t>
            </a:r>
            <a:r>
              <a:rPr lang="en-US" dirty="0"/>
              <a:t>“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km-KH" b="1" dirty="0"/>
              <a:t>តើយើងត្រូវធ្វើអ្វីខ្លះ៖</a:t>
            </a:r>
            <a:endParaRPr lang="en-US" b="1" dirty="0"/>
          </a:p>
          <a:p>
            <a:r>
              <a:rPr lang="km-KH" dirty="0"/>
              <a:t>ឥឡូវនេះយើងបានឈានដល់ជំហានចុងក្រោយដែលយើងនឹងពិភាក្សានៅក្នុងវគ្គបណ្តុះបណ្តាលនេះហើយ ពោលគឺជំហានទី ៥​ </a:t>
            </a:r>
            <a:r>
              <a:rPr lang="en-US" dirty="0"/>
              <a:t>! </a:t>
            </a:r>
            <a:r>
              <a:rPr lang="km-KH" dirty="0"/>
              <a:t>ជាថ្មីម្តងទៀត សូមធ្វើការពន្យល់ផ្នែកទ្រឹស្តីជាសង្ខេបប៉ុណ្ណោះ។</a:t>
            </a:r>
            <a:endParaRPr lang="en-US" dirty="0"/>
          </a:p>
          <a:p>
            <a:endParaRPr lang="en-US" dirty="0"/>
          </a:p>
          <a:p>
            <a:r>
              <a:rPr lang="km-KH" b="1" dirty="0"/>
              <a:t>តើត្រូវការអ្វីខ្លះ៖</a:t>
            </a:r>
            <a:endParaRPr lang="en-US" b="1" dirty="0"/>
          </a:p>
          <a:p>
            <a:r>
              <a:rPr lang="en-US" dirty="0"/>
              <a:t>-</a:t>
            </a:r>
          </a:p>
          <a:p>
            <a:endParaRPr lang="en-US" dirty="0"/>
          </a:p>
          <a:p>
            <a:r>
              <a:rPr lang="km-KH" b="1" dirty="0"/>
              <a:t>តើត្រូវចែករំលែកអ្វីខ្លះជាមួយអ្នកចូលរួម៖</a:t>
            </a:r>
            <a:endParaRPr lang="en-US" b="1" dirty="0"/>
          </a:p>
          <a:p>
            <a:r>
              <a:rPr lang="en-US" dirty="0"/>
              <a:t>“</a:t>
            </a:r>
            <a:r>
              <a:rPr lang="km-KH" dirty="0"/>
              <a:t> ជំហានទី ៥៖ ប្រាស្រ័យទាក់ទងថាតើផលប៉ះពាល់ត្រូវបានដោះស្រាយយ៉ាងណាខ្លះ។ នេះជាជំហានចុងក្រោយដែលយើងនឹងពិភាក្សាក្នុងវគ្គបណ្តុះបណ្តាលនេះ ប៉ុន្តែនេះជាជំហានដ៏សំខាន់ដែលនិយាយអំពីគណនេយ្យភាពរបស់ក្រុមហ៊ុនពាក់ព័ន្ធជាមួយរបៀបដែលក្រុមហ៊ុនអនុវត្ត​អាជីវកម្មរបស់ខ្លួនប្រកបដោយការទទួលខុសត្រូវ។ </a:t>
            </a:r>
            <a:r>
              <a:rPr lang="en-US" dirty="0"/>
              <a:t>”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>
                <a:latin typeface="Khmer OS Muol Light" panose="02000500000000020004" pitchFamily="2" charset="0"/>
                <a:cs typeface="Khmer OS Muol Light" panose="02000500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463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1446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15163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80739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0337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866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5933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27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21249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0996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5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831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Khmer OS Muol Light" panose="02000500000000020004" pitchFamily="2" charset="0"/>
          <a:ea typeface="+mj-ea"/>
          <a:cs typeface="Khmer OS Muol Light" panose="02000500000000020004" pitchFamily="2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45.jpeg"/><Relationship Id="rId4" Type="http://schemas.openxmlformats.org/officeDocument/2006/relationships/image" Target="../media/image20.sv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77.pn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jpeg"/><Relationship Id="rId7" Type="http://schemas.openxmlformats.org/officeDocument/2006/relationships/image" Target="../media/image149.jpeg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4.png"/><Relationship Id="rId5" Type="http://schemas.openxmlformats.org/officeDocument/2006/relationships/image" Target="../media/image148.jpeg"/><Relationship Id="rId4" Type="http://schemas.openxmlformats.org/officeDocument/2006/relationships/image" Target="../media/image147.jpe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0.pn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18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3.svg"/><Relationship Id="rId5" Type="http://schemas.openxmlformats.org/officeDocument/2006/relationships/image" Target="../media/image152.png"/><Relationship Id="rId4" Type="http://schemas.openxmlformats.org/officeDocument/2006/relationships/image" Target="../media/image151.png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1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7.svg"/><Relationship Id="rId2" Type="http://schemas.openxmlformats.org/officeDocument/2006/relationships/notesSlide" Target="../notesSlides/notesSlide10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6.png"/><Relationship Id="rId5" Type="http://schemas.openxmlformats.org/officeDocument/2006/relationships/image" Target="../media/image77.png"/><Relationship Id="rId4" Type="http://schemas.openxmlformats.org/officeDocument/2006/relationships/image" Target="../media/image18.sv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sv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20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8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7.svg"/><Relationship Id="rId4" Type="http://schemas.openxmlformats.org/officeDocument/2006/relationships/image" Target="../media/image156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57.svg"/><Relationship Id="rId4" Type="http://schemas.openxmlformats.org/officeDocument/2006/relationships/image" Target="../media/image156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4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svg"/><Relationship Id="rId18" Type="http://schemas.openxmlformats.org/officeDocument/2006/relationships/image" Target="../media/image42.png"/><Relationship Id="rId3" Type="http://schemas.openxmlformats.org/officeDocument/2006/relationships/image" Target="../media/image14.png"/><Relationship Id="rId7" Type="http://schemas.openxmlformats.org/officeDocument/2006/relationships/image" Target="../media/image31.svg"/><Relationship Id="rId12" Type="http://schemas.openxmlformats.org/officeDocument/2006/relationships/image" Target="../media/image36.png"/><Relationship Id="rId17" Type="http://schemas.openxmlformats.org/officeDocument/2006/relationships/image" Target="../media/image41.sv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svg"/><Relationship Id="rId5" Type="http://schemas.openxmlformats.org/officeDocument/2006/relationships/image" Target="../media/image29.svg"/><Relationship Id="rId15" Type="http://schemas.openxmlformats.org/officeDocument/2006/relationships/image" Target="../media/image39.svg"/><Relationship Id="rId10" Type="http://schemas.openxmlformats.org/officeDocument/2006/relationships/image" Target="../media/image34.png"/><Relationship Id="rId19" Type="http://schemas.openxmlformats.org/officeDocument/2006/relationships/image" Target="../media/image43.svg"/><Relationship Id="rId4" Type="http://schemas.openxmlformats.org/officeDocument/2006/relationships/image" Target="../media/image28.png"/><Relationship Id="rId9" Type="http://schemas.openxmlformats.org/officeDocument/2006/relationships/image" Target="../media/image33.svg"/><Relationship Id="rId1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8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5.png"/><Relationship Id="rId10" Type="http://schemas.openxmlformats.org/officeDocument/2006/relationships/image" Target="../media/image14.png"/><Relationship Id="rId4" Type="http://schemas.openxmlformats.org/officeDocument/2006/relationships/image" Target="../media/image49.png"/><Relationship Id="rId9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14.png"/><Relationship Id="rId21" Type="http://schemas.openxmlformats.org/officeDocument/2006/relationships/image" Target="../media/image70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17" Type="http://schemas.openxmlformats.org/officeDocument/2006/relationships/image" Target="../media/image66.svg"/><Relationship Id="rId25" Type="http://schemas.openxmlformats.org/officeDocument/2006/relationships/image" Target="../media/image74.svg"/><Relationship Id="rId2" Type="http://schemas.openxmlformats.org/officeDocument/2006/relationships/notesSlide" Target="../notesSlides/notesSlide16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24" Type="http://schemas.openxmlformats.org/officeDocument/2006/relationships/image" Target="../media/image73.png"/><Relationship Id="rId5" Type="http://schemas.openxmlformats.org/officeDocument/2006/relationships/image" Target="../media/image54.svg"/><Relationship Id="rId15" Type="http://schemas.openxmlformats.org/officeDocument/2006/relationships/image" Target="../media/image64.svg"/><Relationship Id="rId23" Type="http://schemas.openxmlformats.org/officeDocument/2006/relationships/image" Target="../media/image72.svg"/><Relationship Id="rId10" Type="http://schemas.openxmlformats.org/officeDocument/2006/relationships/image" Target="../media/image59.png"/><Relationship Id="rId19" Type="http://schemas.openxmlformats.org/officeDocument/2006/relationships/image" Target="../media/image68.svg"/><Relationship Id="rId4" Type="http://schemas.openxmlformats.org/officeDocument/2006/relationships/image" Target="../media/image53.png"/><Relationship Id="rId9" Type="http://schemas.openxmlformats.org/officeDocument/2006/relationships/image" Target="../media/image58.sv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sv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svg"/><Relationship Id="rId4" Type="http://schemas.openxmlformats.org/officeDocument/2006/relationships/image" Target="../media/image7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13" Type="http://schemas.openxmlformats.org/officeDocument/2006/relationships/image" Target="../media/image86.png"/><Relationship Id="rId3" Type="http://schemas.openxmlformats.org/officeDocument/2006/relationships/image" Target="../media/image14.png"/><Relationship Id="rId7" Type="http://schemas.openxmlformats.org/officeDocument/2006/relationships/image" Target="../media/image82.png"/><Relationship Id="rId12" Type="http://schemas.openxmlformats.org/officeDocument/2006/relationships/image" Target="../media/image31.sv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svg"/><Relationship Id="rId11" Type="http://schemas.openxmlformats.org/officeDocument/2006/relationships/image" Target="../media/image30.png"/><Relationship Id="rId5" Type="http://schemas.openxmlformats.org/officeDocument/2006/relationships/image" Target="../media/image28.png"/><Relationship Id="rId10" Type="http://schemas.openxmlformats.org/officeDocument/2006/relationships/image" Target="../media/image85.svg"/><Relationship Id="rId4" Type="http://schemas.openxmlformats.org/officeDocument/2006/relationships/image" Target="../media/image81.png"/><Relationship Id="rId9" Type="http://schemas.openxmlformats.org/officeDocument/2006/relationships/image" Target="../media/image84.png"/><Relationship Id="rId14" Type="http://schemas.openxmlformats.org/officeDocument/2006/relationships/image" Target="../media/image87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0.svg"/><Relationship Id="rId4" Type="http://schemas.openxmlformats.org/officeDocument/2006/relationships/image" Target="../media/image8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0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2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77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openxmlformats.org/officeDocument/2006/relationships/image" Target="../media/image62.svg"/><Relationship Id="rId18" Type="http://schemas.openxmlformats.org/officeDocument/2006/relationships/image" Target="../media/image67.png"/><Relationship Id="rId26" Type="http://schemas.openxmlformats.org/officeDocument/2006/relationships/image" Target="../media/image75.png"/><Relationship Id="rId3" Type="http://schemas.openxmlformats.org/officeDocument/2006/relationships/image" Target="../media/image14.png"/><Relationship Id="rId21" Type="http://schemas.openxmlformats.org/officeDocument/2006/relationships/image" Target="../media/image70.svg"/><Relationship Id="rId7" Type="http://schemas.openxmlformats.org/officeDocument/2006/relationships/image" Target="../media/image56.svg"/><Relationship Id="rId12" Type="http://schemas.openxmlformats.org/officeDocument/2006/relationships/image" Target="../media/image61.png"/><Relationship Id="rId17" Type="http://schemas.openxmlformats.org/officeDocument/2006/relationships/image" Target="../media/image66.svg"/><Relationship Id="rId25" Type="http://schemas.openxmlformats.org/officeDocument/2006/relationships/image" Target="../media/image74.sv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65.png"/><Relationship Id="rId20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png"/><Relationship Id="rId11" Type="http://schemas.openxmlformats.org/officeDocument/2006/relationships/image" Target="../media/image60.svg"/><Relationship Id="rId24" Type="http://schemas.openxmlformats.org/officeDocument/2006/relationships/image" Target="../media/image73.png"/><Relationship Id="rId5" Type="http://schemas.openxmlformats.org/officeDocument/2006/relationships/image" Target="../media/image54.svg"/><Relationship Id="rId15" Type="http://schemas.openxmlformats.org/officeDocument/2006/relationships/image" Target="../media/image64.svg"/><Relationship Id="rId23" Type="http://schemas.openxmlformats.org/officeDocument/2006/relationships/image" Target="../media/image72.svg"/><Relationship Id="rId10" Type="http://schemas.openxmlformats.org/officeDocument/2006/relationships/image" Target="../media/image59.png"/><Relationship Id="rId19" Type="http://schemas.openxmlformats.org/officeDocument/2006/relationships/image" Target="../media/image68.svg"/><Relationship Id="rId4" Type="http://schemas.openxmlformats.org/officeDocument/2006/relationships/image" Target="../media/image53.png"/><Relationship Id="rId9" Type="http://schemas.openxmlformats.org/officeDocument/2006/relationships/image" Target="../media/image58.svg"/><Relationship Id="rId14" Type="http://schemas.openxmlformats.org/officeDocument/2006/relationships/image" Target="../media/image63.png"/><Relationship Id="rId22" Type="http://schemas.openxmlformats.org/officeDocument/2006/relationships/image" Target="../media/image71.png"/><Relationship Id="rId27" Type="http://schemas.openxmlformats.org/officeDocument/2006/relationships/image" Target="../media/image7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14.png"/><Relationship Id="rId7" Type="http://schemas.openxmlformats.org/officeDocument/2006/relationships/image" Target="../media/image101.jpeg"/><Relationship Id="rId12" Type="http://schemas.openxmlformats.org/officeDocument/2006/relationships/image" Target="../media/image106.sv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11" Type="http://schemas.openxmlformats.org/officeDocument/2006/relationships/image" Target="../media/image105.png"/><Relationship Id="rId5" Type="http://schemas.openxmlformats.org/officeDocument/2006/relationships/image" Target="../media/image99.svg"/><Relationship Id="rId10" Type="http://schemas.openxmlformats.org/officeDocument/2006/relationships/image" Target="../media/image104.jpeg"/><Relationship Id="rId4" Type="http://schemas.openxmlformats.org/officeDocument/2006/relationships/image" Target="../media/image98.png"/><Relationship Id="rId9" Type="http://schemas.openxmlformats.org/officeDocument/2006/relationships/image" Target="../media/image103.jpe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svg"/><Relationship Id="rId5" Type="http://schemas.openxmlformats.org/officeDocument/2006/relationships/image" Target="../media/image96.png"/><Relationship Id="rId4" Type="http://schemas.openxmlformats.org/officeDocument/2006/relationships/image" Target="../media/image77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image" Target="../media/image105.png"/><Relationship Id="rId7" Type="http://schemas.openxmlformats.org/officeDocument/2006/relationships/image" Target="../media/image103.jpeg"/><Relationship Id="rId12" Type="http://schemas.openxmlformats.org/officeDocument/2006/relationships/image" Target="../media/image14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1.jpeg"/><Relationship Id="rId11" Type="http://schemas.openxmlformats.org/officeDocument/2006/relationships/image" Target="../media/image104.jpeg"/><Relationship Id="rId5" Type="http://schemas.openxmlformats.org/officeDocument/2006/relationships/image" Target="../media/image100.jpeg"/><Relationship Id="rId10" Type="http://schemas.openxmlformats.org/officeDocument/2006/relationships/image" Target="../media/image110.svg"/><Relationship Id="rId4" Type="http://schemas.openxmlformats.org/officeDocument/2006/relationships/image" Target="../media/image109.svg"/><Relationship Id="rId9" Type="http://schemas.openxmlformats.org/officeDocument/2006/relationships/image" Target="../media/image9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svg"/><Relationship Id="rId4" Type="http://schemas.openxmlformats.org/officeDocument/2006/relationships/image" Target="../media/image11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11.sv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6.png"/><Relationship Id="rId5" Type="http://schemas.openxmlformats.org/officeDocument/2006/relationships/image" Target="../media/image77.png"/><Relationship Id="rId4" Type="http://schemas.openxmlformats.org/officeDocument/2006/relationships/image" Target="../media/image18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sv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3.svg"/><Relationship Id="rId5" Type="http://schemas.openxmlformats.org/officeDocument/2006/relationships/image" Target="../media/image112.png"/><Relationship Id="rId4" Type="http://schemas.openxmlformats.org/officeDocument/2006/relationships/image" Target="../media/image20.sv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jpeg"/><Relationship Id="rId7" Type="http://schemas.openxmlformats.org/officeDocument/2006/relationships/image" Target="../media/image3.sv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5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8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16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7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16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9.png"/><Relationship Id="rId4" Type="http://schemas.openxmlformats.org/officeDocument/2006/relationships/image" Target="../media/image1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17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7.sv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6.png"/><Relationship Id="rId5" Type="http://schemas.openxmlformats.org/officeDocument/2006/relationships/image" Target="../media/image116.png"/><Relationship Id="rId4" Type="http://schemas.openxmlformats.org/officeDocument/2006/relationships/image" Target="../media/image18.sv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sv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0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09.svg"/><Relationship Id="rId4" Type="http://schemas.openxmlformats.org/officeDocument/2006/relationships/image" Target="../media/image105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2.png"/><Relationship Id="rId4" Type="http://schemas.openxmlformats.org/officeDocument/2006/relationships/image" Target="../media/image20.sv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16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107.sv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128.svg"/><Relationship Id="rId4" Type="http://schemas.openxmlformats.org/officeDocument/2006/relationships/image" Target="../media/image1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sv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0.png"/><Relationship Id="rId4" Type="http://schemas.openxmlformats.org/officeDocument/2006/relationships/image" Target="../media/image129.sv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9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sv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16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svg"/><Relationship Id="rId5" Type="http://schemas.openxmlformats.org/officeDocument/2006/relationships/image" Target="../media/image135.png"/><Relationship Id="rId4" Type="http://schemas.openxmlformats.org/officeDocument/2006/relationships/image" Target="../media/image134.sv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97.sv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116.png"/><Relationship Id="rId4" Type="http://schemas.openxmlformats.org/officeDocument/2006/relationships/image" Target="../media/image18.sv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sv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16.png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9.svg"/><Relationship Id="rId4" Type="http://schemas.openxmlformats.org/officeDocument/2006/relationships/image" Target="../media/image13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4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svg"/><Relationship Id="rId3" Type="http://schemas.openxmlformats.org/officeDocument/2006/relationships/image" Target="../media/image141.png"/><Relationship Id="rId7" Type="http://schemas.openxmlformats.org/officeDocument/2006/relationships/image" Target="../media/image105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svg"/><Relationship Id="rId5" Type="http://schemas.openxmlformats.org/officeDocument/2006/relationships/image" Target="../media/image96.png"/><Relationship Id="rId4" Type="http://schemas.openxmlformats.org/officeDocument/2006/relationships/image" Target="../media/image142.png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.jpeg"/><Relationship Id="rId7" Type="http://schemas.openxmlformats.org/officeDocument/2006/relationships/image" Target="../media/image143.sv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7.png"/><Relationship Id="rId4" Type="http://schemas.openxmlformats.org/officeDocument/2006/relationships/image" Target="../media/image1.jpe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4.sv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107.sv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6.png"/><Relationship Id="rId5" Type="http://schemas.openxmlformats.org/officeDocument/2006/relationships/image" Target="../media/image77.png"/><Relationship Id="rId4" Type="http://schemas.openxmlformats.org/officeDocument/2006/relationships/image" Target="../media/image128.sv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8.sv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0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51559" y="-146709"/>
            <a:ext cx="18339559" cy="9910065"/>
          </a:xfrm>
          <a:custGeom>
            <a:avLst/>
            <a:gdLst/>
            <a:ahLst/>
            <a:cxnLst/>
            <a:rect l="l" t="t" r="r" b="b"/>
            <a:pathLst>
              <a:path w="18339559" h="9910065">
                <a:moveTo>
                  <a:pt x="0" y="0"/>
                </a:moveTo>
                <a:lnTo>
                  <a:pt x="18339559" y="0"/>
                </a:lnTo>
                <a:lnTo>
                  <a:pt x="18339559" y="9910065"/>
                </a:lnTo>
                <a:lnTo>
                  <a:pt x="0" y="991006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25780" y="2141904"/>
            <a:ext cx="18339559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76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44830" y="8904617"/>
            <a:ext cx="18339559" cy="1596525"/>
            <a:chOff x="0" y="0"/>
            <a:chExt cx="4830172" cy="360321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830172" cy="360321"/>
            </a:xfrm>
            <a:custGeom>
              <a:avLst/>
              <a:gdLst/>
              <a:ahLst/>
              <a:cxnLst/>
              <a:rect l="l" t="t" r="r" b="b"/>
              <a:pathLst>
                <a:path w="4830172" h="360321">
                  <a:moveTo>
                    <a:pt x="0" y="0"/>
                  </a:moveTo>
                  <a:lnTo>
                    <a:pt x="4830172" y="0"/>
                  </a:lnTo>
                  <a:lnTo>
                    <a:pt x="4830172" y="360321"/>
                  </a:lnTo>
                  <a:lnTo>
                    <a:pt x="0" y="360321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66675"/>
              <a:ext cx="4830172" cy="42699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6672328" y="8690474"/>
            <a:ext cx="11615672" cy="1824956"/>
            <a:chOff x="0" y="0"/>
            <a:chExt cx="15487563" cy="2433275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333814" cy="2433275"/>
            </a:xfrm>
            <a:custGeom>
              <a:avLst/>
              <a:gdLst/>
              <a:ahLst/>
              <a:cxnLst/>
              <a:rect l="l" t="t" r="r" b="b"/>
              <a:pathLst>
                <a:path w="10333814" h="2433275">
                  <a:moveTo>
                    <a:pt x="0" y="0"/>
                  </a:moveTo>
                  <a:lnTo>
                    <a:pt x="10333814" y="0"/>
                  </a:lnTo>
                  <a:lnTo>
                    <a:pt x="10333814" y="2433275"/>
                  </a:lnTo>
                  <a:lnTo>
                    <a:pt x="0" y="243327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Freeform 10"/>
            <p:cNvSpPr/>
            <p:nvPr/>
          </p:nvSpPr>
          <p:spPr>
            <a:xfrm>
              <a:off x="10590500" y="387084"/>
              <a:ext cx="4897063" cy="2046191"/>
            </a:xfrm>
            <a:custGeom>
              <a:avLst/>
              <a:gdLst/>
              <a:ahLst/>
              <a:cxnLst/>
              <a:rect l="l" t="t" r="r" b="b"/>
              <a:pathLst>
                <a:path w="4897063" h="2046191">
                  <a:moveTo>
                    <a:pt x="0" y="0"/>
                  </a:moveTo>
                  <a:lnTo>
                    <a:pt x="4897063" y="0"/>
                  </a:lnTo>
                  <a:lnTo>
                    <a:pt x="4897063" y="2046191"/>
                  </a:lnTo>
                  <a:lnTo>
                    <a:pt x="0" y="20461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/>
              <a:stretch>
                <a:fillRect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824241" y="5773347"/>
            <a:ext cx="16639515" cy="21236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ការបណ្ដុះបណ្ដាលសម្រាប់សហជីព</a:t>
            </a:r>
            <a:r>
              <a:rPr lang="nl-NL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ស្ដីពីនីតិវិធីត្រួតពិនិត្យភាពត្រឹមត្រូវ</a:t>
            </a:r>
            <a:r>
              <a:rPr lang="nl-NL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ផ្នែកសិទ្ធិមនុស្ស និងបរិស្ថាន</a:t>
            </a:r>
            <a:r>
              <a:rPr lang="nl-NL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(HREDD)</a:t>
            </a:r>
            <a:endParaRPr kumimoji="0" lang="en-US" sz="480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8">
            <a:extLst>
              <a:ext uri="{FF2B5EF4-FFF2-40B4-BE49-F238E27FC236}">
                <a16:creationId xmlns:a16="http://schemas.microsoft.com/office/drawing/2014/main" id="{DA722308-DCEB-B9B8-7DF2-D4E16F524887}"/>
              </a:ext>
            </a:extLst>
          </p:cNvPr>
          <p:cNvSpPr txBox="1"/>
          <p:nvPr/>
        </p:nvSpPr>
        <p:spPr>
          <a:xfrm>
            <a:off x="1903220" y="8134400"/>
            <a:ext cx="10732584" cy="717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9"/>
              </a:lnSpc>
            </a:pPr>
            <a:r>
              <a:rPr lang="km-KH" sz="4142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វគ្គបណ្ដុះបណ្ដាលស៊ីជម្រៅ</a:t>
            </a:r>
            <a:endParaRPr lang="en-US" sz="4142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5161660" y="2237002"/>
            <a:ext cx="7964679" cy="7374142"/>
          </a:xfrm>
          <a:custGeom>
            <a:avLst/>
            <a:gdLst/>
            <a:ahLst/>
            <a:cxnLst/>
            <a:rect l="l" t="t" r="r" b="b"/>
            <a:pathLst>
              <a:path w="7964679" h="7374142">
                <a:moveTo>
                  <a:pt x="0" y="0"/>
                </a:moveTo>
                <a:lnTo>
                  <a:pt x="7964680" y="0"/>
                </a:lnTo>
                <a:lnTo>
                  <a:pt x="7964680" y="7374142"/>
                </a:lnTo>
                <a:lnTo>
                  <a:pt x="0" y="73741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15410534" y="277192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0C49C0A9-A2A9-45F0-8048-0EFBA6A8EA63}"/>
              </a:ext>
            </a:extLst>
          </p:cNvPr>
          <p:cNvSpPr txBox="1"/>
          <p:nvPr/>
        </p:nvSpPr>
        <p:spPr>
          <a:xfrm>
            <a:off x="762000" y="1075022"/>
            <a:ext cx="14991287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40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សកម្មភាពអាជីវកម្មប្រកបដោយការទទួលខុសត្រូវ </a:t>
            </a:r>
            <a:r>
              <a:rPr lang="en-US" sz="4000" dirty="0">
                <a:solidFill>
                  <a:srgbClr val="FFC000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 </a:t>
            </a:r>
            <a:r>
              <a:rPr lang="en-US" sz="4000" dirty="0">
                <a:solidFill>
                  <a:srgbClr val="FFFFFF"/>
                </a:solidFill>
                <a:latin typeface="Graphik Bold"/>
              </a:rPr>
              <a:t>(RBC)</a:t>
            </a:r>
            <a:r>
              <a:rPr lang="en-US" sz="4000" dirty="0">
                <a:solidFill>
                  <a:srgbClr val="FFC000"/>
                </a:solidFill>
                <a:latin typeface="Graphik Bold"/>
              </a:rPr>
              <a:t> </a:t>
            </a:r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ជំហានទី៤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ឧបករណ៍៖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</a:t>
            </a:r>
            <a:endParaRPr kumimoji="0" lang="km-KH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គម្រោងត្រួតពិនិត្យការងារប្រកបដោយយុត្តិធម៌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338528" y="3511950"/>
            <a:ext cx="15610944" cy="112851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ឧទាហរណ៍៖ វិស័យកាត់ដេរក្នុងប្រទេសកម្ពុជាក្នុងឆ្នាំ ២០២២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- 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២០២៤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ឆ្នាំ ២០២២៖ កម្មករនិយោជិតចំនួន ៥០០ នាក់មកពីរោងចក្រកាត់ដេរចំនួន ៣០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ឆ្នាំ ២០២៣៖ កម្មករនិយោជិតចំនួន ១២០០ នាក់មកពីរោងចក្រកាត់ដេរចំនួន ៥០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ឆ្នាំ ២០២៤៖ កម្មករនិយោជិតចំនួន ២៤០៥ នាក់មកពិរោងចក្រកាត់ដេរចំនួន ៩៣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ការប្រៀបធៀបរវាងឆ្នាំ៖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ថ្លៃចំណាយការរស់នៅមានការកើនឡើងដល់ ៣៥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%</a:t>
            </a:r>
          </a:p>
          <a:p>
            <a:pPr marL="1640841" marR="0" lvl="2" indent="-546947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បំណុលមានការកើនឡើង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656772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12073987" y="5933689"/>
            <a:ext cx="5767444" cy="4353311"/>
          </a:xfrm>
          <a:custGeom>
            <a:avLst/>
            <a:gdLst/>
            <a:ahLst/>
            <a:cxnLst/>
            <a:rect l="l" t="t" r="r" b="b"/>
            <a:pathLst>
              <a:path w="5767444" h="4353311">
                <a:moveTo>
                  <a:pt x="0" y="0"/>
                </a:moveTo>
                <a:lnTo>
                  <a:pt x="5767443" y="0"/>
                </a:lnTo>
                <a:lnTo>
                  <a:pt x="5767443" y="4353311"/>
                </a:lnTo>
                <a:lnTo>
                  <a:pt x="0" y="435331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7" name="TextBox 2">
            <a:extLst>
              <a:ext uri="{FF2B5EF4-FFF2-40B4-BE49-F238E27FC236}">
                <a16:creationId xmlns:a16="http://schemas.microsoft.com/office/drawing/2014/main" id="{B56B07AE-B271-4016-A47F-F76EA669A794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1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ជំហានទី៥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+mn-cs"/>
              </a:rPr>
              <a:t> 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+mn-cs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+mn-ea"/>
                <a:cs typeface="Khmer OS Moul" panose="02000500000000000000" pitchFamily="2" charset="0"/>
              </a:rPr>
              <a:t>ប្រាស្រ័យទាក់ទង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+mn-ea"/>
              <a:cs typeface="Khmer OS Moul" panose="02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6384DAA-F836-4E82-9707-2B93699865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045005"/>
            <a:ext cx="12726221" cy="6596619"/>
          </a:xfrm>
          <a:prstGeom prst="rect">
            <a:avLst/>
          </a:prstGeom>
        </p:spPr>
      </p:pic>
      <p:sp>
        <p:nvSpPr>
          <p:cNvPr id="9" name="Freeform 6">
            <a:extLst>
              <a:ext uri="{FF2B5EF4-FFF2-40B4-BE49-F238E27FC236}">
                <a16:creationId xmlns:a16="http://schemas.microsoft.com/office/drawing/2014/main" id="{332E28F5-7CCA-4D9A-8EF5-1321B2688A49}"/>
              </a:ext>
            </a:extLst>
          </p:cNvPr>
          <p:cNvSpPr/>
          <p:nvPr/>
        </p:nvSpPr>
        <p:spPr>
          <a:xfrm>
            <a:off x="2814230" y="2239790"/>
            <a:ext cx="4953024" cy="2903710"/>
          </a:xfrm>
          <a:custGeom>
            <a:avLst/>
            <a:gdLst/>
            <a:ahLst/>
            <a:cxnLst/>
            <a:rect l="l" t="t" r="r" b="b"/>
            <a:pathLst>
              <a:path w="4953024" h="2903710">
                <a:moveTo>
                  <a:pt x="0" y="0"/>
                </a:moveTo>
                <a:lnTo>
                  <a:pt x="4953023" y="0"/>
                </a:lnTo>
                <a:lnTo>
                  <a:pt x="4953023" y="2903710"/>
                </a:lnTo>
                <a:lnTo>
                  <a:pt x="0" y="29037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700931" y="2063126"/>
            <a:ext cx="10886137" cy="3080374"/>
          </a:xfrm>
          <a:custGeom>
            <a:avLst/>
            <a:gdLst/>
            <a:ahLst/>
            <a:cxnLst/>
            <a:rect l="l" t="t" r="r" b="b"/>
            <a:pathLst>
              <a:path w="10886137" h="3080374">
                <a:moveTo>
                  <a:pt x="0" y="0"/>
                </a:moveTo>
                <a:lnTo>
                  <a:pt x="10886138" y="0"/>
                </a:lnTo>
                <a:lnTo>
                  <a:pt x="10886138" y="3080374"/>
                </a:lnTo>
                <a:lnTo>
                  <a:pt x="0" y="308037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279689" y="5143500"/>
            <a:ext cx="6838505" cy="4553640"/>
          </a:xfrm>
          <a:custGeom>
            <a:avLst/>
            <a:gdLst/>
            <a:ahLst/>
            <a:cxnLst/>
            <a:rect l="l" t="t" r="r" b="b"/>
            <a:pathLst>
              <a:path w="6838505" h="4553640">
                <a:moveTo>
                  <a:pt x="0" y="0"/>
                </a:moveTo>
                <a:lnTo>
                  <a:pt x="6838506" y="0"/>
                </a:lnTo>
                <a:lnTo>
                  <a:pt x="6838506" y="4553640"/>
                </a:lnTo>
                <a:lnTo>
                  <a:pt x="0" y="455364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2327515" y="4225907"/>
            <a:ext cx="5371008" cy="3588147"/>
          </a:xfrm>
          <a:custGeom>
            <a:avLst/>
            <a:gdLst/>
            <a:ahLst/>
            <a:cxnLst/>
            <a:rect l="l" t="t" r="r" b="b"/>
            <a:pathLst>
              <a:path w="5371008" h="3588147">
                <a:moveTo>
                  <a:pt x="0" y="0"/>
                </a:moveTo>
                <a:lnTo>
                  <a:pt x="5371008" y="0"/>
                </a:lnTo>
                <a:lnTo>
                  <a:pt x="5371008" y="3588147"/>
                </a:lnTo>
                <a:lnTo>
                  <a:pt x="0" y="358814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48356" y="981075"/>
            <a:ext cx="14991287" cy="17697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1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+mn-ea"/>
                <a:cs typeface="Khmer OS Moul" panose="02000500000000000000" pitchFamily="2" charset="0"/>
              </a:rPr>
              <a:t>ជំហានទី៥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+mn-ea"/>
                <a:cs typeface="Khmer OS Moul" panose="02000500000000000000" pitchFamily="2" charset="0"/>
              </a:rPr>
              <a:t> 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+mn-ea"/>
                <a:cs typeface="Khmer OS Moul" panose="02000500000000000000" pitchFamily="2" charset="0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+mn-ea"/>
                <a:cs typeface="Khmer OS Moul" panose="02000500000000000000" pitchFamily="2" charset="0"/>
              </a:rPr>
              <a:t>ប្រាស្រ័យទាក់ទង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+mn-ea"/>
              <a:cs typeface="Khmer OS Moul" panose="02000500000000000000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6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8" name="Freeform 8"/>
          <p:cNvSpPr/>
          <p:nvPr/>
        </p:nvSpPr>
        <p:spPr>
          <a:xfrm>
            <a:off x="1028700" y="5143500"/>
            <a:ext cx="5250989" cy="3498472"/>
          </a:xfrm>
          <a:custGeom>
            <a:avLst/>
            <a:gdLst/>
            <a:ahLst/>
            <a:cxnLst/>
            <a:rect l="l" t="t" r="r" b="b"/>
            <a:pathLst>
              <a:path w="5250989" h="3498472">
                <a:moveTo>
                  <a:pt x="0" y="0"/>
                </a:moveTo>
                <a:lnTo>
                  <a:pt x="5250989" y="0"/>
                </a:lnTo>
                <a:lnTo>
                  <a:pt x="5250989" y="3498472"/>
                </a:lnTo>
                <a:lnTo>
                  <a:pt x="0" y="349847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ជំហានទី ៥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ការអនុវត្តល្អ៖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Zeeman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145111" y="2090761"/>
            <a:ext cx="11722144" cy="3561663"/>
          </a:xfrm>
          <a:custGeom>
            <a:avLst/>
            <a:gdLst/>
            <a:ahLst/>
            <a:cxnLst/>
            <a:rect l="l" t="t" r="r" b="b"/>
            <a:pathLst>
              <a:path w="11722144" h="3561663">
                <a:moveTo>
                  <a:pt x="0" y="0"/>
                </a:moveTo>
                <a:lnTo>
                  <a:pt x="11722143" y="0"/>
                </a:lnTo>
                <a:lnTo>
                  <a:pt x="11722143" y="3561663"/>
                </a:lnTo>
                <a:lnTo>
                  <a:pt x="0" y="356166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2344" t="-18769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1770068" y="2090761"/>
            <a:ext cx="5882619" cy="5882619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lnTo>
                    <a:pt x="466396" y="87561"/>
                  </a:lnTo>
                  <a:lnTo>
                    <a:pt x="553838" y="27679"/>
                  </a:lnTo>
                  <a:lnTo>
                    <a:pt x="578287" y="131093"/>
                  </a:lnTo>
                  <a:lnTo>
                    <a:pt x="681363" y="106978"/>
                  </a:lnTo>
                  <a:lnTo>
                    <a:pt x="666963" y="212279"/>
                  </a:lnTo>
                  <a:lnTo>
                    <a:pt x="771752" y="227186"/>
                  </a:lnTo>
                  <a:lnTo>
                    <a:pt x="720448" y="320152"/>
                  </a:lnTo>
                  <a:lnTo>
                    <a:pt x="812800" y="372069"/>
                  </a:lnTo>
                  <a:lnTo>
                    <a:pt x="731520" y="440145"/>
                  </a:lnTo>
                  <a:lnTo>
                    <a:pt x="798961" y="522061"/>
                  </a:lnTo>
                  <a:lnTo>
                    <a:pt x="698682" y="556053"/>
                  </a:lnTo>
                  <a:lnTo>
                    <a:pt x="732104" y="656904"/>
                  </a:lnTo>
                  <a:lnTo>
                    <a:pt x="626370" y="652219"/>
                  </a:lnTo>
                  <a:lnTo>
                    <a:pt x="621259" y="758384"/>
                  </a:lnTo>
                  <a:lnTo>
                    <a:pt x="524350" y="715658"/>
                  </a:lnTo>
                  <a:lnTo>
                    <a:pt x="481396" y="812800"/>
                  </a:lnTo>
                  <a:lnTo>
                    <a:pt x="406400" y="737801"/>
                  </a:lnTo>
                  <a:lnTo>
                    <a:pt x="331404" y="812800"/>
                  </a:lnTo>
                  <a:lnTo>
                    <a:pt x="288450" y="715658"/>
                  </a:lnTo>
                  <a:lnTo>
                    <a:pt x="191541" y="758384"/>
                  </a:lnTo>
                  <a:lnTo>
                    <a:pt x="186430" y="652219"/>
                  </a:lnTo>
                  <a:lnTo>
                    <a:pt x="80696" y="656904"/>
                  </a:lnTo>
                  <a:lnTo>
                    <a:pt x="114118" y="556053"/>
                  </a:lnTo>
                  <a:lnTo>
                    <a:pt x="13839" y="522061"/>
                  </a:lnTo>
                  <a:lnTo>
                    <a:pt x="81280" y="440145"/>
                  </a:lnTo>
                  <a:lnTo>
                    <a:pt x="0" y="372069"/>
                  </a:lnTo>
                  <a:lnTo>
                    <a:pt x="92352" y="320152"/>
                  </a:lnTo>
                  <a:lnTo>
                    <a:pt x="41047" y="227186"/>
                  </a:lnTo>
                  <a:lnTo>
                    <a:pt x="145837" y="212279"/>
                  </a:lnTo>
                  <a:lnTo>
                    <a:pt x="131437" y="106978"/>
                  </a:lnTo>
                  <a:lnTo>
                    <a:pt x="234513" y="131093"/>
                  </a:lnTo>
                  <a:lnTo>
                    <a:pt x="258962" y="27679"/>
                  </a:lnTo>
                  <a:lnTo>
                    <a:pt x="346404" y="87561"/>
                  </a:lnTo>
                  <a:lnTo>
                    <a:pt x="406400" y="0"/>
                  </a:ln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139700" y="73025"/>
              <a:ext cx="533400" cy="6000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9" name="TextBox 9"/>
          <p:cNvSpPr txBox="1"/>
          <p:nvPr/>
        </p:nvSpPr>
        <p:spPr>
          <a:xfrm>
            <a:off x="1145111" y="5954969"/>
            <a:ext cx="15494533" cy="38856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60963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អ្នកលក់សម្លៀកបំពាក់​ធូរថ្លៃ (ហូឡង់)៖​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381019" marR="0" lvl="0" indent="-381019" algn="l" defTabSz="60963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ក្រមសីលធម៌​ទាំងផ្នែកខាងលើ និងខាងក្រោម 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381019" marR="0" lvl="0" indent="-381019" algn="l" defTabSz="60963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ប្រាក់ឈ្នួលរស់នៅសម្រាប់អ្នកផ្គត់ផ្គង់​កម្រិតទី ១ ចំនួន ២៥%៖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1468119" marR="0" lvl="2" indent="-489373" algn="l" defTabSz="914400" rtl="0" eaLnBrk="1" fontAlgn="auto" latinLnBrk="0" hangingPunct="1">
              <a:lnSpc>
                <a:spcPts val="39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សម្រាប់ភាគរយនៃ​ផលិតកម្ម​ក្នុងរោងចក្រ៖ ប្រាក់រង្វាន់ ​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“Zeeman” </a:t>
            </a: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សម្រាប់កម្មករ​និយោជិក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1468119" marR="0" lvl="2" indent="-489373" algn="l" defTabSz="914400" rtl="0" eaLnBrk="1" fontAlgn="auto" latinLnBrk="0" hangingPunct="1">
              <a:lnSpc>
                <a:spcPts val="39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ចំណាយ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4-7 </a:t>
            </a: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សេន សម្រាប់ផលិតផលមួយ 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1468119" marR="0" lvl="2" indent="-489373" algn="l" defTabSz="914400" rtl="0" eaLnBrk="1" fontAlgn="auto" latinLnBrk="0" hangingPunct="1">
              <a:lnSpc>
                <a:spcPts val="39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ប៉ុន្តែ មិនសូវមានការសុំច្បាប់ឈឺ ហើយ​ផលិតផលមានគុណភាពខ្ពស់ជាង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00000" pitchFamily="2" charset="0"/>
              <a:ea typeface="+mn-ea"/>
              <a:cs typeface="Khmer OS Battambang" panose="02000500000000000000" pitchFamily="2" charset="0"/>
            </a:endParaRPr>
          </a:p>
          <a:p>
            <a:pPr marL="1468119" marR="0" lvl="2" indent="-489373" algn="l" defTabSz="914400" rtl="0" eaLnBrk="1" fontAlgn="auto" latinLnBrk="0" hangingPunct="1">
              <a:lnSpc>
                <a:spcPts val="39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ជាលទ្ធផល៖ បានធ្វើឱ្យ​មានការប្រែប្រួលនៅក្នុងពិភពនៃការប្រកួតប្រជែង</a:t>
            </a:r>
          </a:p>
          <a:p>
            <a:pPr marL="1468119" marR="0" lvl="2" indent="-489373" algn="l" defTabSz="914400" rtl="0" eaLnBrk="1" fontAlgn="auto" latinLnBrk="0" hangingPunct="1">
              <a:lnSpc>
                <a:spcPts val="394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កសាងសម្ព័ន្ធភាព​រវាងអ្នកដែលមានឆន្ទៈធ្វើការងារ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2115799" y="3711245"/>
            <a:ext cx="5027089" cy="3000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85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“</a:t>
            </a:r>
            <a:r>
              <a:rPr kumimoji="0" lang="km-KH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យើងអាចមើលឃើញ​ភាពខុសប្លែកគ្នា​យ៉ាងច្បាស់ រវាងអាវយឺត​ផលិត​សម្រាប់ ​</a:t>
            </a:r>
            <a:r>
              <a:rPr kumimoji="0" lang="en-US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Zeeman </a:t>
            </a:r>
            <a:r>
              <a:rPr kumimoji="0" lang="km-KH" sz="2400" b="1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 និងសម្រាប់​ម៉ាក​យីហោ​ផ្សេង បើទោះបីជា​អាវទាំងនោះ​ផលិតចេញ​ពី​រោងចក្រតែមួយក្ដី។”</a:t>
            </a:r>
            <a:endParaRPr kumimoji="0" lang="en-US" sz="2400" b="1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ctr" defTabSz="914400" rtl="0" eaLnBrk="1" fontAlgn="auto" latinLnBrk="0" hangingPunct="1">
              <a:lnSpc>
                <a:spcPts val="385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31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raphik Italics"/>
              <a:ea typeface="Graphik Italics"/>
              <a:cs typeface="Graphik Italics"/>
              <a:sym typeface="Graphik Italics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1BABBFD7-9614-41F1-A87B-2870804F36FF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ជំហានទី៥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ការងារជាក្រុម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CBC91B46-5D6E-4E19-83F4-9B11A7DB59F4}"/>
              </a:ext>
            </a:extLst>
          </p:cNvPr>
          <p:cNvSpPr txBox="1"/>
          <p:nvPr/>
        </p:nvSpPr>
        <p:spPr>
          <a:xfrm>
            <a:off x="2038661" y="3151882"/>
            <a:ext cx="14310697" cy="70093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សូមធ្វើការជាមួយក្រុមរបស់អ្នក៖ សូមឆែកអនឡាញ និងពិនិត្យថា​តើអ្នកអាច​រកឃើញអ្វីខ្លះ​អំពី​គោលនយោបាយ និង​សកម្មភាព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RBC </a:t>
            </a: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របស់​អ្នកបញ្ជាទិញ/ម៉ាកយីហោអឺរ៉ុប​សម្រាប់​ផលិតផល​របស់អ្នក៖ 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24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តើអ្នកអាចរកឃើញគោលនយោបាយ</a:t>
            </a:r>
            <a:r>
              <a:rPr kumimoji="0" lang="en-US" sz="24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 RBC/ </a:t>
            </a:r>
            <a:r>
              <a:rPr kumimoji="0" lang="km-KH" sz="24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គោលនយោបាយសិទ្ធិមនុស្សរបស់ពួកគេឬទេ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24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តើអ្នកអាចរកឃើញរោងចក្រក្នុងប្រទេសរបស់អ្នក/ក្នុងតំបន់ដែលក្រុមហ៊ុនទាំងនោះទិញទំនិញឬទេ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2499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តើអ្នកអាចរកឃើញយន្តការបណ្ដឹងសាទុក្ខរបស់ក្រុមហ៊ុន/ម៉ាកយីហោនៅតាមអនឡាញឬទេ? </a:t>
            </a:r>
            <a:endParaRPr kumimoji="0" lang="en-US" sz="2499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31215" y="843055"/>
            <a:ext cx="15265521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៥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ធនធាន​តាម​អនឡាញ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8225550" y="3248793"/>
            <a:ext cx="10242213" cy="6166666"/>
          </a:xfrm>
          <a:custGeom>
            <a:avLst/>
            <a:gdLst/>
            <a:ahLst/>
            <a:cxnLst/>
            <a:rect l="l" t="t" r="r" b="b"/>
            <a:pathLst>
              <a:path w="10242213" h="6166666">
                <a:moveTo>
                  <a:pt x="0" y="0"/>
                </a:moveTo>
                <a:lnTo>
                  <a:pt x="10242213" y="0"/>
                </a:lnTo>
                <a:lnTo>
                  <a:pt x="10242213" y="6166666"/>
                </a:lnTo>
                <a:lnTo>
                  <a:pt x="0" y="61666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rPr>
              <a:t>​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828800" y="2019300"/>
            <a:ext cx="3855505" cy="2573549"/>
          </a:xfrm>
          <a:custGeom>
            <a:avLst/>
            <a:gdLst/>
            <a:ahLst/>
            <a:cxnLst/>
            <a:rect l="l" t="t" r="r" b="b"/>
            <a:pathLst>
              <a:path w="3855505" h="2573549">
                <a:moveTo>
                  <a:pt x="0" y="0"/>
                </a:moveTo>
                <a:lnTo>
                  <a:pt x="3855505" y="0"/>
                </a:lnTo>
                <a:lnTo>
                  <a:pt x="3855505" y="2573549"/>
                </a:lnTo>
                <a:lnTo>
                  <a:pt x="0" y="257354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-228600" y="5098774"/>
            <a:ext cx="8153400" cy="508446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17513" marR="0" lvl="1" indent="-408757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របាយការណ៍​ក្រុម​ហ៊ុន និង​របាយការណ៍​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CSR</a:t>
            </a:r>
          </a:p>
          <a:p>
            <a:pPr marL="817513" marR="0" lvl="1" indent="-408757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មជ្ឈមណ្ឌល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Open Supply Hub</a:t>
            </a:r>
          </a:p>
          <a:p>
            <a:pPr marL="817513" marR="0" lvl="1" indent="-408757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បញ្ជី​ឈ្មោះ​សង្វាក់​អ្នក​ផ្គត់​ផ្គង់របស់​អ្នកបញ្ជា​តិញ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17513" marR="0" lvl="1" indent="-408757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ការសន្យា​តម្លាភាព​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17513" marR="0" lvl="1" indent="-408757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លេខ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RN/CA</a:t>
            </a:r>
          </a:p>
          <a:p>
            <a:pPr marL="1635027" marR="0" lvl="2" indent="-545009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ម៉ាក​យីហោអាមេរិក​</a:t>
            </a:r>
          </a:p>
          <a:p>
            <a:pPr marL="1635027" marR="0" lvl="2" indent="-545009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កាណាដា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13E3B814-8D2E-4100-8AFA-93102A8FD7EB}"/>
              </a:ext>
            </a:extLst>
          </p:cNvPr>
          <p:cNvSpPr txBox="1"/>
          <p:nvPr/>
        </p:nvSpPr>
        <p:spPr>
          <a:xfrm>
            <a:off x="1050471" y="2680874"/>
            <a:ext cx="15610944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1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ជំហានទី៥ 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ការពិភាក្សា​​លើលទ្ធផល​ការងារ​ក្រុមតូច ​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1F13C464-CE87-47B6-BD99-6FFA0407891F}"/>
              </a:ext>
            </a:extLst>
          </p:cNvPr>
          <p:cNvSpPr txBox="1"/>
          <p:nvPr/>
        </p:nvSpPr>
        <p:spPr>
          <a:xfrm>
            <a:off x="3869008" y="4272095"/>
            <a:ext cx="11370992" cy="28828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តើអ្នកអាចរកឃើញចម្លើយតបជាមួយសំណួរទាំងនោះឬទេ? ​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ប្រសិនរកមិនឃើញចម្លើយ៖ តើអ្នកបានរកឃើញអ្វីខ្លះ? </a:t>
            </a: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 </a:t>
            </a: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​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74EC6BCD-ABBF-433E-B601-0F429A9FAD36}"/>
              </a:ext>
            </a:extLst>
          </p:cNvPr>
          <p:cNvSpPr txBox="1"/>
          <p:nvPr/>
        </p:nvSpPr>
        <p:spPr>
          <a:xfrm>
            <a:off x="1648354" y="744373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1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ជំហានទី៥ 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FE66580E-ED1E-4BAD-94BA-18FED6A3A472}"/>
              </a:ext>
            </a:extLst>
          </p:cNvPr>
          <p:cNvSpPr txBox="1"/>
          <p:nvPr/>
        </p:nvSpPr>
        <p:spPr>
          <a:xfrm>
            <a:off x="1968644" y="7855264"/>
            <a:ext cx="14350705" cy="21544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តើអ្នកអាចដើរតួនាទីអ្វីខ្លះនៅក្នុងជំហានទី៦ ដើម្បីធានា​ឱ្យបានថាម៉ាកយីហោ និង​ដៃគូ​ដទៃទៀតក្នុងសង្វាក់​ផ្គត់ផ្គង់​អាចប្រាស្រ័យទាក់ទង​អំពី​នីតិវិធីត្រួតពិនិត្យភាពត្រឹមត្រូវ​របស់ខ្លួន​បាន​ប្រកបដោយប្រសិទ្ធភាព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7DBD06D-1E9B-4DF3-A165-E9A5B1F0FD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400" y="2431109"/>
            <a:ext cx="9753600" cy="5055765"/>
          </a:xfrm>
          <a:prstGeom prst="rect">
            <a:avLst/>
          </a:prstGeom>
        </p:spPr>
      </p:pic>
      <p:sp>
        <p:nvSpPr>
          <p:cNvPr id="12" name="Freeform 8">
            <a:extLst>
              <a:ext uri="{FF2B5EF4-FFF2-40B4-BE49-F238E27FC236}">
                <a16:creationId xmlns:a16="http://schemas.microsoft.com/office/drawing/2014/main" id="{21DBFA2A-CAEA-4E96-9119-437A5C9CCFBC}"/>
              </a:ext>
            </a:extLst>
          </p:cNvPr>
          <p:cNvSpPr/>
          <p:nvPr/>
        </p:nvSpPr>
        <p:spPr>
          <a:xfrm>
            <a:off x="3978535" y="2171700"/>
            <a:ext cx="3564926" cy="2089938"/>
          </a:xfrm>
          <a:custGeom>
            <a:avLst/>
            <a:gdLst/>
            <a:ahLst/>
            <a:cxnLst/>
            <a:rect l="l" t="t" r="r" b="b"/>
            <a:pathLst>
              <a:path w="3732032" h="2187904">
                <a:moveTo>
                  <a:pt x="0" y="0"/>
                </a:moveTo>
                <a:lnTo>
                  <a:pt x="3732032" y="0"/>
                </a:lnTo>
                <a:lnTo>
                  <a:pt x="3732032" y="2187904"/>
                </a:lnTo>
                <a:lnTo>
                  <a:pt x="0" y="21879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431F682C-26B3-4E80-B6A6-C2DA0DAF1481}"/>
              </a:ext>
            </a:extLst>
          </p:cNvPr>
          <p:cNvSpPr txBox="1"/>
          <p:nvPr/>
        </p:nvSpPr>
        <p:spPr>
          <a:xfrm>
            <a:off x="1313781" y="1031849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ជំហានទី៥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 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ED7D97FC-5630-4D1C-9184-B5D736883ED1}"/>
              </a:ext>
            </a:extLst>
          </p:cNvPr>
          <p:cNvSpPr txBox="1"/>
          <p:nvPr/>
        </p:nvSpPr>
        <p:spPr>
          <a:xfrm>
            <a:off x="1868859" y="3230028"/>
            <a:ext cx="15610944" cy="57349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ក្នុងនាមជាសហជីព អ្នកអាច៖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ផ្ដល់ធាតុចូល​ដ៏មានតម្លៃ​សម្រាប់​ការ​តម្រូវ​សម្រាប់ការ​រាយការណ៍​ជាទូទៅ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សម្របសម្រួល​កិច្ចប្រជុំ ដើម្បី​អនុញ្ញាតិ​ឱ្យក្រុមហ៊ុន​អាច​ប្រាស្រ័យទាក់ទង​ជាមួយ​និយោជិត​របស់ខ្លួន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ផ្ដល់​បច្ចុប្ប​ន្នភាពព័ត៌មានដល់​សមាជិក និយោជក និង​អ្នក​បញ្ជាទិញ (អន្តរជាតិ)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សម្របសម្រួល​ក្នុង​ការ​រៀបចំ​សន្និសីទ្ធ​ក្នុង​ចន្លោះរយៈពេលទៀងទាត់​សម្រាប់​និយោជិត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4" name="Freeform 4"/>
          <p:cNvSpPr/>
          <p:nvPr/>
        </p:nvSpPr>
        <p:spPr>
          <a:xfrm>
            <a:off x="15656772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2882126" y="5143500"/>
            <a:ext cx="4340164" cy="4533921"/>
          </a:xfrm>
          <a:custGeom>
            <a:avLst/>
            <a:gdLst/>
            <a:ahLst/>
            <a:cxnLst/>
            <a:rect l="l" t="t" r="r" b="b"/>
            <a:pathLst>
              <a:path w="4340164" h="4533921">
                <a:moveTo>
                  <a:pt x="0" y="0"/>
                </a:moveTo>
                <a:lnTo>
                  <a:pt x="4340163" y="0"/>
                </a:lnTo>
                <a:lnTo>
                  <a:pt x="4340163" y="4533921"/>
                </a:lnTo>
                <a:lnTo>
                  <a:pt x="0" y="453392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7977289" y="5143500"/>
            <a:ext cx="8010910" cy="4533921"/>
          </a:xfrm>
          <a:custGeom>
            <a:avLst/>
            <a:gdLst/>
            <a:ahLst/>
            <a:cxnLst/>
            <a:rect l="l" t="t" r="r" b="b"/>
            <a:pathLst>
              <a:path w="8010910" h="4533921">
                <a:moveTo>
                  <a:pt x="0" y="0"/>
                </a:moveTo>
                <a:lnTo>
                  <a:pt x="8010910" y="0"/>
                </a:lnTo>
                <a:lnTo>
                  <a:pt x="8010910" y="4533921"/>
                </a:lnTo>
                <a:lnTo>
                  <a:pt x="0" y="453392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2538" r="-134" b="-253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B1E9527D-9E1C-41F6-8CD3-AA800990ED0C}"/>
              </a:ext>
            </a:extLst>
          </p:cNvPr>
          <p:cNvSpPr txBox="1"/>
          <p:nvPr/>
        </p:nvSpPr>
        <p:spPr>
          <a:xfrm>
            <a:off x="1808387" y="456316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ជំហានទី៥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ឧបករណ៍៖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ការបញ្ចុះបញ្ចូល និង​ការតស៊ូមតិ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6E9C1ED5-1DC5-4F25-8782-5E8ABAEC1A4B}"/>
              </a:ext>
            </a:extLst>
          </p:cNvPr>
          <p:cNvSpPr txBox="1"/>
          <p:nvPr/>
        </p:nvSpPr>
        <p:spPr>
          <a:xfrm>
            <a:off x="3358376" y="3398612"/>
            <a:ext cx="11891310" cy="14157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តស៊ូមតិ​ និងបញ្ចុះបញ្ចូល ដើម្បី​ឱ្យមាន​គុណតម្លៃសង្គម និង​និយាម​សង្គមទាក់ទងជាមួយ​ល័ក្ខខ័ណ្ឌការងារ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362200" y="2171700"/>
            <a:ext cx="12741775" cy="7383276"/>
          </a:xfrm>
          <a:custGeom>
            <a:avLst/>
            <a:gdLst/>
            <a:ahLst/>
            <a:cxnLst/>
            <a:rect l="l" t="t" r="r" b="b"/>
            <a:pathLst>
              <a:path w="12741775" h="7383276">
                <a:moveTo>
                  <a:pt x="0" y="0"/>
                </a:moveTo>
                <a:lnTo>
                  <a:pt x="12741776" y="0"/>
                </a:lnTo>
                <a:lnTo>
                  <a:pt x="12741776" y="7383276"/>
                </a:lnTo>
                <a:lnTo>
                  <a:pt x="0" y="738327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681945" y="981075"/>
            <a:ext cx="14991287" cy="8079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សកម្មភាពអាជីវកម្មប្រកបដោយការទទួលខុសត្រូវ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 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(RBC)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 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D8A14039-7143-B26C-DC54-7A55A13E0533}"/>
              </a:ext>
            </a:extLst>
          </p:cNvPr>
          <p:cNvSpPr/>
          <p:nvPr/>
        </p:nvSpPr>
        <p:spPr>
          <a:xfrm>
            <a:off x="3289955" y="3327662"/>
            <a:ext cx="2658358" cy="1234911"/>
          </a:xfrm>
          <a:custGeom>
            <a:avLst/>
            <a:gdLst>
              <a:gd name="connsiteX0" fmla="*/ 320511 w 2658358"/>
              <a:gd name="connsiteY0" fmla="*/ 226243 h 1234911"/>
              <a:gd name="connsiteX1" fmla="*/ 0 w 2658358"/>
              <a:gd name="connsiteY1" fmla="*/ 565608 h 1234911"/>
              <a:gd name="connsiteX2" fmla="*/ 141402 w 2658358"/>
              <a:gd name="connsiteY2" fmla="*/ 1093509 h 1234911"/>
              <a:gd name="connsiteX3" fmla="*/ 1828800 w 2658358"/>
              <a:gd name="connsiteY3" fmla="*/ 1234911 h 1234911"/>
              <a:gd name="connsiteX4" fmla="*/ 2413261 w 2658358"/>
              <a:gd name="connsiteY4" fmla="*/ 923827 h 1234911"/>
              <a:gd name="connsiteX5" fmla="*/ 2658358 w 2658358"/>
              <a:gd name="connsiteY5" fmla="*/ 301658 h 1234911"/>
              <a:gd name="connsiteX6" fmla="*/ 1621410 w 2658358"/>
              <a:gd name="connsiteY6" fmla="*/ 0 h 1234911"/>
              <a:gd name="connsiteX7" fmla="*/ 320511 w 2658358"/>
              <a:gd name="connsiteY7" fmla="*/ 226243 h 1234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658358" h="1234911">
                <a:moveTo>
                  <a:pt x="320511" y="226243"/>
                </a:moveTo>
                <a:lnTo>
                  <a:pt x="0" y="565608"/>
                </a:lnTo>
                <a:lnTo>
                  <a:pt x="141402" y="1093509"/>
                </a:lnTo>
                <a:lnTo>
                  <a:pt x="1828800" y="1234911"/>
                </a:lnTo>
                <a:lnTo>
                  <a:pt x="2413261" y="923827"/>
                </a:lnTo>
                <a:lnTo>
                  <a:pt x="2658358" y="301658"/>
                </a:lnTo>
                <a:lnTo>
                  <a:pt x="1621410" y="0"/>
                </a:lnTo>
                <a:lnTo>
                  <a:pt x="320511" y="226243"/>
                </a:lnTo>
                <a:close/>
              </a:path>
            </a:pathLst>
          </a:custGeom>
          <a:solidFill>
            <a:srgbClr val="CAD8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និរន្តរភាព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4690A81D-AF59-FDD6-FAED-613B7E16F535}"/>
              </a:ext>
            </a:extLst>
          </p:cNvPr>
          <p:cNvSpPr/>
          <p:nvPr/>
        </p:nvSpPr>
        <p:spPr>
          <a:xfrm>
            <a:off x="6259398" y="3704734"/>
            <a:ext cx="2384981" cy="1593130"/>
          </a:xfrm>
          <a:custGeom>
            <a:avLst/>
            <a:gdLst>
              <a:gd name="connsiteX0" fmla="*/ 461913 w 2384981"/>
              <a:gd name="connsiteY0" fmla="*/ 179109 h 1593130"/>
              <a:gd name="connsiteX1" fmla="*/ 348792 w 2384981"/>
              <a:gd name="connsiteY1" fmla="*/ 565608 h 1593130"/>
              <a:gd name="connsiteX2" fmla="*/ 348792 w 2384981"/>
              <a:gd name="connsiteY2" fmla="*/ 829559 h 1593130"/>
              <a:gd name="connsiteX3" fmla="*/ 0 w 2384981"/>
              <a:gd name="connsiteY3" fmla="*/ 980388 h 1593130"/>
              <a:gd name="connsiteX4" fmla="*/ 9427 w 2384981"/>
              <a:gd name="connsiteY4" fmla="*/ 1470581 h 1593130"/>
              <a:gd name="connsiteX5" fmla="*/ 1593130 w 2384981"/>
              <a:gd name="connsiteY5" fmla="*/ 1593130 h 1593130"/>
              <a:gd name="connsiteX6" fmla="*/ 2205872 w 2384981"/>
              <a:gd name="connsiteY6" fmla="*/ 1470581 h 1593130"/>
              <a:gd name="connsiteX7" fmla="*/ 2384981 w 2384981"/>
              <a:gd name="connsiteY7" fmla="*/ 1112363 h 1593130"/>
              <a:gd name="connsiteX8" fmla="*/ 2205872 w 2384981"/>
              <a:gd name="connsiteY8" fmla="*/ 820132 h 1593130"/>
              <a:gd name="connsiteX9" fmla="*/ 2328421 w 2384981"/>
              <a:gd name="connsiteY9" fmla="*/ 103695 h 1593130"/>
              <a:gd name="connsiteX10" fmla="*/ 1385740 w 2384981"/>
              <a:gd name="connsiteY10" fmla="*/ 0 h 1593130"/>
              <a:gd name="connsiteX11" fmla="*/ 461913 w 2384981"/>
              <a:gd name="connsiteY11" fmla="*/ 179109 h 1593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384981" h="1593130">
                <a:moveTo>
                  <a:pt x="461913" y="179109"/>
                </a:moveTo>
                <a:lnTo>
                  <a:pt x="348792" y="565608"/>
                </a:lnTo>
                <a:lnTo>
                  <a:pt x="348792" y="829559"/>
                </a:lnTo>
                <a:lnTo>
                  <a:pt x="0" y="980388"/>
                </a:lnTo>
                <a:lnTo>
                  <a:pt x="9427" y="1470581"/>
                </a:lnTo>
                <a:lnTo>
                  <a:pt x="1593130" y="1593130"/>
                </a:lnTo>
                <a:lnTo>
                  <a:pt x="2205872" y="1470581"/>
                </a:lnTo>
                <a:lnTo>
                  <a:pt x="2384981" y="1112363"/>
                </a:lnTo>
                <a:lnTo>
                  <a:pt x="2205872" y="820132"/>
                </a:lnTo>
                <a:lnTo>
                  <a:pt x="2328421" y="103695"/>
                </a:lnTo>
                <a:lnTo>
                  <a:pt x="1385740" y="0"/>
                </a:lnTo>
                <a:lnTo>
                  <a:pt x="461913" y="179109"/>
                </a:lnTo>
                <a:close/>
              </a:path>
            </a:pathLst>
          </a:custGeom>
          <a:solidFill>
            <a:srgbClr val="F4F5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ការទទួលខុសត្រូវសង្គមរបស់</a:t>
            </a:r>
            <a:b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</a:b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សាជីវកម្ម​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D095996-A138-E04B-959E-F657A1FA445F}"/>
              </a:ext>
            </a:extLst>
          </p:cNvPr>
          <p:cNvSpPr/>
          <p:nvPr/>
        </p:nvSpPr>
        <p:spPr>
          <a:xfrm>
            <a:off x="10019826" y="3848100"/>
            <a:ext cx="1562574" cy="1143000"/>
          </a:xfrm>
          <a:prstGeom prst="ellipse">
            <a:avLst/>
          </a:prstGeom>
          <a:solidFill>
            <a:srgbClr val="A8B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F75FF59-6482-3722-F481-D61F6675A2C8}"/>
              </a:ext>
            </a:extLst>
          </p:cNvPr>
          <p:cNvSpPr txBox="1"/>
          <p:nvPr/>
        </p:nvSpPr>
        <p:spPr>
          <a:xfrm>
            <a:off x="10146315" y="4083903"/>
            <a:ext cx="13805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មិនបង្ក</a:t>
            </a:r>
            <a:b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</a:b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គ្រោះថ្នាក់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0A4FB3F7-3E32-81A1-62BC-59ABC789A2E3}"/>
              </a:ext>
            </a:extLst>
          </p:cNvPr>
          <p:cNvSpPr/>
          <p:nvPr/>
        </p:nvSpPr>
        <p:spPr>
          <a:xfrm>
            <a:off x="11302738" y="3337089"/>
            <a:ext cx="1970202" cy="1414020"/>
          </a:xfrm>
          <a:custGeom>
            <a:avLst/>
            <a:gdLst>
              <a:gd name="connsiteX0" fmla="*/ 0 w 1970202"/>
              <a:gd name="connsiteY0" fmla="*/ 292231 h 1414020"/>
              <a:gd name="connsiteX1" fmla="*/ 329938 w 1970202"/>
              <a:gd name="connsiteY1" fmla="*/ 895546 h 1414020"/>
              <a:gd name="connsiteX2" fmla="*/ 716437 w 1970202"/>
              <a:gd name="connsiteY2" fmla="*/ 1329179 h 1414020"/>
              <a:gd name="connsiteX3" fmla="*/ 1706252 w 1970202"/>
              <a:gd name="connsiteY3" fmla="*/ 1414020 h 1414020"/>
              <a:gd name="connsiteX4" fmla="*/ 1970202 w 1970202"/>
              <a:gd name="connsiteY4" fmla="*/ 942680 h 1414020"/>
              <a:gd name="connsiteX5" fmla="*/ 1489435 w 1970202"/>
              <a:gd name="connsiteY5" fmla="*/ 669303 h 1414020"/>
              <a:gd name="connsiteX6" fmla="*/ 1244338 w 1970202"/>
              <a:gd name="connsiteY6" fmla="*/ 235670 h 1414020"/>
              <a:gd name="connsiteX7" fmla="*/ 838986 w 1970202"/>
              <a:gd name="connsiteY7" fmla="*/ 0 h 1414020"/>
              <a:gd name="connsiteX8" fmla="*/ 0 w 1970202"/>
              <a:gd name="connsiteY8" fmla="*/ 292231 h 1414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70202" h="1414020">
                <a:moveTo>
                  <a:pt x="0" y="292231"/>
                </a:moveTo>
                <a:lnTo>
                  <a:pt x="329938" y="895546"/>
                </a:lnTo>
                <a:lnTo>
                  <a:pt x="716437" y="1329179"/>
                </a:lnTo>
                <a:lnTo>
                  <a:pt x="1706252" y="1414020"/>
                </a:lnTo>
                <a:lnTo>
                  <a:pt x="1970202" y="942680"/>
                </a:lnTo>
                <a:lnTo>
                  <a:pt x="1489435" y="669303"/>
                </a:lnTo>
                <a:lnTo>
                  <a:pt x="1244338" y="235670"/>
                </a:lnTo>
                <a:lnTo>
                  <a:pt x="838986" y="0"/>
                </a:lnTo>
                <a:lnTo>
                  <a:pt x="0" y="292231"/>
                </a:lnTo>
                <a:close/>
              </a:path>
            </a:pathLst>
          </a:custGeom>
          <a:solidFill>
            <a:srgbClr val="CAD8F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ផលប៉ះពាល់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E8A40E1-F35A-EC2F-9BCF-93EA7EF8963A}"/>
              </a:ext>
            </a:extLst>
          </p:cNvPr>
          <p:cNvSpPr/>
          <p:nvPr/>
        </p:nvSpPr>
        <p:spPr>
          <a:xfrm>
            <a:off x="12865312" y="2933700"/>
            <a:ext cx="1460288" cy="1150203"/>
          </a:xfrm>
          <a:prstGeom prst="ellipse">
            <a:avLst/>
          </a:prstGeom>
          <a:solidFill>
            <a:srgbClr val="A8BE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ធ្វើអំពើល្អ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4ADBB9D2-4DF7-778B-D033-22736E9DDF71}"/>
              </a:ext>
            </a:extLst>
          </p:cNvPr>
          <p:cNvSpPr/>
          <p:nvPr/>
        </p:nvSpPr>
        <p:spPr>
          <a:xfrm>
            <a:off x="10548594" y="7079530"/>
            <a:ext cx="2545237" cy="1329179"/>
          </a:xfrm>
          <a:custGeom>
            <a:avLst/>
            <a:gdLst>
              <a:gd name="connsiteX0" fmla="*/ 0 w 2545237"/>
              <a:gd name="connsiteY0" fmla="*/ 245097 h 1329179"/>
              <a:gd name="connsiteX1" fmla="*/ 320511 w 2545237"/>
              <a:gd name="connsiteY1" fmla="*/ 65988 h 1329179"/>
              <a:gd name="connsiteX2" fmla="*/ 876693 w 2545237"/>
              <a:gd name="connsiteY2" fmla="*/ 113122 h 1329179"/>
              <a:gd name="connsiteX3" fmla="*/ 1442301 w 2545237"/>
              <a:gd name="connsiteY3" fmla="*/ 0 h 1329179"/>
              <a:gd name="connsiteX4" fmla="*/ 895546 w 2545237"/>
              <a:gd name="connsiteY4" fmla="*/ 84841 h 1329179"/>
              <a:gd name="connsiteX5" fmla="*/ 2111604 w 2545237"/>
              <a:gd name="connsiteY5" fmla="*/ 122548 h 1329179"/>
              <a:gd name="connsiteX6" fmla="*/ 2545237 w 2545237"/>
              <a:gd name="connsiteY6" fmla="*/ 527901 h 1329179"/>
              <a:gd name="connsiteX7" fmla="*/ 2309567 w 2545237"/>
              <a:gd name="connsiteY7" fmla="*/ 1121790 h 1329179"/>
              <a:gd name="connsiteX8" fmla="*/ 1489435 w 2545237"/>
              <a:gd name="connsiteY8" fmla="*/ 1329179 h 1329179"/>
              <a:gd name="connsiteX9" fmla="*/ 471340 w 2545237"/>
              <a:gd name="connsiteY9" fmla="*/ 1253765 h 1329179"/>
              <a:gd name="connsiteX10" fmla="*/ 188536 w 2545237"/>
              <a:gd name="connsiteY10" fmla="*/ 857839 h 1329179"/>
              <a:gd name="connsiteX11" fmla="*/ 235670 w 2545237"/>
              <a:gd name="connsiteY11" fmla="*/ 103695 h 1329179"/>
              <a:gd name="connsiteX12" fmla="*/ 348792 w 2545237"/>
              <a:gd name="connsiteY12" fmla="*/ 131975 h 13291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545237" h="1329179">
                <a:moveTo>
                  <a:pt x="0" y="245097"/>
                </a:moveTo>
                <a:lnTo>
                  <a:pt x="320511" y="65988"/>
                </a:lnTo>
                <a:lnTo>
                  <a:pt x="876693" y="113122"/>
                </a:lnTo>
                <a:lnTo>
                  <a:pt x="1442301" y="0"/>
                </a:lnTo>
                <a:lnTo>
                  <a:pt x="895546" y="84841"/>
                </a:lnTo>
                <a:lnTo>
                  <a:pt x="2111604" y="122548"/>
                </a:lnTo>
                <a:lnTo>
                  <a:pt x="2545237" y="527901"/>
                </a:lnTo>
                <a:lnTo>
                  <a:pt x="2309567" y="1121790"/>
                </a:lnTo>
                <a:lnTo>
                  <a:pt x="1489435" y="1329179"/>
                </a:lnTo>
                <a:lnTo>
                  <a:pt x="471340" y="1253765"/>
                </a:lnTo>
                <a:lnTo>
                  <a:pt x="188536" y="857839"/>
                </a:lnTo>
                <a:lnTo>
                  <a:pt x="235670" y="103695"/>
                </a:lnTo>
                <a:lnTo>
                  <a:pt x="348792" y="131975"/>
                </a:lnTo>
              </a:path>
            </a:pathLst>
          </a:custGeom>
          <a:solidFill>
            <a:srgbClr val="4453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សកម្មភាពអាជីវកម្មប្រកបដោយការទទួលខុសត្រូវ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B7371246-A96E-5B7F-07AB-14BECF71B1E6}"/>
              </a:ext>
            </a:extLst>
          </p:cNvPr>
          <p:cNvSpPr/>
          <p:nvPr/>
        </p:nvSpPr>
        <p:spPr>
          <a:xfrm>
            <a:off x="3391212" y="6414940"/>
            <a:ext cx="1300899" cy="1159497"/>
          </a:xfrm>
          <a:custGeom>
            <a:avLst/>
            <a:gdLst>
              <a:gd name="connsiteX0" fmla="*/ 94268 w 1300899"/>
              <a:gd name="connsiteY0" fmla="*/ 141402 h 1159497"/>
              <a:gd name="connsiteX1" fmla="*/ 0 w 1300899"/>
              <a:gd name="connsiteY1" fmla="*/ 612743 h 1159497"/>
              <a:gd name="connsiteX2" fmla="*/ 207389 w 1300899"/>
              <a:gd name="connsiteY2" fmla="*/ 1112363 h 1159497"/>
              <a:gd name="connsiteX3" fmla="*/ 754144 w 1300899"/>
              <a:gd name="connsiteY3" fmla="*/ 1159497 h 1159497"/>
              <a:gd name="connsiteX4" fmla="*/ 1008668 w 1300899"/>
              <a:gd name="connsiteY4" fmla="*/ 895547 h 1159497"/>
              <a:gd name="connsiteX5" fmla="*/ 1244338 w 1300899"/>
              <a:gd name="connsiteY5" fmla="*/ 678730 h 1159497"/>
              <a:gd name="connsiteX6" fmla="*/ 1300899 w 1300899"/>
              <a:gd name="connsiteY6" fmla="*/ 537328 h 1159497"/>
              <a:gd name="connsiteX7" fmla="*/ 1121789 w 1300899"/>
              <a:gd name="connsiteY7" fmla="*/ 197963 h 1159497"/>
              <a:gd name="connsiteX8" fmla="*/ 857839 w 1300899"/>
              <a:gd name="connsiteY8" fmla="*/ 0 h 1159497"/>
              <a:gd name="connsiteX9" fmla="*/ 94268 w 1300899"/>
              <a:gd name="connsiteY9" fmla="*/ 141402 h 1159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00899" h="1159497">
                <a:moveTo>
                  <a:pt x="94268" y="141402"/>
                </a:moveTo>
                <a:lnTo>
                  <a:pt x="0" y="612743"/>
                </a:lnTo>
                <a:lnTo>
                  <a:pt x="207389" y="1112363"/>
                </a:lnTo>
                <a:lnTo>
                  <a:pt x="754144" y="1159497"/>
                </a:lnTo>
                <a:lnTo>
                  <a:pt x="1008668" y="895547"/>
                </a:lnTo>
                <a:lnTo>
                  <a:pt x="1244338" y="678730"/>
                </a:lnTo>
                <a:lnTo>
                  <a:pt x="1300899" y="537328"/>
                </a:lnTo>
                <a:lnTo>
                  <a:pt x="1121789" y="197963"/>
                </a:lnTo>
                <a:lnTo>
                  <a:pt x="857839" y="0"/>
                </a:lnTo>
                <a:lnTo>
                  <a:pt x="94268" y="141402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ដៃគូ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4B0344B3-583D-8ECE-61CA-76338A8AE653}"/>
              </a:ext>
            </a:extLst>
          </p:cNvPr>
          <p:cNvSpPr/>
          <p:nvPr/>
        </p:nvSpPr>
        <p:spPr>
          <a:xfrm>
            <a:off x="4883085" y="5938887"/>
            <a:ext cx="1140643" cy="1055802"/>
          </a:xfrm>
          <a:custGeom>
            <a:avLst/>
            <a:gdLst>
              <a:gd name="connsiteX0" fmla="*/ 0 w 1140643"/>
              <a:gd name="connsiteY0" fmla="*/ 254523 h 1055802"/>
              <a:gd name="connsiteX1" fmla="*/ 56560 w 1140643"/>
              <a:gd name="connsiteY1" fmla="*/ 688156 h 1055802"/>
              <a:gd name="connsiteX2" fmla="*/ 263950 w 1140643"/>
              <a:gd name="connsiteY2" fmla="*/ 1055802 h 1055802"/>
              <a:gd name="connsiteX3" fmla="*/ 1140643 w 1140643"/>
              <a:gd name="connsiteY3" fmla="*/ 895546 h 1055802"/>
              <a:gd name="connsiteX4" fmla="*/ 1046375 w 1140643"/>
              <a:gd name="connsiteY4" fmla="*/ 348791 h 1055802"/>
              <a:gd name="connsiteX5" fmla="*/ 1046375 w 1140643"/>
              <a:gd name="connsiteY5" fmla="*/ 150828 h 1055802"/>
              <a:gd name="connsiteX6" fmla="*/ 254523 w 1140643"/>
              <a:gd name="connsiteY6" fmla="*/ 0 h 1055802"/>
              <a:gd name="connsiteX7" fmla="*/ 0 w 1140643"/>
              <a:gd name="connsiteY7" fmla="*/ 254523 h 1055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40643" h="1055802">
                <a:moveTo>
                  <a:pt x="0" y="254523"/>
                </a:moveTo>
                <a:lnTo>
                  <a:pt x="56560" y="688156"/>
                </a:lnTo>
                <a:lnTo>
                  <a:pt x="263950" y="1055802"/>
                </a:lnTo>
                <a:lnTo>
                  <a:pt x="1140643" y="895546"/>
                </a:lnTo>
                <a:lnTo>
                  <a:pt x="1046375" y="348791"/>
                </a:lnTo>
                <a:lnTo>
                  <a:pt x="1046375" y="150828"/>
                </a:lnTo>
                <a:lnTo>
                  <a:pt x="254523" y="0"/>
                </a:lnTo>
                <a:lnTo>
                  <a:pt x="0" y="254523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មនុស្ស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2E408EDF-35FC-2834-C412-D2650403F98A}"/>
              </a:ext>
            </a:extLst>
          </p:cNvPr>
          <p:cNvSpPr/>
          <p:nvPr/>
        </p:nvSpPr>
        <p:spPr>
          <a:xfrm>
            <a:off x="4331888" y="7160607"/>
            <a:ext cx="546008" cy="460489"/>
          </a:xfrm>
          <a:custGeom>
            <a:avLst/>
            <a:gdLst>
              <a:gd name="connsiteX0" fmla="*/ 546008 w 546008"/>
              <a:gd name="connsiteY0" fmla="*/ 177617 h 460489"/>
              <a:gd name="connsiteX1" fmla="*/ 394705 w 546008"/>
              <a:gd name="connsiteY1" fmla="*/ 328921 h 460489"/>
              <a:gd name="connsiteX2" fmla="*/ 187485 w 546008"/>
              <a:gd name="connsiteY2" fmla="*/ 437465 h 460489"/>
              <a:gd name="connsiteX3" fmla="*/ 0 w 546008"/>
              <a:gd name="connsiteY3" fmla="*/ 460489 h 460489"/>
              <a:gd name="connsiteX4" fmla="*/ 75652 w 546008"/>
              <a:gd name="connsiteY4" fmla="*/ 203931 h 460489"/>
              <a:gd name="connsiteX5" fmla="*/ 249980 w 546008"/>
              <a:gd name="connsiteY5" fmla="*/ 0 h 460489"/>
              <a:gd name="connsiteX6" fmla="*/ 407862 w 546008"/>
              <a:gd name="connsiteY6" fmla="*/ 55917 h 460489"/>
              <a:gd name="connsiteX7" fmla="*/ 546008 w 546008"/>
              <a:gd name="connsiteY7" fmla="*/ 177617 h 460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6008" h="460489">
                <a:moveTo>
                  <a:pt x="546008" y="177617"/>
                </a:moveTo>
                <a:lnTo>
                  <a:pt x="394705" y="328921"/>
                </a:lnTo>
                <a:lnTo>
                  <a:pt x="187485" y="437465"/>
                </a:lnTo>
                <a:lnTo>
                  <a:pt x="0" y="460489"/>
                </a:lnTo>
                <a:lnTo>
                  <a:pt x="75652" y="203931"/>
                </a:lnTo>
                <a:lnTo>
                  <a:pt x="249980" y="0"/>
                </a:lnTo>
                <a:lnTo>
                  <a:pt x="407862" y="55917"/>
                </a:lnTo>
                <a:lnTo>
                  <a:pt x="546008" y="177617"/>
                </a:lnTo>
                <a:close/>
              </a:path>
            </a:pathLst>
          </a:custGeom>
          <a:solidFill>
            <a:srgbClr val="9773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Freeform: Shape 22">
            <a:extLst>
              <a:ext uri="{FF2B5EF4-FFF2-40B4-BE49-F238E27FC236}">
                <a16:creationId xmlns:a16="http://schemas.microsoft.com/office/drawing/2014/main" id="{B0C652F4-E111-E00B-90CC-7EC4D3ED2582}"/>
              </a:ext>
            </a:extLst>
          </p:cNvPr>
          <p:cNvSpPr/>
          <p:nvPr/>
        </p:nvSpPr>
        <p:spPr>
          <a:xfrm>
            <a:off x="4604892" y="7294468"/>
            <a:ext cx="803620" cy="356748"/>
          </a:xfrm>
          <a:custGeom>
            <a:avLst/>
            <a:gdLst>
              <a:gd name="connsiteX0" fmla="*/ 266622 w 803620"/>
              <a:gd name="connsiteY0" fmla="*/ 65717 h 356748"/>
              <a:gd name="connsiteX1" fmla="*/ 95758 w 803620"/>
              <a:gd name="connsiteY1" fmla="*/ 212171 h 356748"/>
              <a:gd name="connsiteX2" fmla="*/ 0 w 803620"/>
              <a:gd name="connsiteY2" fmla="*/ 324828 h 356748"/>
              <a:gd name="connsiteX3" fmla="*/ 700351 w 803620"/>
              <a:gd name="connsiteY3" fmla="*/ 356748 h 356748"/>
              <a:gd name="connsiteX4" fmla="*/ 803620 w 803620"/>
              <a:gd name="connsiteY4" fmla="*/ 16899 h 356748"/>
              <a:gd name="connsiteX5" fmla="*/ 589572 w 803620"/>
              <a:gd name="connsiteY5" fmla="*/ 0 h 356748"/>
              <a:gd name="connsiteX6" fmla="*/ 362380 w 803620"/>
              <a:gd name="connsiteY6" fmla="*/ 1878 h 356748"/>
              <a:gd name="connsiteX7" fmla="*/ 266622 w 803620"/>
              <a:gd name="connsiteY7" fmla="*/ 65717 h 356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3620" h="356748">
                <a:moveTo>
                  <a:pt x="266622" y="65717"/>
                </a:moveTo>
                <a:lnTo>
                  <a:pt x="95758" y="212171"/>
                </a:lnTo>
                <a:lnTo>
                  <a:pt x="0" y="324828"/>
                </a:lnTo>
                <a:lnTo>
                  <a:pt x="700351" y="356748"/>
                </a:lnTo>
                <a:lnTo>
                  <a:pt x="803620" y="16899"/>
                </a:lnTo>
                <a:lnTo>
                  <a:pt x="589572" y="0"/>
                </a:lnTo>
                <a:lnTo>
                  <a:pt x="362380" y="1878"/>
                </a:lnTo>
                <a:lnTo>
                  <a:pt x="266622" y="65717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3C6CCFD6-044D-3A2E-E3E2-812CB1A04C7D}"/>
              </a:ext>
            </a:extLst>
          </p:cNvPr>
          <p:cNvSpPr/>
          <p:nvPr/>
        </p:nvSpPr>
        <p:spPr>
          <a:xfrm>
            <a:off x="4337538" y="7549662"/>
            <a:ext cx="1266093" cy="875323"/>
          </a:xfrm>
          <a:custGeom>
            <a:avLst/>
            <a:gdLst>
              <a:gd name="connsiteX0" fmla="*/ 476739 w 1266093"/>
              <a:gd name="connsiteY0" fmla="*/ 0 h 875323"/>
              <a:gd name="connsiteX1" fmla="*/ 0 w 1266093"/>
              <a:gd name="connsiteY1" fmla="*/ 218830 h 875323"/>
              <a:gd name="connsiteX2" fmla="*/ 70339 w 1266093"/>
              <a:gd name="connsiteY2" fmla="*/ 726830 h 875323"/>
              <a:gd name="connsiteX3" fmla="*/ 406400 w 1266093"/>
              <a:gd name="connsiteY3" fmla="*/ 875323 h 875323"/>
              <a:gd name="connsiteX4" fmla="*/ 1039447 w 1266093"/>
              <a:gd name="connsiteY4" fmla="*/ 773723 h 875323"/>
              <a:gd name="connsiteX5" fmla="*/ 1266093 w 1266093"/>
              <a:gd name="connsiteY5" fmla="*/ 437661 h 875323"/>
              <a:gd name="connsiteX6" fmla="*/ 1016000 w 1266093"/>
              <a:gd name="connsiteY6" fmla="*/ 31261 h 875323"/>
              <a:gd name="connsiteX7" fmla="*/ 476739 w 1266093"/>
              <a:gd name="connsiteY7" fmla="*/ 0 h 8753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66093" h="875323">
                <a:moveTo>
                  <a:pt x="476739" y="0"/>
                </a:moveTo>
                <a:lnTo>
                  <a:pt x="0" y="218830"/>
                </a:lnTo>
                <a:lnTo>
                  <a:pt x="70339" y="726830"/>
                </a:lnTo>
                <a:lnTo>
                  <a:pt x="406400" y="875323"/>
                </a:lnTo>
                <a:lnTo>
                  <a:pt x="1039447" y="773723"/>
                </a:lnTo>
                <a:lnTo>
                  <a:pt x="1266093" y="437661"/>
                </a:lnTo>
                <a:lnTo>
                  <a:pt x="1016000" y="31261"/>
                </a:lnTo>
                <a:lnTo>
                  <a:pt x="476739" y="0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ចំណេញ/</a:t>
            </a: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វិបុលភាព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6" name="Freeform: Shape 25">
            <a:extLst>
              <a:ext uri="{FF2B5EF4-FFF2-40B4-BE49-F238E27FC236}">
                <a16:creationId xmlns:a16="http://schemas.microsoft.com/office/drawing/2014/main" id="{29026323-434B-315E-ED40-DDF889D4BA83}"/>
              </a:ext>
            </a:extLst>
          </p:cNvPr>
          <p:cNvSpPr/>
          <p:nvPr/>
        </p:nvSpPr>
        <p:spPr>
          <a:xfrm>
            <a:off x="5791200" y="7338646"/>
            <a:ext cx="1281723" cy="554892"/>
          </a:xfrm>
          <a:custGeom>
            <a:avLst/>
            <a:gdLst>
              <a:gd name="connsiteX0" fmla="*/ 0 w 1281723"/>
              <a:gd name="connsiteY0" fmla="*/ 15631 h 554892"/>
              <a:gd name="connsiteX1" fmla="*/ 46892 w 1281723"/>
              <a:gd name="connsiteY1" fmla="*/ 508000 h 554892"/>
              <a:gd name="connsiteX2" fmla="*/ 1117600 w 1281723"/>
              <a:gd name="connsiteY2" fmla="*/ 554892 h 554892"/>
              <a:gd name="connsiteX3" fmla="*/ 1281723 w 1281723"/>
              <a:gd name="connsiteY3" fmla="*/ 171939 h 554892"/>
              <a:gd name="connsiteX4" fmla="*/ 828431 w 1281723"/>
              <a:gd name="connsiteY4" fmla="*/ 0 h 554892"/>
              <a:gd name="connsiteX5" fmla="*/ 0 w 1281723"/>
              <a:gd name="connsiteY5" fmla="*/ 15631 h 5548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1723" h="554892">
                <a:moveTo>
                  <a:pt x="0" y="15631"/>
                </a:moveTo>
                <a:lnTo>
                  <a:pt x="46892" y="508000"/>
                </a:lnTo>
                <a:lnTo>
                  <a:pt x="1117600" y="554892"/>
                </a:lnTo>
                <a:lnTo>
                  <a:pt x="1281723" y="171939"/>
                </a:lnTo>
                <a:lnTo>
                  <a:pt x="828431" y="0"/>
                </a:lnTo>
                <a:lnTo>
                  <a:pt x="0" y="15631"/>
                </a:lnTo>
                <a:close/>
              </a:path>
            </a:pathLst>
          </a:custGeom>
          <a:solidFill>
            <a:srgbClr val="A3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ភពផែនដី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00AB06E0-44C9-E4CF-6D87-C8183F20F48B}"/>
              </a:ext>
            </a:extLst>
          </p:cNvPr>
          <p:cNvSpPr/>
          <p:nvPr/>
        </p:nvSpPr>
        <p:spPr>
          <a:xfrm>
            <a:off x="6330462" y="6299200"/>
            <a:ext cx="1109784" cy="508000"/>
          </a:xfrm>
          <a:custGeom>
            <a:avLst/>
            <a:gdLst>
              <a:gd name="connsiteX0" fmla="*/ 39076 w 1109784"/>
              <a:gd name="connsiteY0" fmla="*/ 0 h 508000"/>
              <a:gd name="connsiteX1" fmla="*/ 0 w 1109784"/>
              <a:gd name="connsiteY1" fmla="*/ 468923 h 508000"/>
              <a:gd name="connsiteX2" fmla="*/ 1101969 w 1109784"/>
              <a:gd name="connsiteY2" fmla="*/ 508000 h 508000"/>
              <a:gd name="connsiteX3" fmla="*/ 1109784 w 1109784"/>
              <a:gd name="connsiteY3" fmla="*/ 70338 h 508000"/>
              <a:gd name="connsiteX4" fmla="*/ 39076 w 1109784"/>
              <a:gd name="connsiteY4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09784" h="508000">
                <a:moveTo>
                  <a:pt x="39076" y="0"/>
                </a:moveTo>
                <a:lnTo>
                  <a:pt x="0" y="468923"/>
                </a:lnTo>
                <a:lnTo>
                  <a:pt x="1101969" y="508000"/>
                </a:lnTo>
                <a:lnTo>
                  <a:pt x="1109784" y="70338"/>
                </a:lnTo>
                <a:lnTo>
                  <a:pt x="39076" y="0"/>
                </a:lnTo>
                <a:close/>
              </a:path>
            </a:pathLst>
          </a:custGeom>
          <a:solidFill>
            <a:srgbClr val="A38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សន្តិភាព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2893085"/>
            <a:ext cx="16437882" cy="7930913"/>
            <a:chOff x="0" y="0"/>
            <a:chExt cx="4743468" cy="22886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43468" cy="2288618"/>
            </a:xfrm>
            <a:custGeom>
              <a:avLst/>
              <a:gdLst/>
              <a:ahLst/>
              <a:cxnLst/>
              <a:rect l="l" t="t" r="r" b="b"/>
              <a:pathLst>
                <a:path w="4743468" h="2288618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264598"/>
                  </a:lnTo>
                  <a:cubicBezTo>
                    <a:pt x="4743468" y="2270968"/>
                    <a:pt x="4740937" y="2277078"/>
                    <a:pt x="4736433" y="2281583"/>
                  </a:cubicBezTo>
                  <a:cubicBezTo>
                    <a:pt x="4731928" y="2286087"/>
                    <a:pt x="4725819" y="2288618"/>
                    <a:pt x="4719448" y="2288618"/>
                  </a:cubicBezTo>
                  <a:lnTo>
                    <a:pt x="24020" y="2288618"/>
                  </a:lnTo>
                  <a:cubicBezTo>
                    <a:pt x="17649" y="2288618"/>
                    <a:pt x="11540" y="2286087"/>
                    <a:pt x="7035" y="2281583"/>
                  </a:cubicBezTo>
                  <a:cubicBezTo>
                    <a:pt x="2531" y="2277078"/>
                    <a:pt x="0" y="2270968"/>
                    <a:pt x="0" y="2264598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743468" cy="2355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4668870" y="3305778"/>
            <a:ext cx="8950259" cy="7518220"/>
          </a:xfrm>
          <a:custGeom>
            <a:avLst/>
            <a:gdLst/>
            <a:ahLst/>
            <a:cxnLst/>
            <a:rect l="l" t="t" r="r" b="b"/>
            <a:pathLst>
              <a:path w="8950259" h="7518220">
                <a:moveTo>
                  <a:pt x="0" y="0"/>
                </a:moveTo>
                <a:lnTo>
                  <a:pt x="8950260" y="0"/>
                </a:lnTo>
                <a:lnTo>
                  <a:pt x="8950260" y="7518220"/>
                </a:lnTo>
                <a:lnTo>
                  <a:pt x="0" y="7518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843" b="-84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2481766" y="5253627"/>
            <a:ext cx="5075469" cy="2342604"/>
            <a:chOff x="0" y="0"/>
            <a:chExt cx="1042806" cy="48131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629586" y="5253627"/>
            <a:ext cx="5075469" cy="2342604"/>
            <a:chOff x="0" y="0"/>
            <a:chExt cx="1042806" cy="48131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16" name="TextBox 6">
            <a:extLst>
              <a:ext uri="{FF2B5EF4-FFF2-40B4-BE49-F238E27FC236}">
                <a16:creationId xmlns:a16="http://schemas.microsoft.com/office/drawing/2014/main" id="{04889987-73E2-438F-AAB7-5E9EC4783913}"/>
              </a:ext>
            </a:extLst>
          </p:cNvPr>
          <p:cNvSpPr txBox="1"/>
          <p:nvPr/>
        </p:nvSpPr>
        <p:spPr>
          <a:xfrm>
            <a:off x="3114054" y="939873"/>
            <a:ext cx="12267174" cy="1383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6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9209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ការឆ្លុះបញ្ចាំង</a:t>
            </a:r>
            <a:endParaRPr kumimoji="0" lang="en-US" sz="9209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:a16="http://schemas.microsoft.com/office/drawing/2014/main" id="{F2107507-2802-4D17-B571-FBE9E884EB79}"/>
              </a:ext>
            </a:extLst>
          </p:cNvPr>
          <p:cNvSpPr txBox="1"/>
          <p:nvPr/>
        </p:nvSpPr>
        <p:spPr>
          <a:xfrm>
            <a:off x="3986584" y="5997161"/>
            <a:ext cx="2795216" cy="718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6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សំណួរ</a:t>
            </a:r>
            <a:endParaRPr kumimoji="0" lang="en-US" sz="401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8" name="TextBox 15">
            <a:extLst>
              <a:ext uri="{FF2B5EF4-FFF2-40B4-BE49-F238E27FC236}">
                <a16:creationId xmlns:a16="http://schemas.microsoft.com/office/drawing/2014/main" id="{7C11FBB1-6F67-4F9D-97BD-632377E75E8F}"/>
              </a:ext>
            </a:extLst>
          </p:cNvPr>
          <p:cNvSpPr txBox="1"/>
          <p:nvPr/>
        </p:nvSpPr>
        <p:spPr>
          <a:xfrm>
            <a:off x="11658600" y="5997161"/>
            <a:ext cx="3405176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6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សេចក្ដី​ត្រូវការ​</a:t>
            </a:r>
            <a:endParaRPr kumimoji="0" lang="en-US" sz="401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028700" y="2893085"/>
            <a:ext cx="16437882" cy="7930913"/>
            <a:chOff x="0" y="0"/>
            <a:chExt cx="4743468" cy="2288618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4743468" cy="2288618"/>
            </a:xfrm>
            <a:custGeom>
              <a:avLst/>
              <a:gdLst/>
              <a:ahLst/>
              <a:cxnLst/>
              <a:rect l="l" t="t" r="r" b="b"/>
              <a:pathLst>
                <a:path w="4743468" h="2288618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264598"/>
                  </a:lnTo>
                  <a:cubicBezTo>
                    <a:pt x="4743468" y="2270968"/>
                    <a:pt x="4740937" y="2277078"/>
                    <a:pt x="4736433" y="2281583"/>
                  </a:cubicBezTo>
                  <a:cubicBezTo>
                    <a:pt x="4731928" y="2286087"/>
                    <a:pt x="4725819" y="2288618"/>
                    <a:pt x="4719448" y="2288618"/>
                  </a:cubicBezTo>
                  <a:lnTo>
                    <a:pt x="24020" y="2288618"/>
                  </a:lnTo>
                  <a:cubicBezTo>
                    <a:pt x="17649" y="2288618"/>
                    <a:pt x="11540" y="2286087"/>
                    <a:pt x="7035" y="2281583"/>
                  </a:cubicBezTo>
                  <a:cubicBezTo>
                    <a:pt x="2531" y="2277078"/>
                    <a:pt x="0" y="2270968"/>
                    <a:pt x="0" y="2264598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66675"/>
              <a:ext cx="4743468" cy="23552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7" name="Freeform 7"/>
          <p:cNvSpPr/>
          <p:nvPr/>
        </p:nvSpPr>
        <p:spPr>
          <a:xfrm>
            <a:off x="4668870" y="3305778"/>
            <a:ext cx="8950259" cy="7518220"/>
          </a:xfrm>
          <a:custGeom>
            <a:avLst/>
            <a:gdLst/>
            <a:ahLst/>
            <a:cxnLst/>
            <a:rect l="l" t="t" r="r" b="b"/>
            <a:pathLst>
              <a:path w="8950259" h="7518220">
                <a:moveTo>
                  <a:pt x="0" y="0"/>
                </a:moveTo>
                <a:lnTo>
                  <a:pt x="8950260" y="0"/>
                </a:lnTo>
                <a:lnTo>
                  <a:pt x="8950260" y="7518220"/>
                </a:lnTo>
                <a:lnTo>
                  <a:pt x="0" y="751822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50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t="-843" b="-84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2481766" y="5253627"/>
            <a:ext cx="5075469" cy="2342604"/>
            <a:chOff x="0" y="0"/>
            <a:chExt cx="1042806" cy="481312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931466" y="5903598"/>
            <a:ext cx="4737835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6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ផែនការ​សកម្មភាព</a:t>
            </a:r>
            <a:r>
              <a:rPr kumimoji="0" lang="en-US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?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10629586" y="5253627"/>
            <a:ext cx="5075469" cy="2342604"/>
            <a:chOff x="0" y="0"/>
            <a:chExt cx="1042806" cy="481312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1042806" cy="481312"/>
            </a:xfrm>
            <a:custGeom>
              <a:avLst/>
              <a:gdLst/>
              <a:ahLst/>
              <a:cxnLst/>
              <a:rect l="l" t="t" r="r" b="b"/>
              <a:pathLst>
                <a:path w="1042806" h="481312">
                  <a:moveTo>
                    <a:pt x="77793" y="0"/>
                  </a:moveTo>
                  <a:lnTo>
                    <a:pt x="965013" y="0"/>
                  </a:lnTo>
                  <a:cubicBezTo>
                    <a:pt x="1007977" y="0"/>
                    <a:pt x="1042806" y="34829"/>
                    <a:pt x="1042806" y="77793"/>
                  </a:cubicBezTo>
                  <a:lnTo>
                    <a:pt x="1042806" y="403518"/>
                  </a:lnTo>
                  <a:cubicBezTo>
                    <a:pt x="1042806" y="424150"/>
                    <a:pt x="1034610" y="443937"/>
                    <a:pt x="1020021" y="458527"/>
                  </a:cubicBezTo>
                  <a:cubicBezTo>
                    <a:pt x="1005432" y="473116"/>
                    <a:pt x="985645" y="481312"/>
                    <a:pt x="965013" y="481312"/>
                  </a:cubicBezTo>
                  <a:lnTo>
                    <a:pt x="77793" y="481312"/>
                  </a:lnTo>
                  <a:cubicBezTo>
                    <a:pt x="34829" y="481312"/>
                    <a:pt x="0" y="446482"/>
                    <a:pt x="0" y="403518"/>
                  </a:cubicBezTo>
                  <a:lnTo>
                    <a:pt x="0" y="77793"/>
                  </a:lnTo>
                  <a:cubicBezTo>
                    <a:pt x="0" y="34829"/>
                    <a:pt x="34829" y="0"/>
                    <a:pt x="77793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66675"/>
              <a:ext cx="1042806" cy="54798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1600676" y="5997162"/>
            <a:ext cx="4629924" cy="71814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61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អន្តរាគមន៍</a:t>
            </a:r>
            <a:r>
              <a:rPr kumimoji="0" lang="en-US" sz="401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?</a:t>
            </a:r>
          </a:p>
        </p:txBody>
      </p:sp>
      <p:sp>
        <p:nvSpPr>
          <p:cNvPr id="16" name="TextBox 13">
            <a:extLst>
              <a:ext uri="{FF2B5EF4-FFF2-40B4-BE49-F238E27FC236}">
                <a16:creationId xmlns:a16="http://schemas.microsoft.com/office/drawing/2014/main" id="{B8CB4F8D-32E9-4A24-A4EF-D53BDFC34645}"/>
              </a:ext>
            </a:extLst>
          </p:cNvPr>
          <p:cNvSpPr txBox="1"/>
          <p:nvPr/>
        </p:nvSpPr>
        <p:spPr>
          <a:xfrm>
            <a:off x="3114054" y="939873"/>
            <a:ext cx="12267174" cy="138339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06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9209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ជំហានបន្ទាប់?</a:t>
            </a:r>
            <a:endParaRPr kumimoji="0" lang="en-US" sz="9209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uol Light" panose="02000500000000020004" pitchFamily="2" charset="0"/>
              <a:ea typeface="+mn-ea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719" t="-4576" r="-21601" b="-5783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368" b="-1336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3557639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6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4C09BFA-CFBC-4668-8B29-1CEF83EDD000}"/>
              </a:ext>
            </a:extLst>
          </p:cNvPr>
          <p:cNvSpPr txBox="1"/>
          <p:nvPr/>
        </p:nvSpPr>
        <p:spPr>
          <a:xfrm>
            <a:off x="1648356" y="5891414"/>
            <a:ext cx="16639515" cy="1436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11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959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អរគុណ</a:t>
            </a:r>
            <a:r>
              <a:rPr kumimoji="0" lang="en-US" sz="959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!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Freeform 4"/>
          <p:cNvSpPr/>
          <p:nvPr/>
        </p:nvSpPr>
        <p:spPr>
          <a:xfrm>
            <a:off x="1028700" y="6245089"/>
            <a:ext cx="5298660" cy="3662079"/>
          </a:xfrm>
          <a:custGeom>
            <a:avLst/>
            <a:gdLst/>
            <a:ahLst/>
            <a:cxnLst/>
            <a:rect l="l" t="t" r="r" b="b"/>
            <a:pathLst>
              <a:path w="5298660" h="3662079">
                <a:moveTo>
                  <a:pt x="0" y="0"/>
                </a:moveTo>
                <a:lnTo>
                  <a:pt x="5298660" y="0"/>
                </a:lnTo>
                <a:lnTo>
                  <a:pt x="5298660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r="-18253" b="-335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7647167" y="2082323"/>
            <a:ext cx="5910317" cy="3662079"/>
          </a:xfrm>
          <a:custGeom>
            <a:avLst/>
            <a:gdLst/>
            <a:ahLst/>
            <a:cxnLst/>
            <a:rect l="l" t="t" r="r" b="b"/>
            <a:pathLst>
              <a:path w="5910317" h="3662079">
                <a:moveTo>
                  <a:pt x="0" y="0"/>
                </a:moveTo>
                <a:lnTo>
                  <a:pt x="5910317" y="0"/>
                </a:lnTo>
                <a:lnTo>
                  <a:pt x="5910317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2329886" y="6245089"/>
            <a:ext cx="5187945" cy="3662079"/>
          </a:xfrm>
          <a:custGeom>
            <a:avLst/>
            <a:gdLst/>
            <a:ahLst/>
            <a:cxnLst/>
            <a:rect l="l" t="t" r="r" b="b"/>
            <a:pathLst>
              <a:path w="5187945" h="3662079">
                <a:moveTo>
                  <a:pt x="0" y="0"/>
                </a:moveTo>
                <a:lnTo>
                  <a:pt x="5187945" y="0"/>
                </a:lnTo>
                <a:lnTo>
                  <a:pt x="518794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6877042" y="6245089"/>
            <a:ext cx="4937404" cy="3662079"/>
          </a:xfrm>
          <a:custGeom>
            <a:avLst/>
            <a:gdLst/>
            <a:ahLst/>
            <a:cxnLst/>
            <a:rect l="l" t="t" r="r" b="b"/>
            <a:pathLst>
              <a:path w="4937404" h="3662079">
                <a:moveTo>
                  <a:pt x="0" y="0"/>
                </a:moveTo>
                <a:lnTo>
                  <a:pt x="4937405" y="0"/>
                </a:lnTo>
                <a:lnTo>
                  <a:pt x="493740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028700" y="2082323"/>
            <a:ext cx="6103465" cy="3662079"/>
          </a:xfrm>
          <a:custGeom>
            <a:avLst/>
            <a:gdLst/>
            <a:ahLst/>
            <a:cxnLst/>
            <a:rect l="l" t="t" r="r" b="b"/>
            <a:pathLst>
              <a:path w="6103465" h="3662079">
                <a:moveTo>
                  <a:pt x="0" y="0"/>
                </a:moveTo>
                <a:lnTo>
                  <a:pt x="6103465" y="0"/>
                </a:lnTo>
                <a:lnTo>
                  <a:pt x="6103465" y="3662079"/>
                </a:lnTo>
                <a:lnTo>
                  <a:pt x="0" y="3662079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TextBox 14">
            <a:extLst>
              <a:ext uri="{FF2B5EF4-FFF2-40B4-BE49-F238E27FC236}">
                <a16:creationId xmlns:a16="http://schemas.microsoft.com/office/drawing/2014/main" id="{D71740D9-4394-46B6-8C47-EADB18E8A8CB}"/>
              </a:ext>
            </a:extLst>
          </p:cNvPr>
          <p:cNvSpPr txBox="1"/>
          <p:nvPr/>
        </p:nvSpPr>
        <p:spPr>
          <a:xfrm>
            <a:off x="1028700" y="662428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en-US" sz="5400" dirty="0">
                <a:solidFill>
                  <a:srgbClr val="FFC000"/>
                </a:solidFill>
                <a:latin typeface="Graphik Bold" panose="020B0604020202020204" charset="0"/>
                <a:cs typeface="Graphik Bold" panose="020B0604020202020204" charset="0"/>
              </a:rPr>
              <a:t>HREDD</a:t>
            </a:r>
            <a:r>
              <a:rPr lang="en-US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 </a:t>
            </a:r>
            <a:r>
              <a:rPr lang="km-KH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៖ </a:t>
            </a:r>
            <a:r>
              <a:rPr lang="km-KH" sz="54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លទ្ធផលនៃពាណិជ្ជកម្មអន្តរជាតិ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Freeform 4"/>
          <p:cNvSpPr/>
          <p:nvPr/>
        </p:nvSpPr>
        <p:spPr>
          <a:xfrm>
            <a:off x="1514175" y="308671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2092872" y="2680765"/>
            <a:ext cx="4526386" cy="5528410"/>
          </a:xfrm>
          <a:custGeom>
            <a:avLst/>
            <a:gdLst/>
            <a:ahLst/>
            <a:cxnLst/>
            <a:rect l="l" t="t" r="r" b="b"/>
            <a:pathLst>
              <a:path w="4526386" h="5528410">
                <a:moveTo>
                  <a:pt x="0" y="0"/>
                </a:moveTo>
                <a:lnTo>
                  <a:pt x="4526386" y="0"/>
                </a:lnTo>
                <a:lnTo>
                  <a:pt x="4526386" y="5528411"/>
                </a:lnTo>
                <a:lnTo>
                  <a:pt x="0" y="552841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1090045" y="3865890"/>
            <a:ext cx="2028113" cy="1741642"/>
          </a:xfrm>
          <a:custGeom>
            <a:avLst/>
            <a:gdLst/>
            <a:ahLst/>
            <a:cxnLst/>
            <a:rect l="l" t="t" r="r" b="b"/>
            <a:pathLst>
              <a:path w="2028113" h="1741642">
                <a:moveTo>
                  <a:pt x="0" y="0"/>
                </a:moveTo>
                <a:lnTo>
                  <a:pt x="2028113" y="0"/>
                </a:lnTo>
                <a:lnTo>
                  <a:pt x="2028113" y="1741643"/>
                </a:lnTo>
                <a:lnTo>
                  <a:pt x="0" y="1741643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5437857" y="5090323"/>
            <a:ext cx="1078146" cy="1228657"/>
          </a:xfrm>
          <a:custGeom>
            <a:avLst/>
            <a:gdLst/>
            <a:ahLst/>
            <a:cxnLst/>
            <a:rect l="l" t="t" r="r" b="b"/>
            <a:pathLst>
              <a:path w="1078146" h="1228657">
                <a:moveTo>
                  <a:pt x="0" y="0"/>
                </a:moveTo>
                <a:lnTo>
                  <a:pt x="1078146" y="0"/>
                </a:lnTo>
                <a:lnTo>
                  <a:pt x="1078146" y="1228657"/>
                </a:lnTo>
                <a:lnTo>
                  <a:pt x="0" y="1228657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3769445" y="3649624"/>
            <a:ext cx="2870198" cy="1087088"/>
          </a:xfrm>
          <a:custGeom>
            <a:avLst/>
            <a:gdLst/>
            <a:ahLst/>
            <a:cxnLst/>
            <a:rect l="l" t="t" r="r" b="b"/>
            <a:pathLst>
              <a:path w="2870198" h="1087088">
                <a:moveTo>
                  <a:pt x="0" y="0"/>
                </a:moveTo>
                <a:lnTo>
                  <a:pt x="2870199" y="0"/>
                </a:lnTo>
                <a:lnTo>
                  <a:pt x="2870199" y="1087088"/>
                </a:lnTo>
                <a:lnTo>
                  <a:pt x="0" y="1087088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>
            <a:off x="10633627" y="6318980"/>
            <a:ext cx="2106231" cy="1355886"/>
          </a:xfrm>
          <a:custGeom>
            <a:avLst/>
            <a:gdLst/>
            <a:ahLst/>
            <a:cxnLst/>
            <a:rect l="l" t="t" r="r" b="b"/>
            <a:pathLst>
              <a:path w="2106231" h="1355886">
                <a:moveTo>
                  <a:pt x="0" y="0"/>
                </a:moveTo>
                <a:lnTo>
                  <a:pt x="2106231" y="0"/>
                </a:lnTo>
                <a:lnTo>
                  <a:pt x="2106231" y="1355887"/>
                </a:lnTo>
                <a:lnTo>
                  <a:pt x="0" y="1355887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>
            <a:off x="13168483" y="6671405"/>
            <a:ext cx="2910184" cy="2451830"/>
          </a:xfrm>
          <a:custGeom>
            <a:avLst/>
            <a:gdLst/>
            <a:ahLst/>
            <a:cxnLst/>
            <a:rect l="l" t="t" r="r" b="b"/>
            <a:pathLst>
              <a:path w="2910184" h="2451830">
                <a:moveTo>
                  <a:pt x="0" y="0"/>
                </a:moveTo>
                <a:lnTo>
                  <a:pt x="2910184" y="0"/>
                </a:lnTo>
                <a:lnTo>
                  <a:pt x="2910184" y="2451830"/>
                </a:lnTo>
                <a:lnTo>
                  <a:pt x="0" y="2451830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AutoShape 11"/>
          <p:cNvSpPr/>
          <p:nvPr/>
        </p:nvSpPr>
        <p:spPr>
          <a:xfrm>
            <a:off x="8169505" y="5248275"/>
            <a:ext cx="1948990" cy="0"/>
          </a:xfrm>
          <a:prstGeom prst="line">
            <a:avLst/>
          </a:prstGeom>
          <a:ln w="209550" cap="flat">
            <a:solidFill>
              <a:srgbClr val="EF4A4A"/>
            </a:solidFill>
            <a:prstDash val="solid"/>
            <a:headEnd type="arrow" w="med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12" name="Freeform 12"/>
          <p:cNvSpPr/>
          <p:nvPr/>
        </p:nvSpPr>
        <p:spPr>
          <a:xfrm>
            <a:off x="12889645" y="4814830"/>
            <a:ext cx="2207924" cy="1934694"/>
          </a:xfrm>
          <a:custGeom>
            <a:avLst/>
            <a:gdLst/>
            <a:ahLst/>
            <a:cxnLst/>
            <a:rect l="l" t="t" r="r" b="b"/>
            <a:pathLst>
              <a:path w="2207924" h="1934694">
                <a:moveTo>
                  <a:pt x="0" y="0"/>
                </a:moveTo>
                <a:lnTo>
                  <a:pt x="2207925" y="0"/>
                </a:lnTo>
                <a:lnTo>
                  <a:pt x="2207925" y="1934693"/>
                </a:lnTo>
                <a:lnTo>
                  <a:pt x="0" y="1934693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BBA18013-919E-47A8-9CB3-09DC2D4485A9}"/>
              </a:ext>
            </a:extLst>
          </p:cNvPr>
          <p:cNvSpPr txBox="1"/>
          <p:nvPr/>
        </p:nvSpPr>
        <p:spPr>
          <a:xfrm>
            <a:off x="1028700" y="662428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en-US" sz="5400" dirty="0">
                <a:solidFill>
                  <a:srgbClr val="FFC000"/>
                </a:solidFill>
                <a:latin typeface="Graphik Bold" panose="020B0604020202020204" charset="0"/>
                <a:cs typeface="Graphik Bold" panose="020B0604020202020204" charset="0"/>
              </a:rPr>
              <a:t>HREDD</a:t>
            </a:r>
            <a:r>
              <a:rPr lang="en-US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 </a:t>
            </a:r>
            <a:r>
              <a:rPr lang="km-KH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៖ </a:t>
            </a:r>
            <a:r>
              <a:rPr lang="km-KH" sz="54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អាជីវកម្ម និងប្រព័ន្ធច្បាប់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0599"/>
            <a:ext cx="14991287" cy="949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0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UNGPs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5437857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028700" y="2816861"/>
            <a:ext cx="12137057" cy="6786495"/>
          </a:xfrm>
          <a:custGeom>
            <a:avLst/>
            <a:gdLst/>
            <a:ahLst/>
            <a:cxnLst/>
            <a:rect l="l" t="t" r="r" b="b"/>
            <a:pathLst>
              <a:path w="12137057" h="6786495">
                <a:moveTo>
                  <a:pt x="0" y="0"/>
                </a:moveTo>
                <a:lnTo>
                  <a:pt x="12137057" y="0"/>
                </a:lnTo>
                <a:lnTo>
                  <a:pt x="12137057" y="6786496"/>
                </a:lnTo>
                <a:lnTo>
                  <a:pt x="0" y="67864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707784">
            <a:off x="11930422" y="2582764"/>
            <a:ext cx="4815148" cy="6808304"/>
          </a:xfrm>
          <a:custGeom>
            <a:avLst/>
            <a:gdLst/>
            <a:ahLst/>
            <a:cxnLst/>
            <a:rect l="l" t="t" r="r" b="b"/>
            <a:pathLst>
              <a:path w="4815148" h="6808304">
                <a:moveTo>
                  <a:pt x="0" y="0"/>
                </a:moveTo>
                <a:lnTo>
                  <a:pt x="4815148" y="0"/>
                </a:lnTo>
                <a:lnTo>
                  <a:pt x="4815148" y="6808304"/>
                </a:lnTo>
                <a:lnTo>
                  <a:pt x="0" y="680830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3473809" y="2520159"/>
            <a:ext cx="11340383" cy="6896282"/>
          </a:xfrm>
          <a:custGeom>
            <a:avLst/>
            <a:gdLst/>
            <a:ahLst/>
            <a:cxnLst/>
            <a:rect l="l" t="t" r="r" b="b"/>
            <a:pathLst>
              <a:path w="11340383" h="6896282">
                <a:moveTo>
                  <a:pt x="0" y="0"/>
                </a:moveTo>
                <a:lnTo>
                  <a:pt x="11340382" y="0"/>
                </a:lnTo>
                <a:lnTo>
                  <a:pt x="11340382" y="6896282"/>
                </a:lnTo>
                <a:lnTo>
                  <a:pt x="0" y="689628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343"/>
            </a:stretch>
          </a:blipFill>
        </p:spPr>
        <p:txBody>
          <a:bodyPr/>
          <a:lstStyle/>
          <a:p>
            <a:endParaRPr lang="nl-NL" dirty="0"/>
          </a:p>
        </p:txBody>
      </p:sp>
      <p:sp>
        <p:nvSpPr>
          <p:cNvPr id="6" name="TextBox 14">
            <a:extLst>
              <a:ext uri="{FF2B5EF4-FFF2-40B4-BE49-F238E27FC236}">
                <a16:creationId xmlns:a16="http://schemas.microsoft.com/office/drawing/2014/main" id="{58DB95B8-6B39-4EE8-8D8D-1CBC7E926C95}"/>
              </a:ext>
            </a:extLst>
          </p:cNvPr>
          <p:cNvSpPr txBox="1"/>
          <p:nvPr/>
        </p:nvSpPr>
        <p:spPr>
          <a:xfrm>
            <a:off x="1028700" y="0"/>
            <a:ext cx="14266249" cy="24134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en-US" sz="4800" dirty="0">
                <a:solidFill>
                  <a:srgbClr val="FFC000"/>
                </a:solidFill>
                <a:latin typeface="Graphik Bold" panose="020B0604020202020204" charset="0"/>
                <a:cs typeface="Graphik Bold" panose="020B0604020202020204" charset="0"/>
              </a:rPr>
              <a:t>HREDD</a:t>
            </a:r>
            <a:r>
              <a:rPr lang="en-US" sz="48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 </a:t>
            </a:r>
            <a:r>
              <a:rPr lang="km-KH" sz="48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៖ </a:t>
            </a:r>
            <a:r>
              <a:rPr lang="km-KH" sz="48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ក្របខណ្ឌការងារអង្គការសហប្រជាជាតិស្ដីពី </a:t>
            </a:r>
            <a:r>
              <a:rPr lang="en-US" sz="48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BHR</a:t>
            </a:r>
            <a:endParaRPr lang="km-KH" sz="4800" dirty="0">
              <a:solidFill>
                <a:schemeClr val="bg1"/>
              </a:solidFill>
              <a:latin typeface="Hanuman" panose="02020502060506020304" pitchFamily="18" charset="0"/>
              <a:cs typeface="Khmer OS Muol Light" panose="02000500000000020004" pitchFamily="2" charset="0"/>
            </a:endParaRPr>
          </a:p>
        </p:txBody>
      </p:sp>
      <p:sp>
        <p:nvSpPr>
          <p:cNvPr id="7" name="Freeform: Shape 6">
            <a:extLst>
              <a:ext uri="{FF2B5EF4-FFF2-40B4-BE49-F238E27FC236}">
                <a16:creationId xmlns:a16="http://schemas.microsoft.com/office/drawing/2014/main" id="{39EDC7A5-1C9B-465F-A7EE-EFCFF89C2AE3}"/>
              </a:ext>
            </a:extLst>
          </p:cNvPr>
          <p:cNvSpPr/>
          <p:nvPr/>
        </p:nvSpPr>
        <p:spPr>
          <a:xfrm>
            <a:off x="6790267" y="3200400"/>
            <a:ext cx="3759200" cy="609600"/>
          </a:xfrm>
          <a:custGeom>
            <a:avLst/>
            <a:gdLst>
              <a:gd name="connsiteX0" fmla="*/ 762000 w 3759200"/>
              <a:gd name="connsiteY0" fmla="*/ 16933 h 609600"/>
              <a:gd name="connsiteX1" fmla="*/ 0 w 3759200"/>
              <a:gd name="connsiteY1" fmla="*/ 592667 h 609600"/>
              <a:gd name="connsiteX2" fmla="*/ 152400 w 3759200"/>
              <a:gd name="connsiteY2" fmla="*/ 592667 h 609600"/>
              <a:gd name="connsiteX3" fmla="*/ 3759200 w 3759200"/>
              <a:gd name="connsiteY3" fmla="*/ 609600 h 609600"/>
              <a:gd name="connsiteX4" fmla="*/ 3318933 w 3759200"/>
              <a:gd name="connsiteY4" fmla="*/ 0 h 609600"/>
              <a:gd name="connsiteX5" fmla="*/ 762000 w 3759200"/>
              <a:gd name="connsiteY5" fmla="*/ 16933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759200" h="609600">
                <a:moveTo>
                  <a:pt x="762000" y="16933"/>
                </a:moveTo>
                <a:lnTo>
                  <a:pt x="0" y="592667"/>
                </a:lnTo>
                <a:lnTo>
                  <a:pt x="152400" y="592667"/>
                </a:lnTo>
                <a:lnTo>
                  <a:pt x="3759200" y="609600"/>
                </a:lnTo>
                <a:lnTo>
                  <a:pt x="3318933" y="0"/>
                </a:lnTo>
                <a:lnTo>
                  <a:pt x="762000" y="16933"/>
                </a:lnTo>
                <a:close/>
              </a:path>
            </a:pathLst>
          </a:custGeom>
          <a:solidFill>
            <a:srgbClr val="BFBFB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m-KH" sz="2800" dirty="0">
                <a:latin typeface="Khmer OS Muol Light" panose="02000500000000020004" pitchFamily="2" charset="0"/>
                <a:cs typeface="Khmer OS Muol Light" panose="02000500000000020004" pitchFamily="2" charset="0"/>
              </a:rPr>
              <a:t>សិទ្ធិមនុស្ស</a:t>
            </a:r>
            <a:endParaRPr lang="en-US" sz="2800" dirty="0"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11DD13A-16D3-470F-90E4-F971C7F846D5}"/>
              </a:ext>
            </a:extLst>
          </p:cNvPr>
          <p:cNvSpPr/>
          <p:nvPr/>
        </p:nvSpPr>
        <p:spPr>
          <a:xfrm>
            <a:off x="4876800" y="4305300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6108E0C7-46CF-4F2E-9D05-E864CAC97841}"/>
              </a:ext>
            </a:extLst>
          </p:cNvPr>
          <p:cNvSpPr/>
          <p:nvPr/>
        </p:nvSpPr>
        <p:spPr>
          <a:xfrm>
            <a:off x="7867292" y="4305300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E3ECC5DE-224B-436C-8439-4C2CE34024BD}"/>
              </a:ext>
            </a:extLst>
          </p:cNvPr>
          <p:cNvSpPr/>
          <p:nvPr/>
        </p:nvSpPr>
        <p:spPr>
          <a:xfrm>
            <a:off x="10902592" y="4311116"/>
            <a:ext cx="2057400" cy="609600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65E52D6-30EC-40FD-B376-962ACBCFE9A9}"/>
              </a:ext>
            </a:extLst>
          </p:cNvPr>
          <p:cNvSpPr txBox="1"/>
          <p:nvPr/>
        </p:nvSpPr>
        <p:spPr>
          <a:xfrm>
            <a:off x="4665739" y="4403786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សិទ្ធិមនុស្ស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6D189013-43F1-4D25-837A-AAF8316B3B6B}"/>
              </a:ext>
            </a:extLst>
          </p:cNvPr>
          <p:cNvSpPr/>
          <p:nvPr/>
        </p:nvSpPr>
        <p:spPr>
          <a:xfrm>
            <a:off x="4970539" y="5557041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A375E0A-8680-4D34-913F-7B22329D3414}"/>
              </a:ext>
            </a:extLst>
          </p:cNvPr>
          <p:cNvSpPr/>
          <p:nvPr/>
        </p:nvSpPr>
        <p:spPr>
          <a:xfrm>
            <a:off x="7851898" y="5252763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731BF754-EF23-4E59-8C1B-BBDFA86F48A3}"/>
              </a:ext>
            </a:extLst>
          </p:cNvPr>
          <p:cNvSpPr/>
          <p:nvPr/>
        </p:nvSpPr>
        <p:spPr>
          <a:xfrm>
            <a:off x="10902592" y="5475282"/>
            <a:ext cx="2057400" cy="1616014"/>
          </a:xfrm>
          <a:prstGeom prst="roundRect">
            <a:avLst/>
          </a:prstGeom>
          <a:solidFill>
            <a:srgbClr val="D7AC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E58F9D8-54CD-412F-A273-48BC58460E30}"/>
              </a:ext>
            </a:extLst>
          </p:cNvPr>
          <p:cNvSpPr txBox="1"/>
          <p:nvPr/>
        </p:nvSpPr>
        <p:spPr>
          <a:xfrm>
            <a:off x="4873476" y="5421550"/>
            <a:ext cx="2154463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កាតព្វកិច្ចរបស់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រដ្ឋ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ក្នុងការការពារ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BB3F4A-CED8-42CC-8A69-C68073172A0C}"/>
              </a:ext>
            </a:extLst>
          </p:cNvPr>
          <p:cNvSpPr txBox="1"/>
          <p:nvPr/>
        </p:nvSpPr>
        <p:spPr>
          <a:xfrm>
            <a:off x="7602435" y="4453235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គោរព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655BA0E-A78F-46DD-A065-BE8AFE9FB81E}"/>
              </a:ext>
            </a:extLst>
          </p:cNvPr>
          <p:cNvSpPr txBox="1"/>
          <p:nvPr/>
        </p:nvSpPr>
        <p:spPr>
          <a:xfrm>
            <a:off x="7696200" y="5457510"/>
            <a:ext cx="2381401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ការទទួលខុសត្រូវរបស់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អាជីវកម្ម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ក្នុងការគោរព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7EF3BD9-8136-4255-B05F-736F8C5432FF}"/>
              </a:ext>
            </a:extLst>
          </p:cNvPr>
          <p:cNvSpPr txBox="1"/>
          <p:nvPr/>
        </p:nvSpPr>
        <p:spPr>
          <a:xfrm>
            <a:off x="10675012" y="5421550"/>
            <a:ext cx="2507588" cy="1708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លទ្ធភាពរបស់</a:t>
            </a:r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ជនរងគ្រោះ</a:t>
            </a:r>
            <a:r>
              <a:rPr lang="km-KH" sz="2400" dirty="0">
                <a:solidFill>
                  <a:schemeClr val="bg1"/>
                </a:solidFill>
                <a:cs typeface="Khmer OS Battambang" panose="02000500000000020004" pitchFamily="2" charset="0"/>
              </a:rPr>
              <a:t>ដើម្បីទទួលបានសំណង</a:t>
            </a:r>
            <a:endParaRPr lang="en-US" sz="24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5091B2-0475-4070-A171-936B47225610}"/>
              </a:ext>
            </a:extLst>
          </p:cNvPr>
          <p:cNvSpPr txBox="1"/>
          <p:nvPr/>
        </p:nvSpPr>
        <p:spPr>
          <a:xfrm>
            <a:off x="10617721" y="4453234"/>
            <a:ext cx="2667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m-KH" sz="2400" b="1" dirty="0">
                <a:solidFill>
                  <a:schemeClr val="bg1"/>
                </a:solidFill>
                <a:cs typeface="Khmer OS Battambang" panose="02000500000000020004" pitchFamily="2" charset="0"/>
              </a:rPr>
              <a:t>សំណង</a:t>
            </a:r>
            <a:endParaRPr lang="en-US" sz="2400" b="1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3179872" y="2900278"/>
            <a:ext cx="4351565" cy="6152828"/>
          </a:xfrm>
          <a:custGeom>
            <a:avLst/>
            <a:gdLst/>
            <a:ahLst/>
            <a:cxnLst/>
            <a:rect l="l" t="t" r="r" b="b"/>
            <a:pathLst>
              <a:path w="4351565" h="6152828">
                <a:moveTo>
                  <a:pt x="0" y="0"/>
                </a:moveTo>
                <a:lnTo>
                  <a:pt x="4351565" y="0"/>
                </a:lnTo>
                <a:lnTo>
                  <a:pt x="4351565" y="6152828"/>
                </a:lnTo>
                <a:lnTo>
                  <a:pt x="0" y="615282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305710" y="2900278"/>
            <a:ext cx="4601245" cy="6152828"/>
          </a:xfrm>
          <a:custGeom>
            <a:avLst/>
            <a:gdLst/>
            <a:ahLst/>
            <a:cxnLst/>
            <a:rect l="l" t="t" r="r" b="b"/>
            <a:pathLst>
              <a:path w="4601245" h="6152828">
                <a:moveTo>
                  <a:pt x="0" y="0"/>
                </a:moveTo>
                <a:lnTo>
                  <a:pt x="4601245" y="0"/>
                </a:lnTo>
                <a:lnTo>
                  <a:pt x="4601245" y="6152828"/>
                </a:lnTo>
                <a:lnTo>
                  <a:pt x="0" y="615282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AutoShape 5"/>
          <p:cNvSpPr/>
          <p:nvPr/>
        </p:nvSpPr>
        <p:spPr>
          <a:xfrm flipV="1">
            <a:off x="2519157" y="2900653"/>
            <a:ext cx="0" cy="6152453"/>
          </a:xfrm>
          <a:prstGeom prst="line">
            <a:avLst/>
          </a:prstGeom>
          <a:ln w="123825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6" name="AutoShape 6"/>
          <p:cNvSpPr/>
          <p:nvPr/>
        </p:nvSpPr>
        <p:spPr>
          <a:xfrm flipV="1">
            <a:off x="8292457" y="2900653"/>
            <a:ext cx="0" cy="6152453"/>
          </a:xfrm>
          <a:prstGeom prst="line">
            <a:avLst/>
          </a:prstGeom>
          <a:ln w="123825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7" name="AutoShape 7"/>
          <p:cNvSpPr/>
          <p:nvPr/>
        </p:nvSpPr>
        <p:spPr>
          <a:xfrm>
            <a:off x="9109612" y="4531317"/>
            <a:ext cx="1272833" cy="0"/>
          </a:xfrm>
          <a:prstGeom prst="line">
            <a:avLst/>
          </a:prstGeom>
          <a:ln w="26670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8" name="AutoShape 8"/>
          <p:cNvSpPr/>
          <p:nvPr/>
        </p:nvSpPr>
        <p:spPr>
          <a:xfrm>
            <a:off x="9109612" y="7092675"/>
            <a:ext cx="1272833" cy="0"/>
          </a:xfrm>
          <a:prstGeom prst="line">
            <a:avLst/>
          </a:prstGeom>
          <a:ln w="26670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grpSp>
        <p:nvGrpSpPr>
          <p:cNvPr id="9" name="Group 9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1" name="TextBox 9">
            <a:extLst>
              <a:ext uri="{FF2B5EF4-FFF2-40B4-BE49-F238E27FC236}">
                <a16:creationId xmlns:a16="http://schemas.microsoft.com/office/drawing/2014/main" id="{49FCC89A-027D-4039-B0DC-3BE1D6B4C802}"/>
              </a:ext>
            </a:extLst>
          </p:cNvPr>
          <p:cNvSpPr txBox="1"/>
          <p:nvPr/>
        </p:nvSpPr>
        <p:spPr>
          <a:xfrm>
            <a:off x="-914400" y="1031741"/>
            <a:ext cx="1780173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</a:rPr>
              <a:t>HREDD</a:t>
            </a:r>
            <a:r>
              <a:rPr lang="en-US" sz="54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en-US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UNGPs &amp;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គោលការណ៍ណែនាំ </a:t>
            </a:r>
            <a:r>
              <a:rPr lang="en-US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OECD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​</a:t>
            </a:r>
            <a:endParaRPr lang="en-US" sz="5400" dirty="0">
              <a:solidFill>
                <a:srgbClr val="FFFFFF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8700" y="3156807"/>
            <a:ext cx="2097825" cy="2154523"/>
          </a:xfrm>
          <a:custGeom>
            <a:avLst/>
            <a:gdLst/>
            <a:ahLst/>
            <a:cxnLst/>
            <a:rect l="l" t="t" r="r" b="b"/>
            <a:pathLst>
              <a:path w="2097825" h="2154523">
                <a:moveTo>
                  <a:pt x="0" y="0"/>
                </a:moveTo>
                <a:lnTo>
                  <a:pt x="2097825" y="0"/>
                </a:lnTo>
                <a:lnTo>
                  <a:pt x="2097825" y="2154523"/>
                </a:lnTo>
                <a:lnTo>
                  <a:pt x="0" y="215452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4900347" y="3154242"/>
            <a:ext cx="2097825" cy="2154523"/>
          </a:xfrm>
          <a:custGeom>
            <a:avLst/>
            <a:gdLst/>
            <a:ahLst/>
            <a:cxnLst/>
            <a:rect l="l" t="t" r="r" b="b"/>
            <a:pathLst>
              <a:path w="2097825" h="2154523">
                <a:moveTo>
                  <a:pt x="0" y="0"/>
                </a:moveTo>
                <a:lnTo>
                  <a:pt x="2097825" y="0"/>
                </a:lnTo>
                <a:lnTo>
                  <a:pt x="2097825" y="2154523"/>
                </a:lnTo>
                <a:lnTo>
                  <a:pt x="0" y="215452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10109269" y="3212022"/>
            <a:ext cx="2495206" cy="3528057"/>
          </a:xfrm>
          <a:custGeom>
            <a:avLst/>
            <a:gdLst/>
            <a:ahLst/>
            <a:cxnLst/>
            <a:rect l="l" t="t" r="r" b="b"/>
            <a:pathLst>
              <a:path w="2495206" h="3528057">
                <a:moveTo>
                  <a:pt x="0" y="0"/>
                </a:moveTo>
                <a:lnTo>
                  <a:pt x="2495206" y="0"/>
                </a:lnTo>
                <a:lnTo>
                  <a:pt x="2495206" y="3528058"/>
                </a:lnTo>
                <a:lnTo>
                  <a:pt x="0" y="352805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14770693" y="3156807"/>
            <a:ext cx="2633306" cy="3521281"/>
          </a:xfrm>
          <a:custGeom>
            <a:avLst/>
            <a:gdLst/>
            <a:ahLst/>
            <a:cxnLst/>
            <a:rect l="l" t="t" r="r" b="b"/>
            <a:pathLst>
              <a:path w="2633306" h="3521281">
                <a:moveTo>
                  <a:pt x="0" y="0"/>
                </a:moveTo>
                <a:lnTo>
                  <a:pt x="2633306" y="0"/>
                </a:lnTo>
                <a:lnTo>
                  <a:pt x="2633306" y="3521281"/>
                </a:lnTo>
                <a:lnTo>
                  <a:pt x="0" y="352128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0470034" y="8590174"/>
            <a:ext cx="3425702" cy="1336253"/>
          </a:xfrm>
          <a:custGeom>
            <a:avLst/>
            <a:gdLst/>
            <a:ahLst/>
            <a:cxnLst/>
            <a:rect l="l" t="t" r="r" b="b"/>
            <a:pathLst>
              <a:path w="3425702" h="1336253">
                <a:moveTo>
                  <a:pt x="0" y="0"/>
                </a:moveTo>
                <a:lnTo>
                  <a:pt x="3425702" y="0"/>
                </a:lnTo>
                <a:lnTo>
                  <a:pt x="3425702" y="1336252"/>
                </a:lnTo>
                <a:lnTo>
                  <a:pt x="0" y="1336252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t="-37280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4900347" y="7471129"/>
            <a:ext cx="3425702" cy="1613395"/>
          </a:xfrm>
          <a:custGeom>
            <a:avLst/>
            <a:gdLst/>
            <a:ahLst/>
            <a:cxnLst/>
            <a:rect l="l" t="t" r="r" b="b"/>
            <a:pathLst>
              <a:path w="3425702" h="1613395">
                <a:moveTo>
                  <a:pt x="0" y="0"/>
                </a:moveTo>
                <a:lnTo>
                  <a:pt x="3425702" y="0"/>
                </a:lnTo>
                <a:lnTo>
                  <a:pt x="3425702" y="1613395"/>
                </a:lnTo>
                <a:lnTo>
                  <a:pt x="0" y="161339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028700" y="6422844"/>
            <a:ext cx="3119231" cy="1613395"/>
          </a:xfrm>
          <a:custGeom>
            <a:avLst/>
            <a:gdLst/>
            <a:ahLst/>
            <a:cxnLst/>
            <a:rect l="l" t="t" r="r" b="b"/>
            <a:pathLst>
              <a:path w="3119231" h="1613395">
                <a:moveTo>
                  <a:pt x="0" y="0"/>
                </a:moveTo>
                <a:lnTo>
                  <a:pt x="3119231" y="0"/>
                </a:lnTo>
                <a:lnTo>
                  <a:pt x="3119231" y="1613395"/>
                </a:lnTo>
                <a:lnTo>
                  <a:pt x="0" y="161339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10" name="Group 10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0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3546817" y="3852053"/>
            <a:ext cx="933237" cy="848634"/>
            <a:chOff x="0" y="0"/>
            <a:chExt cx="812800" cy="739115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812800" cy="739115"/>
            </a:xfrm>
            <a:custGeom>
              <a:avLst/>
              <a:gdLst/>
              <a:ahLst/>
              <a:cxnLst/>
              <a:rect l="l" t="t" r="r" b="b"/>
              <a:pathLst>
                <a:path w="812800" h="739115">
                  <a:moveTo>
                    <a:pt x="558800" y="0"/>
                  </a:moveTo>
                  <a:lnTo>
                    <a:pt x="254000" y="0"/>
                  </a:lnTo>
                  <a:lnTo>
                    <a:pt x="254000" y="230974"/>
                  </a:lnTo>
                  <a:lnTo>
                    <a:pt x="0" y="230974"/>
                  </a:lnTo>
                  <a:lnTo>
                    <a:pt x="0" y="508142"/>
                  </a:lnTo>
                  <a:lnTo>
                    <a:pt x="254000" y="508142"/>
                  </a:lnTo>
                  <a:lnTo>
                    <a:pt x="254000" y="739115"/>
                  </a:lnTo>
                  <a:lnTo>
                    <a:pt x="558800" y="739115"/>
                  </a:lnTo>
                  <a:lnTo>
                    <a:pt x="558800" y="508142"/>
                  </a:lnTo>
                  <a:lnTo>
                    <a:pt x="812800" y="508142"/>
                  </a:lnTo>
                  <a:lnTo>
                    <a:pt x="812800" y="230974"/>
                  </a:lnTo>
                  <a:lnTo>
                    <a:pt x="558800" y="230974"/>
                  </a:lnTo>
                  <a:lnTo>
                    <a:pt x="558800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190500" y="154180"/>
              <a:ext cx="431800" cy="41170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739"/>
                </a:lnSpc>
              </a:pPr>
              <a:endParaRPr/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1170586" y="2433568"/>
            <a:ext cx="7008145" cy="5693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  <a:spcBef>
                <a:spcPct val="0"/>
              </a:spcBef>
            </a:pPr>
            <a:r>
              <a:rPr lang="km-KH" sz="38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ការទទួលខុសត្រូវ​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ក្នុងការ​គោរព៖</a:t>
            </a: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0109269" y="2433568"/>
            <a:ext cx="5406408" cy="5693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  <a:spcBef>
                <a:spcPct val="0"/>
              </a:spcBef>
            </a:pPr>
            <a:r>
              <a:rPr lang="km-KH" sz="38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របៀប​</a:t>
            </a: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ក្នុងការ​គោរព៖</a:t>
            </a:r>
            <a:endParaRPr lang="en-US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  <p:grpSp>
        <p:nvGrpSpPr>
          <p:cNvPr id="17" name="Group 17"/>
          <p:cNvGrpSpPr/>
          <p:nvPr/>
        </p:nvGrpSpPr>
        <p:grpSpPr>
          <a:xfrm>
            <a:off x="13023575" y="3725278"/>
            <a:ext cx="1328018" cy="1102183"/>
            <a:chOff x="0" y="0"/>
            <a:chExt cx="726377" cy="602854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726377" cy="602854"/>
            </a:xfrm>
            <a:custGeom>
              <a:avLst/>
              <a:gdLst/>
              <a:ahLst/>
              <a:cxnLst/>
              <a:rect l="l" t="t" r="r" b="b"/>
              <a:pathLst>
                <a:path w="726377" h="602854">
                  <a:moveTo>
                    <a:pt x="726377" y="301427"/>
                  </a:moveTo>
                  <a:lnTo>
                    <a:pt x="319977" y="0"/>
                  </a:lnTo>
                  <a:lnTo>
                    <a:pt x="319977" y="203200"/>
                  </a:lnTo>
                  <a:lnTo>
                    <a:pt x="0" y="203200"/>
                  </a:lnTo>
                  <a:lnTo>
                    <a:pt x="0" y="399654"/>
                  </a:lnTo>
                  <a:lnTo>
                    <a:pt x="319977" y="399654"/>
                  </a:lnTo>
                  <a:lnTo>
                    <a:pt x="319977" y="602854"/>
                  </a:lnTo>
                  <a:lnTo>
                    <a:pt x="726377" y="301427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174625"/>
              <a:ext cx="624777" cy="225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7889712" y="3725278"/>
            <a:ext cx="1328018" cy="1102183"/>
            <a:chOff x="0" y="0"/>
            <a:chExt cx="726377" cy="602854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726377" cy="602854"/>
            </a:xfrm>
            <a:custGeom>
              <a:avLst/>
              <a:gdLst/>
              <a:ahLst/>
              <a:cxnLst/>
              <a:rect l="l" t="t" r="r" b="b"/>
              <a:pathLst>
                <a:path w="726377" h="602854">
                  <a:moveTo>
                    <a:pt x="726377" y="301427"/>
                  </a:moveTo>
                  <a:lnTo>
                    <a:pt x="319977" y="0"/>
                  </a:lnTo>
                  <a:lnTo>
                    <a:pt x="319977" y="203200"/>
                  </a:lnTo>
                  <a:lnTo>
                    <a:pt x="0" y="203200"/>
                  </a:lnTo>
                  <a:lnTo>
                    <a:pt x="0" y="399654"/>
                  </a:lnTo>
                  <a:lnTo>
                    <a:pt x="319977" y="399654"/>
                  </a:lnTo>
                  <a:lnTo>
                    <a:pt x="319977" y="602854"/>
                  </a:lnTo>
                  <a:lnTo>
                    <a:pt x="726377" y="301427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174625"/>
              <a:ext cx="624777" cy="22502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sp>
        <p:nvSpPr>
          <p:cNvPr id="23" name="AutoShape 23"/>
          <p:cNvSpPr/>
          <p:nvPr/>
        </p:nvSpPr>
        <p:spPr>
          <a:xfrm flipV="1">
            <a:off x="16087346" y="9084524"/>
            <a:ext cx="0" cy="917204"/>
          </a:xfrm>
          <a:prstGeom prst="line">
            <a:avLst/>
          </a:prstGeom>
          <a:ln w="95250" cap="flat">
            <a:solidFill>
              <a:srgbClr val="FBBC43"/>
            </a:solidFill>
            <a:prstDash val="sysDash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24" name="AutoShape 24"/>
          <p:cNvSpPr/>
          <p:nvPr/>
        </p:nvSpPr>
        <p:spPr>
          <a:xfrm>
            <a:off x="16087346" y="6678088"/>
            <a:ext cx="0" cy="2406436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nl-NL"/>
          </a:p>
        </p:txBody>
      </p:sp>
      <p:sp>
        <p:nvSpPr>
          <p:cNvPr id="25" name="AutoShape 25"/>
          <p:cNvSpPr/>
          <p:nvPr/>
        </p:nvSpPr>
        <p:spPr>
          <a:xfrm flipH="1">
            <a:off x="4900347" y="7229541"/>
            <a:ext cx="11144295" cy="0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26" name="AutoShape 26"/>
          <p:cNvSpPr/>
          <p:nvPr/>
        </p:nvSpPr>
        <p:spPr>
          <a:xfrm flipH="1">
            <a:off x="8326345" y="8277827"/>
            <a:ext cx="7761001" cy="47624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27" name="AutoShape 27"/>
          <p:cNvSpPr/>
          <p:nvPr/>
        </p:nvSpPr>
        <p:spPr>
          <a:xfrm flipH="1">
            <a:off x="13948314" y="9258300"/>
            <a:ext cx="2121117" cy="0"/>
          </a:xfrm>
          <a:prstGeom prst="line">
            <a:avLst/>
          </a:prstGeom>
          <a:ln w="95250" cap="flat">
            <a:solidFill>
              <a:srgbClr val="FBBC43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endParaRPr lang="nl-NL"/>
          </a:p>
        </p:txBody>
      </p:sp>
      <p:sp>
        <p:nvSpPr>
          <p:cNvPr id="28" name="TextBox 9">
            <a:extLst>
              <a:ext uri="{FF2B5EF4-FFF2-40B4-BE49-F238E27FC236}">
                <a16:creationId xmlns:a16="http://schemas.microsoft.com/office/drawing/2014/main" id="{D3C3E3B0-F127-424A-8053-2F589EFCAD54}"/>
              </a:ext>
            </a:extLst>
          </p:cNvPr>
          <p:cNvSpPr txBox="1"/>
          <p:nvPr/>
        </p:nvSpPr>
        <p:spPr>
          <a:xfrm>
            <a:off x="243131" y="969866"/>
            <a:ext cx="1780173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400" dirty="0">
                <a:solidFill>
                  <a:srgbClr val="FBBC43"/>
                </a:solidFill>
                <a:latin typeface="Graphik Bold"/>
              </a:rPr>
              <a:t>HREDD</a:t>
            </a:r>
            <a:r>
              <a:rPr lang="en-US" sz="54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ច្បាប់ និង​បទដ្ឋាន​អន្តរជាតិ</a:t>
            </a:r>
            <a:endParaRPr lang="en-US" sz="5942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384193" y="2274053"/>
            <a:ext cx="14995581" cy="6596680"/>
            <a:chOff x="0" y="0"/>
            <a:chExt cx="19994108" cy="8795573"/>
          </a:xfrm>
        </p:grpSpPr>
        <p:sp>
          <p:nvSpPr>
            <p:cNvPr id="6" name="Freeform 6"/>
            <p:cNvSpPr/>
            <p:nvPr/>
          </p:nvSpPr>
          <p:spPr>
            <a:xfrm>
              <a:off x="5463493" y="6924029"/>
              <a:ext cx="1897637" cy="1871544"/>
            </a:xfrm>
            <a:custGeom>
              <a:avLst/>
              <a:gdLst/>
              <a:ahLst/>
              <a:cxnLst/>
              <a:rect l="l" t="t" r="r" b="b"/>
              <a:pathLst>
                <a:path w="1897637" h="1871544">
                  <a:moveTo>
                    <a:pt x="0" y="0"/>
                  </a:moveTo>
                  <a:lnTo>
                    <a:pt x="1897637" y="0"/>
                  </a:lnTo>
                  <a:lnTo>
                    <a:pt x="1897637" y="1871544"/>
                  </a:lnTo>
                  <a:lnTo>
                    <a:pt x="0" y="1871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Freeform 7"/>
            <p:cNvSpPr/>
            <p:nvPr/>
          </p:nvSpPr>
          <p:spPr>
            <a:xfrm>
              <a:off x="0" y="2606022"/>
              <a:ext cx="2977313" cy="3030344"/>
            </a:xfrm>
            <a:custGeom>
              <a:avLst/>
              <a:gdLst/>
              <a:ahLst/>
              <a:cxnLst/>
              <a:rect l="l" t="t" r="r" b="b"/>
              <a:pathLst>
                <a:path w="2977313" h="3030344">
                  <a:moveTo>
                    <a:pt x="0" y="0"/>
                  </a:moveTo>
                  <a:lnTo>
                    <a:pt x="2977313" y="0"/>
                  </a:lnTo>
                  <a:lnTo>
                    <a:pt x="2977313" y="3030344"/>
                  </a:lnTo>
                  <a:lnTo>
                    <a:pt x="0" y="30303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8"/>
            <p:cNvSpPr/>
            <p:nvPr/>
          </p:nvSpPr>
          <p:spPr>
            <a:xfrm>
              <a:off x="9825349" y="3175331"/>
              <a:ext cx="1893832" cy="1927564"/>
            </a:xfrm>
            <a:custGeom>
              <a:avLst/>
              <a:gdLst/>
              <a:ahLst/>
              <a:cxnLst/>
              <a:rect l="l" t="t" r="r" b="b"/>
              <a:pathLst>
                <a:path w="1893832" h="1927564">
                  <a:moveTo>
                    <a:pt x="0" y="0"/>
                  </a:moveTo>
                  <a:lnTo>
                    <a:pt x="1893832" y="0"/>
                  </a:lnTo>
                  <a:lnTo>
                    <a:pt x="1893832" y="1927565"/>
                  </a:lnTo>
                  <a:lnTo>
                    <a:pt x="0" y="19275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Freeform 9"/>
            <p:cNvSpPr/>
            <p:nvPr/>
          </p:nvSpPr>
          <p:spPr>
            <a:xfrm>
              <a:off x="18239804" y="6798680"/>
              <a:ext cx="1682543" cy="1682543"/>
            </a:xfrm>
            <a:custGeom>
              <a:avLst/>
              <a:gdLst/>
              <a:ahLst/>
              <a:cxnLst/>
              <a:rect l="l" t="t" r="r" b="b"/>
              <a:pathLst>
                <a:path w="1682543" h="1682543">
                  <a:moveTo>
                    <a:pt x="0" y="0"/>
                  </a:moveTo>
                  <a:lnTo>
                    <a:pt x="1682543" y="0"/>
                  </a:lnTo>
                  <a:lnTo>
                    <a:pt x="1682543" y="1682544"/>
                  </a:lnTo>
                  <a:lnTo>
                    <a:pt x="0" y="168254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4153852" y="6798680"/>
              <a:ext cx="1988993" cy="1854736"/>
            </a:xfrm>
            <a:custGeom>
              <a:avLst/>
              <a:gdLst/>
              <a:ahLst/>
              <a:cxnLst/>
              <a:rect l="l" t="t" r="r" b="b"/>
              <a:pathLst>
                <a:path w="1988993" h="1854736">
                  <a:moveTo>
                    <a:pt x="0" y="0"/>
                  </a:moveTo>
                  <a:lnTo>
                    <a:pt x="1988993" y="0"/>
                  </a:lnTo>
                  <a:lnTo>
                    <a:pt x="1988993" y="1854736"/>
                  </a:lnTo>
                  <a:lnTo>
                    <a:pt x="0" y="185473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17832673" y="333523"/>
              <a:ext cx="2161435" cy="1858834"/>
            </a:xfrm>
            <a:custGeom>
              <a:avLst/>
              <a:gdLst/>
              <a:ahLst/>
              <a:cxnLst/>
              <a:rect l="l" t="t" r="r" b="b"/>
              <a:pathLst>
                <a:path w="2161435" h="1858834">
                  <a:moveTo>
                    <a:pt x="0" y="0"/>
                  </a:moveTo>
                  <a:lnTo>
                    <a:pt x="2161435" y="0"/>
                  </a:lnTo>
                  <a:lnTo>
                    <a:pt x="2161435" y="1858834"/>
                  </a:lnTo>
                  <a:lnTo>
                    <a:pt x="0" y="18588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5463493" y="3562498"/>
              <a:ext cx="2192380" cy="1540398"/>
            </a:xfrm>
            <a:custGeom>
              <a:avLst/>
              <a:gdLst/>
              <a:ahLst/>
              <a:cxnLst/>
              <a:rect l="l" t="t" r="r" b="b"/>
              <a:pathLst>
                <a:path w="2192380" h="1540398">
                  <a:moveTo>
                    <a:pt x="0" y="0"/>
                  </a:moveTo>
                  <a:lnTo>
                    <a:pt x="2192380" y="0"/>
                  </a:lnTo>
                  <a:lnTo>
                    <a:pt x="2192380" y="1540398"/>
                  </a:lnTo>
                  <a:lnTo>
                    <a:pt x="0" y="154039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14336716" y="3562498"/>
              <a:ext cx="1590583" cy="1873184"/>
            </a:xfrm>
            <a:custGeom>
              <a:avLst/>
              <a:gdLst/>
              <a:ahLst/>
              <a:cxnLst/>
              <a:rect l="l" t="t" r="r" b="b"/>
              <a:pathLst>
                <a:path w="1590583" h="1873184">
                  <a:moveTo>
                    <a:pt x="0" y="0"/>
                  </a:moveTo>
                  <a:lnTo>
                    <a:pt x="1590584" y="0"/>
                  </a:lnTo>
                  <a:lnTo>
                    <a:pt x="1590584" y="1873184"/>
                  </a:lnTo>
                  <a:lnTo>
                    <a:pt x="0" y="187318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17931689" y="3453227"/>
              <a:ext cx="1963404" cy="1963404"/>
            </a:xfrm>
            <a:custGeom>
              <a:avLst/>
              <a:gdLst/>
              <a:ahLst/>
              <a:cxnLst/>
              <a:rect l="l" t="t" r="r" b="b"/>
              <a:pathLst>
                <a:path w="1963404" h="1963404">
                  <a:moveTo>
                    <a:pt x="0" y="0"/>
                  </a:moveTo>
                  <a:lnTo>
                    <a:pt x="1963404" y="0"/>
                  </a:lnTo>
                  <a:lnTo>
                    <a:pt x="1963404" y="1963405"/>
                  </a:lnTo>
                  <a:lnTo>
                    <a:pt x="0" y="19634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5688134" y="0"/>
              <a:ext cx="2257461" cy="2303532"/>
            </a:xfrm>
            <a:custGeom>
              <a:avLst/>
              <a:gdLst/>
              <a:ahLst/>
              <a:cxnLst/>
              <a:rect l="l" t="t" r="r" b="b"/>
              <a:pathLst>
                <a:path w="2257461" h="2303532">
                  <a:moveTo>
                    <a:pt x="0" y="0"/>
                  </a:moveTo>
                  <a:lnTo>
                    <a:pt x="2257461" y="0"/>
                  </a:lnTo>
                  <a:lnTo>
                    <a:pt x="2257461" y="2303532"/>
                  </a:lnTo>
                  <a:lnTo>
                    <a:pt x="0" y="23035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9608413" y="222349"/>
              <a:ext cx="2474321" cy="1858834"/>
            </a:xfrm>
            <a:custGeom>
              <a:avLst/>
              <a:gdLst/>
              <a:ahLst/>
              <a:cxnLst/>
              <a:rect l="l" t="t" r="r" b="b"/>
              <a:pathLst>
                <a:path w="2474321" h="1858834">
                  <a:moveTo>
                    <a:pt x="0" y="0"/>
                  </a:moveTo>
                  <a:lnTo>
                    <a:pt x="2474321" y="0"/>
                  </a:lnTo>
                  <a:lnTo>
                    <a:pt x="2474321" y="1858834"/>
                  </a:lnTo>
                  <a:lnTo>
                    <a:pt x="0" y="18588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14153852" y="222349"/>
              <a:ext cx="1956312" cy="2081183"/>
            </a:xfrm>
            <a:custGeom>
              <a:avLst/>
              <a:gdLst/>
              <a:ahLst/>
              <a:cxnLst/>
              <a:rect l="l" t="t" r="r" b="b"/>
              <a:pathLst>
                <a:path w="1956312" h="2081183">
                  <a:moveTo>
                    <a:pt x="0" y="0"/>
                  </a:moveTo>
                  <a:lnTo>
                    <a:pt x="1956312" y="0"/>
                  </a:lnTo>
                  <a:lnTo>
                    <a:pt x="1956312" y="2081183"/>
                  </a:lnTo>
                  <a:lnTo>
                    <a:pt x="0" y="208118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9949484" y="7143878"/>
              <a:ext cx="1769697" cy="1431846"/>
            </a:xfrm>
            <a:custGeom>
              <a:avLst/>
              <a:gdLst/>
              <a:ahLst/>
              <a:cxnLst/>
              <a:rect l="l" t="t" r="r" b="b"/>
              <a:pathLst>
                <a:path w="1769697" h="1431846">
                  <a:moveTo>
                    <a:pt x="0" y="0"/>
                  </a:moveTo>
                  <a:lnTo>
                    <a:pt x="1769697" y="0"/>
                  </a:lnTo>
                  <a:lnTo>
                    <a:pt x="1769697" y="1431846"/>
                  </a:lnTo>
                  <a:lnTo>
                    <a:pt x="0" y="143184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AutoShape 19"/>
            <p:cNvSpPr/>
            <p:nvPr/>
          </p:nvSpPr>
          <p:spPr>
            <a:xfrm>
              <a:off x="2977313" y="4332697"/>
              <a:ext cx="124158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AutoShape 20"/>
            <p:cNvSpPr/>
            <p:nvPr/>
          </p:nvSpPr>
          <p:spPr>
            <a:xfrm flipV="1">
              <a:off x="4218893" y="1151766"/>
              <a:ext cx="0" cy="3218723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AutoShape 21"/>
            <p:cNvSpPr/>
            <p:nvPr/>
          </p:nvSpPr>
          <p:spPr>
            <a:xfrm>
              <a:off x="4218893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AutoShape 22"/>
            <p:cNvSpPr/>
            <p:nvPr/>
          </p:nvSpPr>
          <p:spPr>
            <a:xfrm>
              <a:off x="7945595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AutoShape 23"/>
            <p:cNvSpPr/>
            <p:nvPr/>
          </p:nvSpPr>
          <p:spPr>
            <a:xfrm>
              <a:off x="12276312" y="1151766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AutoShape 24"/>
            <p:cNvSpPr/>
            <p:nvPr/>
          </p:nvSpPr>
          <p:spPr>
            <a:xfrm>
              <a:off x="16237164" y="1262940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AutoShape 25"/>
            <p:cNvSpPr/>
            <p:nvPr/>
          </p:nvSpPr>
          <p:spPr>
            <a:xfrm flipH="1" flipV="1">
              <a:off x="16237164" y="4370489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AutoShape 26"/>
            <p:cNvSpPr/>
            <p:nvPr/>
          </p:nvSpPr>
          <p:spPr>
            <a:xfrm flipH="1" flipV="1">
              <a:off x="12277300" y="4351439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AutoShape 27"/>
            <p:cNvSpPr/>
            <p:nvPr/>
          </p:nvSpPr>
          <p:spPr>
            <a:xfrm flipH="1" flipV="1">
              <a:off x="7944607" y="4434930"/>
              <a:ext cx="1469240" cy="3810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AutoShape 28"/>
            <p:cNvSpPr/>
            <p:nvPr/>
          </p:nvSpPr>
          <p:spPr>
            <a:xfrm>
              <a:off x="7944607" y="7678052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AutoShape 29"/>
            <p:cNvSpPr/>
            <p:nvPr/>
          </p:nvSpPr>
          <p:spPr>
            <a:xfrm>
              <a:off x="12277300" y="7716152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AutoShape 30"/>
            <p:cNvSpPr/>
            <p:nvPr/>
          </p:nvSpPr>
          <p:spPr>
            <a:xfrm>
              <a:off x="16363433" y="7726048"/>
              <a:ext cx="1469240" cy="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AutoShape 31"/>
            <p:cNvSpPr/>
            <p:nvPr/>
          </p:nvSpPr>
          <p:spPr>
            <a:xfrm>
              <a:off x="18913391" y="2606022"/>
              <a:ext cx="0" cy="847206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AutoShape 32"/>
            <p:cNvSpPr/>
            <p:nvPr/>
          </p:nvSpPr>
          <p:spPr>
            <a:xfrm flipH="1">
              <a:off x="6521583" y="5383759"/>
              <a:ext cx="0" cy="1260870"/>
            </a:xfrm>
            <a:prstGeom prst="line">
              <a:avLst/>
            </a:prstGeom>
            <a:ln w="76200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3" name="TextBox 2">
            <a:extLst>
              <a:ext uri="{FF2B5EF4-FFF2-40B4-BE49-F238E27FC236}">
                <a16:creationId xmlns:a16="http://schemas.microsoft.com/office/drawing/2014/main" id="{185F941A-AF3B-475C-9C55-233F9652DB46}"/>
              </a:ext>
            </a:extLst>
          </p:cNvPr>
          <p:cNvSpPr txBox="1"/>
          <p:nvPr/>
        </p:nvSpPr>
        <p:spPr>
          <a:xfrm>
            <a:off x="1648356" y="980599"/>
            <a:ext cx="14991287" cy="88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 dirty="0">
                <a:solidFill>
                  <a:srgbClr val="FBBC43"/>
                </a:solidFill>
                <a:latin typeface="Graphik Bold"/>
              </a:rPr>
              <a:t>HRDD</a:t>
            </a:r>
            <a:r>
              <a:rPr lang="en-US" sz="59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9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ទស្សនាទានស្នូល</a:t>
            </a:r>
            <a:r>
              <a:rPr lang="km-KH" sz="5900" dirty="0">
                <a:solidFill>
                  <a:srgbClr val="FFFFFF"/>
                </a:solidFill>
                <a:latin typeface="Graphik Bold"/>
              </a:rPr>
              <a:t>​</a:t>
            </a:r>
            <a:endParaRPr lang="en-US" sz="59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734172" y="277192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42788E2-0416-4A62-AFAC-74F925A9A9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2671208"/>
            <a:ext cx="12726221" cy="6596619"/>
          </a:xfrm>
          <a:prstGeom prst="rect">
            <a:avLst/>
          </a:prstGeom>
        </p:spPr>
      </p:pic>
      <p:sp>
        <p:nvSpPr>
          <p:cNvPr id="7" name="TextBox 3">
            <a:extLst>
              <a:ext uri="{FF2B5EF4-FFF2-40B4-BE49-F238E27FC236}">
                <a16:creationId xmlns:a16="http://schemas.microsoft.com/office/drawing/2014/main" id="{222990A1-B426-45B8-B5D9-D1D4D29FA21C}"/>
              </a:ext>
            </a:extLst>
          </p:cNvPr>
          <p:cNvSpPr txBox="1"/>
          <p:nvPr/>
        </p:nvSpPr>
        <p:spPr>
          <a:xfrm>
            <a:off x="914400" y="1028700"/>
            <a:ext cx="14991287" cy="8233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4400" dirty="0">
                <a:solidFill>
                  <a:srgbClr val="FBBC43"/>
                </a:solidFill>
                <a:latin typeface="Graphik Bold"/>
              </a:rPr>
              <a:t>HREDD -</a:t>
            </a:r>
            <a:r>
              <a:rPr lang="en-US" sz="4400" dirty="0"/>
              <a:t> </a:t>
            </a:r>
            <a:r>
              <a:rPr lang="km-KH" sz="4400" dirty="0">
                <a:solidFill>
                  <a:schemeClr val="bg1"/>
                </a:solidFill>
                <a:cs typeface="Khmer OS Muol Light" panose="02000500000000020004" pitchFamily="2" charset="0"/>
              </a:rPr>
              <a:t>ជំហានទាំង ៦ នៃការត្រួតពិនិត្យភាពត្រឹមត្រូវ</a:t>
            </a:r>
            <a:endParaRPr lang="en-US" sz="44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0719" t="-4576" r="-21601" b="-5783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4832" b="-1483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3368" b="-13368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Freeform 5"/>
          <p:cNvSpPr/>
          <p:nvPr/>
        </p:nvSpPr>
        <p:spPr>
          <a:xfrm>
            <a:off x="0" y="3557639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alphaModFix amt="76000"/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TextBox 8">
            <a:extLst>
              <a:ext uri="{FF2B5EF4-FFF2-40B4-BE49-F238E27FC236}">
                <a16:creationId xmlns:a16="http://schemas.microsoft.com/office/drawing/2014/main" id="{9E0F225F-1510-473B-9FD0-9519DB348F83}"/>
              </a:ext>
            </a:extLst>
          </p:cNvPr>
          <p:cNvSpPr txBox="1"/>
          <p:nvPr/>
        </p:nvSpPr>
        <p:spPr>
          <a:xfrm>
            <a:off x="1754317" y="8240248"/>
            <a:ext cx="10732584" cy="717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799"/>
              </a:lnSpc>
            </a:pPr>
            <a:r>
              <a:rPr lang="km-KH" sz="4142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ថ្ងៃទី១</a:t>
            </a:r>
            <a:endParaRPr lang="en-US" sz="4142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7" name="TextBox 11">
            <a:extLst>
              <a:ext uri="{FF2B5EF4-FFF2-40B4-BE49-F238E27FC236}">
                <a16:creationId xmlns:a16="http://schemas.microsoft.com/office/drawing/2014/main" id="{075EB0C5-517F-89B2-A932-2FA0356E7826}"/>
              </a:ext>
            </a:extLst>
          </p:cNvPr>
          <p:cNvSpPr txBox="1"/>
          <p:nvPr/>
        </p:nvSpPr>
        <p:spPr>
          <a:xfrm>
            <a:off x="644741" y="5213269"/>
            <a:ext cx="16639515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ការបណ្ដុះបណ្ដាលសម្រាប់សហជីព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ស្ដីពីនីតិវិធីត្រួតពិនិត្យភាពត្រឹមត្រូវ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ផ្នែកសិទ្ធិមនុស្ស និងបរិស្ថាន</a:t>
            </a:r>
            <a:r>
              <a:rPr lang="nl-NL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(HREDD)</a:t>
            </a:r>
            <a:endParaRPr kumimoji="0" lang="en-US" sz="480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88690" y="3570805"/>
            <a:ext cx="8612447" cy="6227559"/>
            <a:chOff x="0" y="0"/>
            <a:chExt cx="2268299" cy="164018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268299" cy="1640180"/>
            </a:xfrm>
            <a:custGeom>
              <a:avLst/>
              <a:gdLst/>
              <a:ahLst/>
              <a:cxnLst/>
              <a:rect l="l" t="t" r="r" b="b"/>
              <a:pathLst>
                <a:path w="2268299" h="1640180">
                  <a:moveTo>
                    <a:pt x="0" y="0"/>
                  </a:moveTo>
                  <a:lnTo>
                    <a:pt x="2268299" y="0"/>
                  </a:lnTo>
                  <a:lnTo>
                    <a:pt x="2268299" y="1640180"/>
                  </a:lnTo>
                  <a:lnTo>
                    <a:pt x="0" y="1640180"/>
                  </a:ln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28575"/>
              <a:ext cx="2268299" cy="166875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ដំណើរការគ្រប់គ្រងជាបន្ត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រួមមានប្រាំមួយជំហានដែល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ក្រុមហ៊ុនដែលមានសង្វាក់តម្លៃអន្តរជាតិចាំបាច់ត្រូវអនុវត្ត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ដើម្បីធានាឱ្យបានថាក្រុមហ៊ុនគោរពសិទ្ធិមនុស្ស បរិស្ថាន និងអាកាសធាតុ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ក្នុងសង្វាក់តម្លៃទាំងមូលរបស់ខ្លួន</a:t>
              </a:r>
              <a:endParaRPr lang="en-US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9186862" y="3570805"/>
            <a:ext cx="8612447" cy="6203747"/>
            <a:chOff x="0" y="0"/>
            <a:chExt cx="2268299" cy="1633909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2268299" cy="1633909"/>
            </a:xfrm>
            <a:custGeom>
              <a:avLst/>
              <a:gdLst/>
              <a:ahLst/>
              <a:cxnLst/>
              <a:rect l="l" t="t" r="r" b="b"/>
              <a:pathLst>
                <a:path w="2268299" h="1633909">
                  <a:moveTo>
                    <a:pt x="0" y="0"/>
                  </a:moveTo>
                  <a:lnTo>
                    <a:pt x="2268299" y="0"/>
                  </a:lnTo>
                  <a:lnTo>
                    <a:pt x="2268299" y="1633909"/>
                  </a:lnTo>
                  <a:lnTo>
                    <a:pt x="0" y="1633909"/>
                  </a:lnTo>
                  <a:close/>
                </a:path>
              </a:pathLst>
            </a:custGeom>
            <a:solidFill>
              <a:srgbClr val="F3EDF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28575"/>
              <a:ext cx="2268299" cy="166248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ct val="150000"/>
                </a:lnSpc>
              </a:pPr>
              <a:endParaRPr sz="1400" dirty="0">
                <a:cs typeface="Khmer OS Battambang" panose="02000500000000020004" pitchFamily="2" charset="0"/>
              </a:endParaRPr>
            </a:p>
            <a:p>
              <a:pPr algn="l">
                <a:lnSpc>
                  <a:spcPct val="150000"/>
                </a:lnSpc>
              </a:pPr>
              <a:endParaRPr sz="1400" dirty="0">
                <a:cs typeface="Khmer OS Battambang" panose="02000500000000020004" pitchFamily="2" charset="0"/>
              </a:endParaRP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ស្ម័គ្រចិត្ត ប៉ុន្តែ៖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រដ្ឋសមាជិកអង្គការសហប្រជាជាតិមានកាតព្វកិច្ចតាមផ្លូវច្បាប់ក្នុងការការពារសិទ្ធិមនុស្ស ក៏ដូចជាកុំឱ្យមានការរំលោភបំពានពីសំណាក់ក្រុមហ៊ុនដែលមានប្រតិបត្តិការក្នុងដែនដីរបស់ខ្លួន។ រដ្ឋសមាជិកអង្គការសហប្រជាជាតិបានអនុម័តទទួលយក </a:t>
              </a:r>
              <a:r>
                <a:rPr lang="en-US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UNGPs</a:t>
              </a:r>
            </a:p>
            <a:p>
              <a:pPr marL="734059" lvl="1" indent="-367030" algn="l">
                <a:lnSpc>
                  <a:spcPct val="150000"/>
                </a:lnSpc>
                <a:buFont typeface="Arial"/>
                <a:buChar char="•"/>
              </a:pPr>
              <a:r>
                <a:rPr lang="km-KH" sz="2800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រដ្ឋសមាជិក </a:t>
              </a:r>
              <a:r>
                <a:rPr lang="en-US" sz="2800" dirty="0">
                  <a:solidFill>
                    <a:srgbClr val="000000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OECD</a:t>
              </a:r>
              <a:r>
                <a:rPr lang="en-US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 </a:t>
              </a: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បានចុះហត្ថលេខាលើគោលការណ៍ណែនាំ </a:t>
              </a:r>
              <a:r>
                <a:rPr lang="en-US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OECD </a:t>
              </a:r>
              <a:r>
                <a:rPr lang="km-KH" sz="2800" dirty="0">
                  <a:solidFill>
                    <a:srgbClr val="000000"/>
                  </a:solidFill>
                  <a:latin typeface="Graphik"/>
                  <a:ea typeface="Graphik"/>
                  <a:cs typeface="Khmer OS Battambang" panose="02000500000000020004" pitchFamily="2" charset="0"/>
                  <a:sym typeface="Graphik"/>
                </a:rPr>
                <a:t>ហើយចាំបាច់ត្រូវជម្រុញការអនុវត្តពីសំណាក់ក្រុមហ៊ុន។</a:t>
              </a:r>
              <a:endParaRPr lang="en-US" sz="2800" dirty="0">
                <a:solidFill>
                  <a:srgbClr val="000000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488690" y="3002255"/>
            <a:ext cx="17310619" cy="1137101"/>
            <a:chOff x="0" y="0"/>
            <a:chExt cx="4559175" cy="299483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4559176" cy="299483"/>
            </a:xfrm>
            <a:custGeom>
              <a:avLst/>
              <a:gdLst/>
              <a:ahLst/>
              <a:cxnLst/>
              <a:rect l="l" t="t" r="r" b="b"/>
              <a:pathLst>
                <a:path w="4559176" h="299483">
                  <a:moveTo>
                    <a:pt x="4355976" y="0"/>
                  </a:moveTo>
                  <a:lnTo>
                    <a:pt x="203200" y="0"/>
                  </a:lnTo>
                  <a:lnTo>
                    <a:pt x="0" y="149742"/>
                  </a:lnTo>
                  <a:lnTo>
                    <a:pt x="203200" y="299483"/>
                  </a:lnTo>
                  <a:lnTo>
                    <a:pt x="4355976" y="299483"/>
                  </a:lnTo>
                  <a:lnTo>
                    <a:pt x="4559176" y="149742"/>
                  </a:lnTo>
                  <a:lnTo>
                    <a:pt x="4355976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152400" y="-38100"/>
              <a:ext cx="4254375" cy="337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4408"/>
                </a:lnSpc>
              </a:pPr>
              <a:r>
                <a:rPr lang="km-KH" sz="3800" b="1" dirty="0">
                  <a:solidFill>
                    <a:srgbClr val="FFFFFF"/>
                  </a:solidFill>
                  <a:latin typeface="Graphik Bold"/>
                  <a:ea typeface="Graphik Bold"/>
                  <a:cs typeface="Khmer OS Battambang" panose="02000500000000020004" pitchFamily="2" charset="0"/>
                  <a:sym typeface="Graphik Bold"/>
                </a:rPr>
                <a:t>នីតិវិធីត្រួតពិនិត្យភាពត្រឹមត្រូវផ្នែកសិទ្ធិមនុស្ស និងបរិស្ថាន</a:t>
              </a:r>
              <a:endParaRPr lang="en-US" sz="3800" b="1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endParaRPr>
            </a:p>
          </p:txBody>
        </p:sp>
      </p:grpSp>
      <p:sp>
        <p:nvSpPr>
          <p:cNvPr id="14" name="TextBox 2">
            <a:extLst>
              <a:ext uri="{FF2B5EF4-FFF2-40B4-BE49-F238E27FC236}">
                <a16:creationId xmlns:a16="http://schemas.microsoft.com/office/drawing/2014/main" id="{8782CFC0-09BF-4A0E-A9FB-821CAE815866}"/>
              </a:ext>
            </a:extLst>
          </p:cNvPr>
          <p:cNvSpPr txBox="1"/>
          <p:nvPr/>
        </p:nvSpPr>
        <p:spPr>
          <a:xfrm>
            <a:off x="1648356" y="980599"/>
            <a:ext cx="14991287" cy="8810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900" dirty="0">
                <a:solidFill>
                  <a:srgbClr val="FBBC43"/>
                </a:solidFill>
                <a:latin typeface="Graphik Bold"/>
              </a:rPr>
              <a:t>HRDD</a:t>
            </a:r>
            <a:r>
              <a:rPr lang="en-US" sz="5900" dirty="0">
                <a:solidFill>
                  <a:srgbClr val="FFFFFF"/>
                </a:solidFill>
                <a:latin typeface="Graphik Bold"/>
              </a:rPr>
              <a:t> - </a:t>
            </a:r>
            <a:r>
              <a:rPr lang="km-KH" sz="59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ទស្សនាទានសំខាន់ៗ</a:t>
            </a:r>
            <a:endParaRPr lang="en-US" sz="59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10256" y="2400300"/>
            <a:ext cx="14991287" cy="7409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ស្ដង់ដា </a:t>
            </a:r>
            <a:r>
              <a:rPr lang="en-US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RBC </a:t>
            </a: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ដែលត្រូវបានទទួលស្គាល់នៅកម្រិតអន្តរជាតិ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ធ្វើការងារក្នុងការបង្ការ (ការបង្ការ)​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មានលក្ខណៈរស់រវើក (បន្តបន្ទាប់ មានប្រតិកម្ម​តបត​ និងដំណើរការដែលអាចបត់បែនបាន) 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មាននិន្នាការ​ផ្ដោត​លើហានិភ័យ</a:t>
            </a: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ផ្ដោតការយកចិត្តទុកដាក់ច្រើន​​លើយេនឌ័រ និងក្រុមងាយរងគ្រោះ​</a:t>
            </a:r>
            <a:endParaRPr lang="km-KH" sz="36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មានលក្ខណៈសមាមាត្រ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ការទទួលខុសត្រូវរួមគ្នា​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ការចូលរួមរបស់អ្នកពាក់ព័ន្ធ</a:t>
            </a:r>
          </a:p>
        </p:txBody>
      </p:sp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3778FE5A-5A06-45CA-9FBB-37AF35D2369F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</a:t>
            </a:r>
            <a:r>
              <a:rPr lang="en-US" sz="5942" dirty="0">
                <a:solidFill>
                  <a:schemeClr val="bg1"/>
                </a:solidFill>
                <a:latin typeface="Graphik Bold"/>
              </a:rPr>
              <a:t> </a:t>
            </a:r>
            <a:r>
              <a:rPr lang="km-KH" sz="6000" dirty="0">
                <a:solidFill>
                  <a:schemeClr val="bg1"/>
                </a:solidFill>
                <a:cs typeface="Khmer OS Muol Light" panose="02000500000000020004" pitchFamily="2" charset="0"/>
              </a:rPr>
              <a:t>ធាតុផ្សំសំខាន់ៗ</a:t>
            </a:r>
            <a:endParaRPr lang="en-US" sz="5942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" name="Group 4"/>
          <p:cNvGrpSpPr/>
          <p:nvPr/>
        </p:nvGrpSpPr>
        <p:grpSpPr>
          <a:xfrm rot="472985">
            <a:off x="8559482" y="2119082"/>
            <a:ext cx="9645436" cy="4539966"/>
            <a:chOff x="0" y="0"/>
            <a:chExt cx="2408296" cy="11335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2408296" cy="1133550"/>
            </a:xfrm>
            <a:custGeom>
              <a:avLst/>
              <a:gdLst/>
              <a:ahLst/>
              <a:cxnLst/>
              <a:rect l="l" t="t" r="r" b="b"/>
              <a:pathLst>
                <a:path w="2408296" h="1133550">
                  <a:moveTo>
                    <a:pt x="1204148" y="0"/>
                  </a:moveTo>
                  <a:lnTo>
                    <a:pt x="1437892" y="156178"/>
                  </a:lnTo>
                  <a:lnTo>
                    <a:pt x="1806222" y="75933"/>
                  </a:lnTo>
                  <a:lnTo>
                    <a:pt x="1842745" y="266196"/>
                  </a:lnTo>
                  <a:lnTo>
                    <a:pt x="2246971" y="283387"/>
                  </a:lnTo>
                  <a:lnTo>
                    <a:pt x="2076486" y="456755"/>
                  </a:lnTo>
                  <a:lnTo>
                    <a:pt x="2408296" y="566775"/>
                  </a:lnTo>
                  <a:lnTo>
                    <a:pt x="2076486" y="676795"/>
                  </a:lnTo>
                  <a:lnTo>
                    <a:pt x="2246971" y="850162"/>
                  </a:lnTo>
                  <a:lnTo>
                    <a:pt x="1842745" y="867353"/>
                  </a:lnTo>
                  <a:lnTo>
                    <a:pt x="1806222" y="1057616"/>
                  </a:lnTo>
                  <a:lnTo>
                    <a:pt x="1437892" y="977371"/>
                  </a:lnTo>
                  <a:lnTo>
                    <a:pt x="1204148" y="1133550"/>
                  </a:lnTo>
                  <a:lnTo>
                    <a:pt x="970404" y="977371"/>
                  </a:lnTo>
                  <a:lnTo>
                    <a:pt x="602074" y="1057616"/>
                  </a:lnTo>
                  <a:lnTo>
                    <a:pt x="565551" y="867353"/>
                  </a:lnTo>
                  <a:lnTo>
                    <a:pt x="161325" y="850162"/>
                  </a:lnTo>
                  <a:lnTo>
                    <a:pt x="331810" y="676795"/>
                  </a:lnTo>
                  <a:lnTo>
                    <a:pt x="0" y="566775"/>
                  </a:lnTo>
                  <a:lnTo>
                    <a:pt x="331810" y="456755"/>
                  </a:lnTo>
                  <a:lnTo>
                    <a:pt x="161325" y="283387"/>
                  </a:lnTo>
                  <a:lnTo>
                    <a:pt x="565551" y="266196"/>
                  </a:lnTo>
                  <a:lnTo>
                    <a:pt x="602074" y="75933"/>
                  </a:lnTo>
                  <a:lnTo>
                    <a:pt x="970404" y="156178"/>
                  </a:lnTo>
                  <a:lnTo>
                    <a:pt x="1204148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376296" y="148542"/>
              <a:ext cx="1655704" cy="80789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249030" y="3633203"/>
            <a:ext cx="1818768" cy="1148888"/>
            <a:chOff x="0" y="0"/>
            <a:chExt cx="812800" cy="51343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513434"/>
            </a:xfrm>
            <a:custGeom>
              <a:avLst/>
              <a:gdLst/>
              <a:ahLst/>
              <a:cxnLst/>
              <a:rect l="l" t="t" r="r" b="b"/>
              <a:pathLst>
                <a:path w="812800" h="513434">
                  <a:moveTo>
                    <a:pt x="812800" y="256717"/>
                  </a:moveTo>
                  <a:lnTo>
                    <a:pt x="406400" y="0"/>
                  </a:lnTo>
                  <a:lnTo>
                    <a:pt x="406400" y="203200"/>
                  </a:lnTo>
                  <a:lnTo>
                    <a:pt x="0" y="203200"/>
                  </a:lnTo>
                  <a:lnTo>
                    <a:pt x="0" y="310234"/>
                  </a:lnTo>
                  <a:lnTo>
                    <a:pt x="406400" y="310234"/>
                  </a:lnTo>
                  <a:lnTo>
                    <a:pt x="406400" y="513434"/>
                  </a:lnTo>
                  <a:lnTo>
                    <a:pt x="812800" y="256717"/>
                  </a:lnTo>
                  <a:close/>
                </a:path>
              </a:pathLst>
            </a:custGeom>
            <a:solidFill>
              <a:srgbClr val="673282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174625"/>
              <a:ext cx="711200" cy="1356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961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>
            <a:off x="12745141" y="4855513"/>
            <a:ext cx="4221172" cy="4402787"/>
          </a:xfrm>
          <a:custGeom>
            <a:avLst/>
            <a:gdLst/>
            <a:ahLst/>
            <a:cxnLst/>
            <a:rect l="l" t="t" r="r" b="b"/>
            <a:pathLst>
              <a:path w="4221172" h="4402787">
                <a:moveTo>
                  <a:pt x="0" y="0"/>
                </a:moveTo>
                <a:lnTo>
                  <a:pt x="4221171" y="0"/>
                </a:lnTo>
                <a:lnTo>
                  <a:pt x="4221171" y="4402787"/>
                </a:lnTo>
                <a:lnTo>
                  <a:pt x="0" y="44027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TextBox 12"/>
          <p:cNvSpPr txBox="1"/>
          <p:nvPr/>
        </p:nvSpPr>
        <p:spPr>
          <a:xfrm>
            <a:off x="1648356" y="981075"/>
            <a:ext cx="14991287" cy="9493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42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mHREDD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158191" y="3796326"/>
            <a:ext cx="1727225" cy="698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HREDD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4429748" y="3796326"/>
            <a:ext cx="2334252" cy="6088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en-US" sz="3800" dirty="0" err="1">
                <a:solidFill>
                  <a:srgbClr val="000000"/>
                </a:solidFill>
                <a:latin typeface="Graphik Bold"/>
                <a:ea typeface="Graphik Bold"/>
                <a:cs typeface="Graphik Bold"/>
                <a:sym typeface="Graphik Bold"/>
              </a:rPr>
              <a:t>mHREDD</a:t>
            </a:r>
            <a:endParaRPr lang="en-US" sz="3800" dirty="0">
              <a:solidFill>
                <a:srgbClr val="000000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09DF00DD-EFFA-4FF5-AF89-14A0F12EB84A}"/>
              </a:ext>
            </a:extLst>
          </p:cNvPr>
          <p:cNvSpPr txBox="1"/>
          <p:nvPr/>
        </p:nvSpPr>
        <p:spPr>
          <a:xfrm>
            <a:off x="1286406" y="2642774"/>
            <a:ext cx="7857594" cy="62555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និន្នាការចាប់ពីឆ្នាំ ២០១៤ មក៖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sz="10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ទស្សនាទានស្នូលនៃស្តង់ដារស្ម័គ្រចិត្តរបស់ </a:t>
            </a:r>
            <a:r>
              <a:rPr lang="en-US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UNGPs </a:t>
            </a: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និង គោលការណ៍ណែនាំ </a:t>
            </a:r>
            <a:r>
              <a:rPr lang="en-US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OECD</a:t>
            </a: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៖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km-KH" sz="1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នីតិវិធីត្រួតពិននិត្យភាពត្រឹមត្រូវផ្នែកសិទ្ធិមនុស្ស និងបរិស្ថាន (</a:t>
            </a:r>
            <a:r>
              <a:rPr lang="en-US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HREDD)</a:t>
            </a:r>
          </a:p>
          <a:p>
            <a:pPr algn="l">
              <a:lnSpc>
                <a:spcPct val="150000"/>
              </a:lnSpc>
            </a:pPr>
            <a:endParaRPr lang="en-US" sz="1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ក្លាយជាកាតព្វកិច្ច (</a:t>
            </a:r>
            <a:r>
              <a:rPr lang="en-US" sz="3200" dirty="0" err="1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mHREDD</a:t>
            </a:r>
            <a:r>
              <a:rPr lang="en-US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) </a:t>
            </a: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នៅក្នុងយុត្តាធិការមួយចំនួន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A5E6C6BE-8E46-F8CF-2AA0-A771566422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4857" y="0"/>
            <a:ext cx="15538285" cy="10287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4CC6CD5A-0962-33A3-6C05-DC829A354651}"/>
              </a:ext>
            </a:extLst>
          </p:cNvPr>
          <p:cNvSpPr/>
          <p:nvPr/>
        </p:nvSpPr>
        <p:spPr>
          <a:xfrm>
            <a:off x="1905000" y="114300"/>
            <a:ext cx="15240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6BD5285-42E3-6EFD-A947-0FE5DDB3566A}"/>
              </a:ext>
            </a:extLst>
          </p:cNvPr>
          <p:cNvSpPr/>
          <p:nvPr/>
        </p:nvSpPr>
        <p:spPr>
          <a:xfrm>
            <a:off x="3581400" y="91911"/>
            <a:ext cx="32766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A6F3837-15F6-E14D-6AA6-B3CAB6EBDD0E}"/>
              </a:ext>
            </a:extLst>
          </p:cNvPr>
          <p:cNvSpPr txBox="1"/>
          <p:nvPr/>
        </p:nvSpPr>
        <p:spPr>
          <a:xfrm>
            <a:off x="1676400" y="204383"/>
            <a:ext cx="3048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តារាងពេលវេលា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FFA9274-A119-184F-E2DC-9CDD286BD834}"/>
              </a:ext>
            </a:extLst>
          </p:cNvPr>
          <p:cNvSpPr txBox="1"/>
          <p:nvPr/>
        </p:nvSpPr>
        <p:spPr>
          <a:xfrm>
            <a:off x="3576686" y="204383"/>
            <a:ext cx="52625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លិខិតបទដ្ឋានគតិយុត្តិស្ដីពី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HRDD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D69A5E-637C-2160-EA65-D91D5CCD219B}"/>
              </a:ext>
            </a:extLst>
          </p:cNvPr>
          <p:cNvSpPr txBox="1"/>
          <p:nvPr/>
        </p:nvSpPr>
        <p:spPr>
          <a:xfrm>
            <a:off x="1524000" y="1211877"/>
            <a:ext cx="1295400" cy="2277547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OECD </a:t>
            </a: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ការបោះពុម្ពផ្សាយលើកទីមួយ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EF63C4-A2BB-C78E-B98C-2966E62AA79A}"/>
              </a:ext>
            </a:extLst>
          </p:cNvPr>
          <p:cNvSpPr txBox="1"/>
          <p:nvPr/>
        </p:nvSpPr>
        <p:spPr>
          <a:xfrm>
            <a:off x="2968543" y="1181100"/>
            <a:ext cx="2471510" cy="1169551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គោលការណ៍ណែនាំអង្គការសហប្រជាជាតិស្ដីពីធុរកិច្ច និងសិទ្ធិមនុស្ស (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UNGPs)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3D8EA61-7CEE-E80A-EB90-A8E9CF8FD50A}"/>
              </a:ext>
            </a:extLst>
          </p:cNvPr>
          <p:cNvSpPr txBox="1"/>
          <p:nvPr/>
        </p:nvSpPr>
        <p:spPr>
          <a:xfrm>
            <a:off x="2968543" y="2385608"/>
            <a:ext cx="1832057" cy="1169551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ការពិនិត្យឡើងវិញលើគោលការណ៍ណែនាំ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OECD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9ECF040-CA85-C06E-70AB-AFEFB3404410}"/>
              </a:ext>
            </a:extLst>
          </p:cNvPr>
          <p:cNvSpPr txBox="1"/>
          <p:nvPr/>
        </p:nvSpPr>
        <p:spPr>
          <a:xfrm>
            <a:off x="8034213" y="1562100"/>
            <a:ext cx="2862387" cy="1538883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គោលការណ៍ណែនាំស្ដីពីនីតិវិធីត្រួតពិនិត្យភាពត្រឹមត្រូវរបស់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OECD</a:t>
            </a: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 សម្រាប់ការអនុវត្តធុរកិច្ចប្រកបដោយការទទួលខុសត្រូវ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FB0465-15A7-6A40-EA9A-64887C8E46DE}"/>
              </a:ext>
            </a:extLst>
          </p:cNvPr>
          <p:cNvSpPr txBox="1"/>
          <p:nvPr/>
        </p:nvSpPr>
        <p:spPr>
          <a:xfrm>
            <a:off x="6477000" y="572028"/>
            <a:ext cx="3626016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1" i="0" u="none" strike="noStrike" kern="1200" cap="none" spc="0" normalizeH="0" baseline="0" noProof="0" dirty="0">
                <a:ln>
                  <a:noFill/>
                </a:ln>
                <a:solidFill>
                  <a:srgbClr val="A15A94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គោលការណ៍ណែនាំស្ម័គ្រចិត្ត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A15A94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3E3236-0BEB-CC12-556F-A7A54CCD7487}"/>
              </a:ext>
            </a:extLst>
          </p:cNvPr>
          <p:cNvSpPr txBox="1"/>
          <p:nvPr/>
        </p:nvSpPr>
        <p:spPr>
          <a:xfrm>
            <a:off x="12192001" y="442435"/>
            <a:ext cx="1600200" cy="2277547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គោលការណ៍ណែនាំស្ដីពី​សិទ្ធិមនុស្សនៅក្នុងសង្វាក់ការផ្គត់ផ្គង់ប្រកបដោយការទទួលខុសត្រូវ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1C00C5-EEFD-E385-08B1-4DDED7AD8C5E}"/>
              </a:ext>
            </a:extLst>
          </p:cNvPr>
          <p:cNvSpPr txBox="1"/>
          <p:nvPr/>
        </p:nvSpPr>
        <p:spPr>
          <a:xfrm>
            <a:off x="13944600" y="1562100"/>
            <a:ext cx="1374857" cy="1908215"/>
          </a:xfrm>
          <a:prstGeom prst="rect">
            <a:avLst/>
          </a:prstGeom>
          <a:solidFill>
            <a:srgbClr val="A383B3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គោលការណ៍ណែនាំ​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OECD </a:t>
            </a: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ដែលបានធ្វើបច្ចុប្បន្នភាព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47CA77F-B9B2-72B6-52EB-EDC5329DF5AF}"/>
              </a:ext>
            </a:extLst>
          </p:cNvPr>
          <p:cNvSpPr txBox="1"/>
          <p:nvPr/>
        </p:nvSpPr>
        <p:spPr>
          <a:xfrm>
            <a:off x="3657599" y="5448300"/>
            <a:ext cx="1832057" cy="1150571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ការចាប់ផ្ដើមដំណើរការសន្ធិសញ្ញា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UN BHR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E7227EF-4F38-D6A1-BFA6-15EB73442C4D}"/>
              </a:ext>
            </a:extLst>
          </p:cNvPr>
          <p:cNvSpPr txBox="1"/>
          <p:nvPr/>
        </p:nvSpPr>
        <p:spPr>
          <a:xfrm>
            <a:off x="3657599" y="6663413"/>
            <a:ext cx="1832057" cy="1538883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សេចក្ដីបញ្ជាស្ដីពីការរាយការណ៍លើទិដ្ឋភាពមិនមែនហិរញ្ញវត្ថុ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9E79A7-8F54-3B12-942F-2A64B4980368}"/>
              </a:ext>
            </a:extLst>
          </p:cNvPr>
          <p:cNvSpPr txBox="1"/>
          <p:nvPr/>
        </p:nvSpPr>
        <p:spPr>
          <a:xfrm>
            <a:off x="4644943" y="4051684"/>
            <a:ext cx="1222457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UK: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ច្បាប់ស្ដីពីទាសភាពសម័យទំនើប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2C01B78-3419-AC8C-0AC7-9B3ABBF8DF97}"/>
              </a:ext>
            </a:extLst>
          </p:cNvPr>
          <p:cNvSpPr txBox="1"/>
          <p:nvPr/>
        </p:nvSpPr>
        <p:spPr>
          <a:xfrm>
            <a:off x="6019800" y="4051684"/>
            <a:ext cx="1222457" cy="135806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បារាំង៖ កាតព្វកិច្ចនៃច្បាប់ស្ដីពីបម្រុងប្រយ័ត្ន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14870E-81CB-5A46-30D5-5ECDA6675648}"/>
              </a:ext>
            </a:extLst>
          </p:cNvPr>
          <p:cNvSpPr txBox="1"/>
          <p:nvPr/>
        </p:nvSpPr>
        <p:spPr>
          <a:xfrm>
            <a:off x="7391400" y="5600700"/>
            <a:ext cx="1600200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លិខិតបទដ្ឋានគតិយុត្តិស្ដីពីជម្លោះរ៉ែ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B5073B1-4555-377C-B039-FE204AC79690}"/>
              </a:ext>
            </a:extLst>
          </p:cNvPr>
          <p:cNvSpPr txBox="1"/>
          <p:nvPr/>
        </p:nvSpPr>
        <p:spPr>
          <a:xfrm>
            <a:off x="8001000" y="4085856"/>
            <a:ext cx="1222457" cy="135806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អូស្ត្រាលី៖ ច្បាប់ស្ដីពីទាសភាពសម័យទំនើប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4D6B315-DA58-16BA-1A4E-BEB03B2D2EB7}"/>
              </a:ext>
            </a:extLst>
          </p:cNvPr>
          <p:cNvSpPr txBox="1"/>
          <p:nvPr/>
        </p:nvSpPr>
        <p:spPr>
          <a:xfrm>
            <a:off x="9442511" y="5758256"/>
            <a:ext cx="2063688" cy="103489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NL: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ច្បាប់ស្ដីពីនីតិវិធីត្រួតពិនិត្យភាពត្រឹមត្រូវផ្នែកពលកម្មកុមារ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B3D3060-0E87-1E10-3B61-6587EDA9A1D4}"/>
              </a:ext>
            </a:extLst>
          </p:cNvPr>
          <p:cNvSpPr txBox="1"/>
          <p:nvPr/>
        </p:nvSpPr>
        <p:spPr>
          <a:xfrm>
            <a:off x="6002434" y="7384050"/>
            <a:ext cx="4575147" cy="60016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1" i="0" u="none" strike="noStrike" kern="1200" cap="none" spc="0" normalizeH="0" baseline="0" noProof="0" dirty="0">
                <a:ln>
                  <a:noFill/>
                </a:ln>
                <a:solidFill>
                  <a:srgbClr val="5B5BAD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គោលការណ៍ណែនាំជាកាតព្វកិច្ច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5B5BAD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6EA9F45-A3F1-21B1-A85F-40E9F791EA3B}"/>
              </a:ext>
            </a:extLst>
          </p:cNvPr>
          <p:cNvSpPr txBox="1"/>
          <p:nvPr/>
        </p:nvSpPr>
        <p:spPr>
          <a:xfrm>
            <a:off x="11045745" y="4026004"/>
            <a:ext cx="1222457" cy="1681229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US: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ច្បាប់បង្ការទប់ស្កាត់ពលកម្មដោយបង្ខំសម្រាប់ជនជាតិ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Uygyur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85A6D5A-5CE5-8DB6-549B-65D317AD7DF5}"/>
              </a:ext>
            </a:extLst>
          </p:cNvPr>
          <p:cNvSpPr txBox="1"/>
          <p:nvPr/>
        </p:nvSpPr>
        <p:spPr>
          <a:xfrm>
            <a:off x="12420602" y="4011471"/>
            <a:ext cx="1222457" cy="711733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ន័រវេ៖ ច្បាប់តម្លាភាព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C811786-70A3-0AAC-8848-5DB0DA552527}"/>
              </a:ext>
            </a:extLst>
          </p:cNvPr>
          <p:cNvSpPr txBox="1"/>
          <p:nvPr/>
        </p:nvSpPr>
        <p:spPr>
          <a:xfrm>
            <a:off x="12380872" y="4954369"/>
            <a:ext cx="1262187" cy="2327560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សំណើដើម្បីហាមឃាត់ទំនិញផលិតឡើងដោយប្រើប្រាស់ពលកម្មដោយបង្ខំ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27D1DF5-40B7-DCB0-FECB-9649590673DE}"/>
              </a:ext>
            </a:extLst>
          </p:cNvPr>
          <p:cNvSpPr/>
          <p:nvPr/>
        </p:nvSpPr>
        <p:spPr>
          <a:xfrm>
            <a:off x="13863034" y="3885392"/>
            <a:ext cx="1411514" cy="6058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64B36B29-58F5-7EEA-B0E0-D87B35448075}"/>
              </a:ext>
            </a:extLst>
          </p:cNvPr>
          <p:cNvSpPr txBox="1"/>
          <p:nvPr/>
        </p:nvSpPr>
        <p:spPr>
          <a:xfrm>
            <a:off x="13886478" y="7426914"/>
            <a:ext cx="1411514" cy="900246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សេចក្ដីបញ្ជាស្ដីពីការរាយការណ៍អំពីនិរន្តរភាពសាជីវកម្ម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811DE36-E569-A5CB-A3CA-93E44698392C}"/>
              </a:ext>
            </a:extLst>
          </p:cNvPr>
          <p:cNvSpPr txBox="1"/>
          <p:nvPr/>
        </p:nvSpPr>
        <p:spPr>
          <a:xfrm>
            <a:off x="13863034" y="8565676"/>
            <a:ext cx="1411514" cy="623248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អាល្លឺម៉ង់៖ ច្បាប់ស្ដីពីសង្វាក់ការផ្គត់ផ្គង់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FE40E80-FA19-9242-54B7-71BD6E6D5E43}"/>
              </a:ext>
            </a:extLst>
          </p:cNvPr>
          <p:cNvSpPr txBox="1"/>
          <p:nvPr/>
        </p:nvSpPr>
        <p:spPr>
          <a:xfrm>
            <a:off x="13868400" y="4051147"/>
            <a:ext cx="1332097" cy="145424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កូរ៉េខាងត្បូង៖ សំណើសេចក្ដីស្នើច្បាប់ស្ដីពីដំណើរការផ្នែកសិទ្ធិមនុស្ស និងបរិស្ថាន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44DAFD2C-F7F3-AF0E-46CB-FEC88F35FE45}"/>
              </a:ext>
            </a:extLst>
          </p:cNvPr>
          <p:cNvSpPr txBox="1"/>
          <p:nvPr/>
        </p:nvSpPr>
        <p:spPr>
          <a:xfrm>
            <a:off x="13886478" y="5827685"/>
            <a:ext cx="1411514" cy="1454244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លិខិតបទដ្ឋានគតិយុត្តិស្ដីពីផលិតផលមិនជាប់ពាក់ព័ន្ធជាមួយការកាប់បំផ្លាញព្រៃឈើ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176F094-01E6-BC31-34E5-38A59CE86984}"/>
              </a:ext>
            </a:extLst>
          </p:cNvPr>
          <p:cNvSpPr txBox="1"/>
          <p:nvPr/>
        </p:nvSpPr>
        <p:spPr>
          <a:xfrm>
            <a:off x="15513536" y="4019190"/>
            <a:ext cx="1355843" cy="2004395"/>
          </a:xfrm>
          <a:prstGeom prst="rect">
            <a:avLst/>
          </a:prstGeom>
          <a:solidFill>
            <a:srgbClr val="8484C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EU: </a:t>
            </a: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សេចក្ដីបញ្ជាស្ដីពីនីតិវិធីត្រួតពិនិត្យភាពត្រឹមត្រូវផ្នែកនិរន្តរភាព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សាជីវកម្ម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/>
              <a:ea typeface="Verdan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734172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3689194" y="1666343"/>
            <a:ext cx="1577975" cy="1577975"/>
          </a:xfrm>
          <a:custGeom>
            <a:avLst/>
            <a:gdLst/>
            <a:ahLst/>
            <a:cxnLst/>
            <a:rect l="l" t="t" r="r" b="b"/>
            <a:pathLst>
              <a:path w="1577975" h="1577975">
                <a:moveTo>
                  <a:pt x="0" y="0"/>
                </a:moveTo>
                <a:lnTo>
                  <a:pt x="1577975" y="0"/>
                </a:lnTo>
                <a:lnTo>
                  <a:pt x="1577975" y="1577975"/>
                </a:lnTo>
                <a:lnTo>
                  <a:pt x="0" y="15779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>
            <a:off x="11947063" y="4429054"/>
            <a:ext cx="5683779" cy="5676675"/>
          </a:xfrm>
          <a:custGeom>
            <a:avLst/>
            <a:gdLst/>
            <a:ahLst/>
            <a:cxnLst/>
            <a:rect l="l" t="t" r="r" b="b"/>
            <a:pathLst>
              <a:path w="5683779" h="5676675">
                <a:moveTo>
                  <a:pt x="0" y="0"/>
                </a:moveTo>
                <a:lnTo>
                  <a:pt x="5683780" y="0"/>
                </a:lnTo>
                <a:lnTo>
                  <a:pt x="5683780" y="5676675"/>
                </a:lnTo>
                <a:lnTo>
                  <a:pt x="0" y="567667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10798242" y="6200363"/>
            <a:ext cx="1286097" cy="1286097"/>
          </a:xfrm>
          <a:custGeom>
            <a:avLst/>
            <a:gdLst/>
            <a:ahLst/>
            <a:cxnLst/>
            <a:rect l="l" t="t" r="r" b="b"/>
            <a:pathLst>
              <a:path w="1286097" h="1286097">
                <a:moveTo>
                  <a:pt x="0" y="0"/>
                </a:moveTo>
                <a:lnTo>
                  <a:pt x="1286097" y="0"/>
                </a:lnTo>
                <a:lnTo>
                  <a:pt x="1286097" y="1286097"/>
                </a:lnTo>
                <a:lnTo>
                  <a:pt x="0" y="1286097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4576650" y="6125643"/>
            <a:ext cx="1273157" cy="1273157"/>
          </a:xfrm>
          <a:custGeom>
            <a:avLst/>
            <a:gdLst/>
            <a:ahLst/>
            <a:cxnLst/>
            <a:rect l="l" t="t" r="r" b="b"/>
            <a:pathLst>
              <a:path w="1273157" h="1273157">
                <a:moveTo>
                  <a:pt x="0" y="0"/>
                </a:moveTo>
                <a:lnTo>
                  <a:pt x="1273157" y="0"/>
                </a:lnTo>
                <a:lnTo>
                  <a:pt x="1273157" y="1273157"/>
                </a:lnTo>
                <a:lnTo>
                  <a:pt x="0" y="127315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Freeform 9"/>
          <p:cNvSpPr/>
          <p:nvPr/>
        </p:nvSpPr>
        <p:spPr>
          <a:xfrm>
            <a:off x="11658255" y="2331825"/>
            <a:ext cx="3570197" cy="4360546"/>
          </a:xfrm>
          <a:custGeom>
            <a:avLst/>
            <a:gdLst/>
            <a:ahLst/>
            <a:cxnLst/>
            <a:rect l="l" t="t" r="r" b="b"/>
            <a:pathLst>
              <a:path w="3570197" h="4360546">
                <a:moveTo>
                  <a:pt x="0" y="0"/>
                </a:moveTo>
                <a:lnTo>
                  <a:pt x="3570197" y="0"/>
                </a:lnTo>
                <a:lnTo>
                  <a:pt x="3570197" y="4360546"/>
                </a:lnTo>
                <a:lnTo>
                  <a:pt x="0" y="436054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Freeform 10"/>
          <p:cNvSpPr/>
          <p:nvPr/>
        </p:nvSpPr>
        <p:spPr>
          <a:xfrm>
            <a:off x="10798242" y="8150313"/>
            <a:ext cx="1283306" cy="1283306"/>
          </a:xfrm>
          <a:custGeom>
            <a:avLst/>
            <a:gdLst/>
            <a:ahLst/>
            <a:cxnLst/>
            <a:rect l="l" t="t" r="r" b="b"/>
            <a:pathLst>
              <a:path w="1283306" h="1283306">
                <a:moveTo>
                  <a:pt x="0" y="0"/>
                </a:moveTo>
                <a:lnTo>
                  <a:pt x="1283306" y="0"/>
                </a:lnTo>
                <a:lnTo>
                  <a:pt x="1283306" y="1283306"/>
                </a:lnTo>
                <a:lnTo>
                  <a:pt x="0" y="1283306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Freeform 11"/>
          <p:cNvSpPr/>
          <p:nvPr/>
        </p:nvSpPr>
        <p:spPr>
          <a:xfrm>
            <a:off x="11658255" y="6777445"/>
            <a:ext cx="3570197" cy="2218856"/>
          </a:xfrm>
          <a:custGeom>
            <a:avLst/>
            <a:gdLst/>
            <a:ahLst/>
            <a:cxnLst/>
            <a:rect l="l" t="t" r="r" b="b"/>
            <a:pathLst>
              <a:path w="3570197" h="2218856">
                <a:moveTo>
                  <a:pt x="0" y="0"/>
                </a:moveTo>
                <a:lnTo>
                  <a:pt x="3570197" y="0"/>
                </a:lnTo>
                <a:lnTo>
                  <a:pt x="3570197" y="2218856"/>
                </a:lnTo>
                <a:lnTo>
                  <a:pt x="0" y="22188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965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2" name="Freeform 12"/>
          <p:cNvSpPr/>
          <p:nvPr/>
        </p:nvSpPr>
        <p:spPr>
          <a:xfrm>
            <a:off x="11658255" y="8996301"/>
            <a:ext cx="3570197" cy="2218856"/>
          </a:xfrm>
          <a:custGeom>
            <a:avLst/>
            <a:gdLst/>
            <a:ahLst/>
            <a:cxnLst/>
            <a:rect l="l" t="t" r="r" b="b"/>
            <a:pathLst>
              <a:path w="3570197" h="2218856">
                <a:moveTo>
                  <a:pt x="0" y="0"/>
                </a:moveTo>
                <a:lnTo>
                  <a:pt x="3570197" y="0"/>
                </a:lnTo>
                <a:lnTo>
                  <a:pt x="3570197" y="2218856"/>
                </a:lnTo>
                <a:lnTo>
                  <a:pt x="0" y="2218856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t="-9652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29CD2CE1-7428-4FEF-B8CD-550C62AD0BC4}"/>
              </a:ext>
            </a:extLst>
          </p:cNvPr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en-US" sz="5400" dirty="0" err="1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mHREDD</a:t>
            </a:r>
            <a:r>
              <a:rPr lang="en-US" sz="54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en-US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lang="km-KH" sz="54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លិខិតបទដ្ឋានគតិយុត្ត </a:t>
            </a:r>
            <a:endParaRPr lang="en-US" sz="54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97B1C50E-2E59-477F-BDE1-F808AD23C269}"/>
              </a:ext>
            </a:extLst>
          </p:cNvPr>
          <p:cNvSpPr txBox="1"/>
          <p:nvPr/>
        </p:nvSpPr>
        <p:spPr>
          <a:xfrm>
            <a:off x="1028700" y="2628900"/>
            <a:ext cx="9505073" cy="65864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ច្បាប់ </a:t>
            </a:r>
            <a:r>
              <a:rPr lang="en-US" sz="32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HREDD </a:t>
            </a:r>
            <a:r>
              <a:rPr lang="km-KH" sz="3200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របស់សហគមន៍អឺរ៉ុបត្រូវអនុវត្តចំពោះ៖</a:t>
            </a:r>
            <a:endParaRPr lang="en-US" sz="3200" dirty="0">
              <a:solidFill>
                <a:srgbClr val="FFFFFF"/>
              </a:solidFill>
              <a:latin typeface="Graphik Bold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ក្រុមហ៊ុនធំៗលក់ផលិតផលនៅសហភាពអឺរ៉ុប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ប៉ុន្តែគ្របដណ្តប់លើខ្សែសង្វាក់ផ្គត់ផ្គង់ទាំងមូលរបស់ពួកគេ។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ដូច្នេះ ប្រសិនបើផលប៉ះពាល់អវិជ្ជមានកើតឡើងនៅទីណាមួយក្នុងខ្សែសង្វាក់ផ្គត់ផ្គង់របស់ពួកគេក្នុងពិភពលោក ហើយពួកគេមិនបានឆ្លើយតបស្របតាមកាតព្វកិច្ចនីតិវិធីត្រួតពិនិត្យភាពត្រឹមត្រូវរបស់ខ្លួនទេ ពួកគេអាចទទួលខុសត្រូវនៅអឺរ៉ុប។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F6800D63-233C-498D-A33A-47370916712B}"/>
              </a:ext>
            </a:extLst>
          </p:cNvPr>
          <p:cNvSpPr txBox="1"/>
          <p:nvPr/>
        </p:nvSpPr>
        <p:spPr>
          <a:xfrm>
            <a:off x="1521068" y="2642774"/>
            <a:ext cx="14991287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ស្ដង់ដា </a:t>
            </a:r>
            <a:r>
              <a:rPr lang="en-US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RBC </a:t>
            </a: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ដែលត្រូវបានទទួលស្គាល់នៅកម្រិតអន្តរជាតិ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ធ្វើការងារក្នុងការបង្ការ (ការបង្ការ)​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មានលក្ខណៈរស់រវើក (បន្តបន្ទាប់ មានប្រតិកម្ម​តបត​ និងដំណើរការដែលអាចបត់បែនបាន) 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មាននិន្នាការ​ផ្ដោត​លើហានិភ័យ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ផ្ដោតការយកចិត្តទុកដាក់ច្រើន​​លើយេនឌ័រ និងក្រុមងាយរងគ្រោះ​</a:t>
            </a:r>
            <a:endParaRPr lang="km-KH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មានលក្ខណៈសមាមាត្រ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ការទទួលខុសត្រូវរួមគ្នា​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ការចូលរួមរបស់អ្នកពាក់ព័ន្ធ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4DCD94C-77AC-4191-A337-34C2D3DD3D70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</a:t>
            </a:r>
            <a:r>
              <a:rPr lang="en-US" sz="5942" dirty="0">
                <a:solidFill>
                  <a:schemeClr val="bg1"/>
                </a:solidFill>
                <a:latin typeface="Graphik Bold"/>
              </a:rPr>
              <a:t> </a:t>
            </a:r>
            <a:r>
              <a:rPr lang="km-KH" sz="6000" dirty="0">
                <a:solidFill>
                  <a:schemeClr val="bg1"/>
                </a:solidFill>
                <a:cs typeface="Khmer OS Muol Light" panose="02000500000000020004" pitchFamily="2" charset="0"/>
              </a:rPr>
              <a:t>ធាតុផ្សំសំខាន់ៗ</a:t>
            </a:r>
            <a:endParaRPr lang="en-US" sz="5942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944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42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GRDD</a:t>
            </a:r>
          </a:p>
        </p:txBody>
      </p:sp>
      <p:sp>
        <p:nvSpPr>
          <p:cNvPr id="3" name="Freeform 3"/>
          <p:cNvSpPr/>
          <p:nvPr/>
        </p:nvSpPr>
        <p:spPr>
          <a:xfrm>
            <a:off x="1549170" y="2305076"/>
            <a:ext cx="15189660" cy="2495926"/>
          </a:xfrm>
          <a:custGeom>
            <a:avLst/>
            <a:gdLst/>
            <a:ahLst/>
            <a:cxnLst/>
            <a:rect l="l" t="t" r="r" b="b"/>
            <a:pathLst>
              <a:path w="15189660" h="2495926">
                <a:moveTo>
                  <a:pt x="0" y="0"/>
                </a:moveTo>
                <a:lnTo>
                  <a:pt x="15189660" y="0"/>
                </a:lnTo>
                <a:lnTo>
                  <a:pt x="15189660" y="2495926"/>
                </a:lnTo>
                <a:lnTo>
                  <a:pt x="0" y="24959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118431" b="-187033"/>
            </a:stretch>
          </a:blipFill>
          <a:ln w="85725" cap="rnd">
            <a:solidFill>
              <a:srgbClr val="FBBC43"/>
            </a:solidFill>
            <a:prstDash val="solid"/>
            <a:round/>
          </a:ln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Freeform 6"/>
          <p:cNvSpPr/>
          <p:nvPr/>
        </p:nvSpPr>
        <p:spPr>
          <a:xfrm>
            <a:off x="15190617" y="555942"/>
            <a:ext cx="1714742" cy="1846290"/>
          </a:xfrm>
          <a:custGeom>
            <a:avLst/>
            <a:gdLst/>
            <a:ahLst/>
            <a:cxnLst/>
            <a:rect l="l" t="t" r="r" b="b"/>
            <a:pathLst>
              <a:path w="1714742" h="1846290">
                <a:moveTo>
                  <a:pt x="0" y="0"/>
                </a:moveTo>
                <a:lnTo>
                  <a:pt x="1714742" y="0"/>
                </a:lnTo>
                <a:lnTo>
                  <a:pt x="1714742" y="1846290"/>
                </a:lnTo>
                <a:lnTo>
                  <a:pt x="0" y="184629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7"/>
          <p:cNvSpPr txBox="1"/>
          <p:nvPr/>
        </p:nvSpPr>
        <p:spPr>
          <a:xfrm>
            <a:off x="2022467" y="3135527"/>
            <a:ext cx="6892933" cy="7502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5800"/>
              </a:lnSpc>
            </a:pPr>
            <a:r>
              <a:rPr lang="km-KH" sz="5000" dirty="0">
                <a:solidFill>
                  <a:srgbClr val="360A5D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ជំហានអំណាច</a:t>
            </a:r>
            <a:endParaRPr lang="en-US" sz="5000" dirty="0">
              <a:solidFill>
                <a:srgbClr val="360A5D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491793" y="4991100"/>
            <a:ext cx="14876534" cy="51090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សូមឈរជាជួរ​ដោយដាក់ស្មាប៉ះគ្នា 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សូមអាន​ខ្លឹមសារក្នុងក្រដាស់របស់អ្នក ហើយ​រក្សា​ជាការសម្ងាត់! 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សូមស្ដាប់ប្រយោគដែលគេអាន៖ ​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1640841" lvl="2" indent="-546947" algn="l">
              <a:lnSpc>
                <a:spcPct val="150000"/>
              </a:lnSpc>
              <a:buAutoNum type="alphaL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ប្រសិន​បើតួអង្គរបស់អ្នកនឹងឆ្លើយថា “បាទ/ចាស” សូមឈាន​មួយជំហាន​ទៅ​មុខ</a:t>
            </a:r>
          </a:p>
          <a:p>
            <a:pPr marL="1640841" lvl="2" indent="-546947">
              <a:lnSpc>
                <a:spcPct val="150000"/>
              </a:lnSpc>
              <a:buFontTx/>
              <a:buAutoNum type="alphaL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ប្រសិន​បើតួអង្គរបស់អ្នកនឹងឆ្លើយថា “​ទេ” សូមឈាន​មួយជំហាន​ទៅក្រោយ​</a:t>
            </a:r>
          </a:p>
          <a:p>
            <a:pPr marL="1640841" lvl="2" indent="-546947">
              <a:lnSpc>
                <a:spcPct val="150000"/>
              </a:lnSpc>
              <a:buFontTx/>
              <a:buAutoNum type="alphaLcPeriod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ប្រសិន​បើប្រយោគនោះ​មិនពាក់ព័ន្ធជាមួយ​តួអង្គរបស់អ្នក ឬអ្នកមិនដឹង​ចម្លើយតប ​សូម​នៅកន្លែង​ដដែល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720799" y="2019300"/>
            <a:ext cx="16846399" cy="70557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នៅទូទាំងពិភពលោកស្ត្រីជួបបទពិសោធន៍៖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ការបៀតបៀន និងអំពើហិង្សាក្នុងកន្លែងធ្វើការច្រើនជាងបុរស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35" lvl="2" indent="-546945" algn="l">
              <a:lnSpc>
                <a:spcPct val="150000"/>
              </a:lnSpc>
              <a:buFont typeface="Arial"/>
              <a:buChar char="⚬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ស្ត្រី 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35%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ជួបបទពិសោធន៍អំពើហិង្សាផ្លូវកាយ និងផ្លូវភេទនៅក្នុងជីវិតរបស់ខ្លួន ​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ជួបការរើសអើងច្រើនជាងបុរសនៅក្នុងដំណើរការនៃការជ្រើសរើសចូលធ្វើការងារ បណ្ដុះបណ្ដាល និងការបំពេញអាជីព៖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35" lvl="2" indent="-546945" algn="l">
              <a:lnSpc>
                <a:spcPct val="150000"/>
              </a:lnSpc>
              <a:buFont typeface="Arial"/>
              <a:buChar char="⚬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ស្ត្រីមានអាសនៈក្នុងសភាតែ​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23%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ប៉ុណ្ណោះ​ ហើយមានតែ ​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4%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ជា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CEOs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នៃក្រុមហ៊ុន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Fortune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ទាំង 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500 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​។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35" lvl="2" indent="-546945" algn="l">
              <a:lnSpc>
                <a:spcPct val="150000"/>
              </a:lnSpc>
              <a:buFont typeface="Arial"/>
              <a:buChar char="⚬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មានតែប្រទេស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38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ប៉ុណ្ណោះដែលបានផ្ដល់សច្ចាប័នលើអនុសញ្ញា ​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C183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ស្ដីពីការការពារមាតុភាព (ផ្ដល់ការឈប់សម្រាកមាតុភាពដោយមានប្រាក់ឈ្នួលរយៈពេល៦សប្ដាហ៍)។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ទទួលបានប្រាក់ឈ្នួលទាបជាងបុរសសម្រាប់សកម្មភាពការងារដូចគ្នា៖ ​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35" lvl="2" indent="-546945" algn="l">
              <a:lnSpc>
                <a:spcPct val="150000"/>
              </a:lnSpc>
              <a:buFont typeface="Arial"/>
              <a:buChar char="⚬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នៅទូទាំងសាកលលោក ស្ត្រីរកបាន ​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23%</a:t>
            </a: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តិចជាងបុរេស។​</a:t>
            </a:r>
            <a:r>
              <a:rPr lang="en-US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</a:p>
          <a:p>
            <a:pPr marL="820417" lvl="1" indent="-410209" algn="l">
              <a:lnSpc>
                <a:spcPct val="150000"/>
              </a:lnSpc>
              <a:spcBef>
                <a:spcPct val="0"/>
              </a:spcBef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រងផលប៉ះពាល់ច្រើនជាងបុរសពីការក្ដោបក្ដាប់ដីធ្លីរបស់ក្រុមហ៊ុន ដោយសារតែស្ត្រីខ្វះកម្មសិទ្ធិ ឬការកាន់កាប់លើដីធ្លី។​</a:t>
            </a:r>
            <a:endParaRPr lang="en-US" sz="2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4" y="796069"/>
            <a:ext cx="14991287" cy="9445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GRDD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Freeform 6"/>
          <p:cNvSpPr/>
          <p:nvPr/>
        </p:nvSpPr>
        <p:spPr>
          <a:xfrm>
            <a:off x="15190617" y="555942"/>
            <a:ext cx="1714742" cy="1846290"/>
          </a:xfrm>
          <a:custGeom>
            <a:avLst/>
            <a:gdLst/>
            <a:ahLst/>
            <a:cxnLst/>
            <a:rect l="l" t="t" r="r" b="b"/>
            <a:pathLst>
              <a:path w="1714742" h="1846290">
                <a:moveTo>
                  <a:pt x="0" y="0"/>
                </a:moveTo>
                <a:lnTo>
                  <a:pt x="1714742" y="0"/>
                </a:lnTo>
                <a:lnTo>
                  <a:pt x="1714742" y="1846290"/>
                </a:lnTo>
                <a:lnTo>
                  <a:pt x="0" y="18462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533400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GRDD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- 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ការចូលរួមរបស់អ្នកពាក់ព័ន្ធ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443361" y="2984963"/>
            <a:ext cx="14991287" cy="57477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ជាការសំខាន់ណាស់ដែលក្រុមហ៊ុនត្រូវឱ្យអ្នកពាក់ព័ន្ធជាស្ត្រី ចូលរួមក្នុងសង្វាក់តម្លៃទាំងមូល៖ </a:t>
            </a:r>
          </a:p>
          <a:p>
            <a:pPr algn="l">
              <a:lnSpc>
                <a:spcPct val="150000"/>
              </a:lnSpc>
            </a:pP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ដើម្បីបញ្ចៀសហានិភ័យដែលស្ត្រីពុំត្រូវបានគេលើកឡើងជាប្រចាំនៅក្នុង ​</a:t>
            </a:r>
            <a:r>
              <a:rPr lang="en-US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HREDD,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 អាស្រ័យដោយវិសមភាពយេនឌ័រដែលមានបច្ចុប្បន្ន។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17" lvl="1" indent="-410209" algn="l">
              <a:lnSpc>
                <a:spcPct val="150000"/>
              </a:lnSpc>
              <a:spcBef>
                <a:spcPct val="0"/>
              </a:spcBef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ក្នុងការប៉ាន់ប្រមាណ ឬស្រាវជ្រាវ ជាទូទៅ បុរសតែងត្រូវបានប្រើប្រាស់ជាស្តង់ដាគំរូ ដែលមានន័យថាផលប៉ះពាល់សម្រាប់ស្ត្រី គឺត្រូវបានគេមើលរំលង។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5190617" y="555942"/>
            <a:ext cx="1714742" cy="1846290"/>
          </a:xfrm>
          <a:custGeom>
            <a:avLst/>
            <a:gdLst/>
            <a:ahLst/>
            <a:cxnLst/>
            <a:rect l="l" t="t" r="r" b="b"/>
            <a:pathLst>
              <a:path w="1714742" h="1846290">
                <a:moveTo>
                  <a:pt x="0" y="0"/>
                </a:moveTo>
                <a:lnTo>
                  <a:pt x="1714742" y="0"/>
                </a:lnTo>
                <a:lnTo>
                  <a:pt x="1714742" y="1846290"/>
                </a:lnTo>
                <a:lnTo>
                  <a:pt x="0" y="18462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1219200" y="3403699"/>
            <a:ext cx="16407692" cy="621400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ក្រុមហ៊ុនមួយបានរកឃើញថា អ្នកគ្រប់គ្រង់ម្នាក់មានអាកប្បកិរិយាមិនសមរម្យចំពោះនិយោជិតជាស្ត្រី (ការបៀតបៀនផ្លូវភេទ)។ សកម្មភាពដែលក្រុមហ៊ុនធ្វើឡើងនៅពេល</a:t>
            </a:r>
            <a:r>
              <a:rPr lang="km-KH" sz="3600" dirty="0">
                <a:solidFill>
                  <a:srgbClr val="FBBC43"/>
                </a:solidFill>
                <a:latin typeface="Graphik Bold"/>
                <a:cs typeface="Khmer OS Battambang" panose="02000500000000020004" pitchFamily="2" charset="0"/>
                <a:sym typeface="Graphik"/>
              </a:rPr>
              <a:t>ពុំយកចក្ខុវិស័យយេនឌ័រមកអនុវត្ត</a:t>
            </a: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៖ ​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ស៊ើបអង្កេតដើម្បីបញ្ជាក់លើអង្គហេតុ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បញ្ឈប់ការងារអ្នកគ្រប់គ្រងនោះ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បន្ទាប់មក ក្រុមហ៊ុនបានផ្ដោតការយកចិត្តទុកដាក់លើហានិភ័យដទៃទៀតដែលបានរកឃើញ។ ​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r">
              <a:lnSpc>
                <a:spcPct val="150000"/>
              </a:lnSpc>
            </a:pPr>
            <a:r>
              <a:rPr lang="en-US" sz="20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(Building bridges/ Women Win)</a:t>
            </a: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789D7501-6396-40F3-9686-5CBE7101BC5C}"/>
              </a:ext>
            </a:extLst>
          </p:cNvPr>
          <p:cNvSpPr txBox="1"/>
          <p:nvPr/>
        </p:nvSpPr>
        <p:spPr>
          <a:xfrm>
            <a:off x="533400" y="981075"/>
            <a:ext cx="14991287" cy="177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GRDD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- 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ការដោះស្រាយបុព្វហេតុ</a:t>
            </a:r>
            <a:b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ឬសគល់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4" name="TextBox 4"/>
          <p:cNvSpPr txBox="1"/>
          <p:nvPr/>
        </p:nvSpPr>
        <p:spPr>
          <a:xfrm>
            <a:off x="4959140" y="7663814"/>
            <a:ext cx="7818051" cy="18175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35"/>
              </a:lnSpc>
            </a:pPr>
            <a:endParaRPr dirty="0">
              <a:cs typeface="Khmer OS Battambang" panose="02000500000000020004" pitchFamily="2" charset="0"/>
            </a:endParaRPr>
          </a:p>
          <a:p>
            <a:pPr algn="ctr">
              <a:lnSpc>
                <a:spcPts val="4935"/>
              </a:lnSpc>
            </a:pPr>
            <a:r>
              <a:rPr lang="km-KH" sz="3525" spc="31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សហជីព </a:t>
            </a:r>
          </a:p>
          <a:p>
            <a:pPr algn="ctr">
              <a:lnSpc>
                <a:spcPts val="4935"/>
              </a:lnSpc>
            </a:pPr>
            <a:r>
              <a:rPr lang="en-US" sz="3525" spc="31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CNV </a:t>
            </a:r>
            <a:r>
              <a:rPr lang="en-US" sz="3525" spc="31" dirty="0" err="1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Internationaal</a:t>
            </a:r>
            <a:endParaRPr lang="en-US" sz="3525" spc="31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185E6021-E8C3-4852-8D1A-BE964257D38B}"/>
              </a:ext>
            </a:extLst>
          </p:cNvPr>
          <p:cNvSpPr txBox="1"/>
          <p:nvPr/>
        </p:nvSpPr>
        <p:spPr>
          <a:xfrm>
            <a:off x="1648356" y="1943100"/>
            <a:ext cx="14991287" cy="257666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km-KH" sz="7200" dirty="0">
                <a:solidFill>
                  <a:srgbClr val="FFFFFF"/>
                </a:solidFill>
                <a:latin typeface="Graphik Bold"/>
                <a:cs typeface="Khmer OS Muol Light" panose="02000500000000020004" pitchFamily="2" charset="0"/>
              </a:rPr>
              <a:t>មតិស្វាគមន៍ </a:t>
            </a:r>
            <a:r>
              <a:rPr lang="km-KH" sz="7200" dirty="0">
                <a:solidFill>
                  <a:srgbClr val="FFFFFF"/>
                </a:solidFill>
                <a:latin typeface="Graphik Bold"/>
              </a:rPr>
              <a:t>​</a:t>
            </a:r>
            <a:r>
              <a:rPr lang="en-US" sz="7200" dirty="0">
                <a:solidFill>
                  <a:srgbClr val="FFFFFF"/>
                </a:solidFill>
                <a:latin typeface="Graphik Bold"/>
              </a:rPr>
              <a:t> </a:t>
            </a:r>
          </a:p>
          <a:p>
            <a:pPr algn="ctr">
              <a:lnSpc>
                <a:spcPts val="10025"/>
              </a:lnSpc>
            </a:pPr>
            <a:r>
              <a:rPr lang="km-KH" sz="7200" dirty="0">
                <a:solidFill>
                  <a:srgbClr val="FFC000"/>
                </a:solidFill>
                <a:latin typeface="Graphik Bold"/>
                <a:cs typeface="Khmer OS Muol Light" panose="02000500000000020004" pitchFamily="2" charset="0"/>
              </a:rPr>
              <a:t>វគ្គបណ្ដុះបណ្ដាលស្ដីពី </a:t>
            </a:r>
            <a:r>
              <a:rPr lang="en-US" sz="7200" dirty="0">
                <a:solidFill>
                  <a:srgbClr val="FFC000"/>
                </a:solidFill>
                <a:latin typeface="Graphik Bold"/>
              </a:rPr>
              <a:t>HREDD</a:t>
            </a:r>
            <a:endParaRPr lang="en-US" sz="7200" dirty="0">
              <a:solidFill>
                <a:srgbClr val="FFFFFF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740651"/>
            <a:ext cx="14991287" cy="17770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Graphik Bold"/>
                <a:sym typeface="Graphik Bold"/>
              </a:rPr>
              <a:t>GRDD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Graphik Bold"/>
                <a:sym typeface="Graphik Bold"/>
              </a:rPr>
              <a:t>-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ការដោះស្រាយមូលហេតុ</a:t>
            </a:r>
            <a:b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ឫសគល់ ​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5190617" y="555942"/>
            <a:ext cx="1714742" cy="1846290"/>
          </a:xfrm>
          <a:custGeom>
            <a:avLst/>
            <a:gdLst/>
            <a:ahLst/>
            <a:cxnLst/>
            <a:rect l="l" t="t" r="r" b="b"/>
            <a:pathLst>
              <a:path w="1714742" h="1846290">
                <a:moveTo>
                  <a:pt x="0" y="0"/>
                </a:moveTo>
                <a:lnTo>
                  <a:pt x="1714742" y="0"/>
                </a:lnTo>
                <a:lnTo>
                  <a:pt x="1714742" y="1846290"/>
                </a:lnTo>
                <a:lnTo>
                  <a:pt x="0" y="184629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1536008" y="2633249"/>
            <a:ext cx="15215984" cy="74272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609630">
              <a:lnSpc>
                <a:spcPct val="150000"/>
              </a:lnSpc>
            </a:pPr>
            <a:r>
              <a:rPr lang="km-KH" sz="2800" dirty="0">
                <a:solidFill>
                  <a:srgbClr val="FFFFFF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ក្រុមហ៊ុន​មួយ​បាន​រក​ឃើញ​ថា អ្នក​គ្រប់​គ្រងម្នាក់​​​មាន​អាកប្បកិរិយា​មិន​សមរម្យ​ចំពោះ​បុគ្គលិក​ជា​ស្ត្រី (ការ​បៀតបៀន​ផ្លូវ​ភេទ)។ សកម្មភាព​ដែល​ក្រុមហ៊ុន​ធ្វើ​</a:t>
            </a:r>
            <a:r>
              <a:rPr lang="km-KH" sz="2800" dirty="0">
                <a:solidFill>
                  <a:srgbClr val="FFC000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នៅពេលយក​ចក្ខុវិស័យ​យេនឌ័រមកអនុវត្ត</a:t>
            </a:r>
            <a:r>
              <a:rPr lang="km-KH" sz="2800" dirty="0">
                <a:solidFill>
                  <a:srgbClr val="FFFFFF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​៖</a:t>
            </a:r>
            <a:r>
              <a:rPr lang="en-US" sz="2800" dirty="0">
                <a:solidFill>
                  <a:srgbClr val="FFFFFF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 </a:t>
            </a:r>
            <a:endParaRPr lang="en-US" sz="2800" dirty="0">
              <a:solidFill>
                <a:srgbClr val="FBBC43"/>
              </a:solidFill>
              <a:latin typeface="Graphik Bold"/>
              <a:cs typeface="Khmer OS Battambang" panose="02000500000000020004" pitchFamily="2" charset="0"/>
            </a:endParaRP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ស៊ើបអង្កេតដើម្បីបញ្ជាក់​អង្គហេតុ​</a:t>
            </a:r>
            <a:endParaRPr lang="en-US" sz="2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FFFF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បញ្ឈប់​ការងារ​អ្នកគ្រប់គ្រង​​</a:t>
            </a:r>
            <a:endParaRPr lang="en-US" sz="2800" dirty="0">
              <a:solidFill>
                <a:srgbClr val="FFFFFF"/>
              </a:solidFill>
              <a:latin typeface="!Khmer OS Siemreap" panose="02000500000000020004" pitchFamily="2" charset="0"/>
              <a:cs typeface="Khmer OS Battambang" panose="02000500000000020004" pitchFamily="2" charset="0"/>
            </a:endParaRP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C000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ស៊ើបអង្កេតរក​​មូលហេតុ​ថាតើ​ហេតុអ្វី​បានជា​​ករណីទាំងនេះពុំ​​ត្រូវបានលើកឡើងដាក់ចូលក្នុងប្រព័ន្ធបណ្ដឹង​សារទុក្ខ</a:t>
            </a: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C000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ការស៊ើបអង្កេតពី​ខាងក្រៅមកលើលើវប្បធម៌របស់ក្រុមហ៊ុន និងចំណេះដឹង និងឥរិយាបថរបស់អ្នកគ្រប់គ្រងចំពោះការបៀតបៀនផ្លូវភេទ</a:t>
            </a: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C000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យុទ្ធនាការផ្ទៃក្នុងយ៉ាងទូលំទូលាយស្ដីពី​​ការបៀតបៀនផ្លូវភេទ និងការបណ្តុះបណ្តាលស្ដីពីអំពើហិង្សាផ្អែកលើយេនឌ័រសម្រាប់អ្នកគ្រប់គ្រងគ្រប់រូប។</a:t>
            </a:r>
          </a:p>
          <a:p>
            <a:pPr marL="546975" lvl="1" indent="-273487" defTabSz="609630">
              <a:lnSpc>
                <a:spcPct val="150000"/>
              </a:lnSpc>
              <a:buFont typeface="Arial"/>
              <a:buChar char="•"/>
            </a:pPr>
            <a:r>
              <a:rPr lang="km-KH" sz="2800" dirty="0">
                <a:solidFill>
                  <a:srgbClr val="FFC000"/>
                </a:solidFill>
                <a:latin typeface="!Khmer OS Siemreap" panose="02000500000000020004" pitchFamily="2" charset="0"/>
                <a:cs typeface="Khmer OS Battambang" panose="02000500000000020004" pitchFamily="2" charset="0"/>
              </a:rPr>
              <a:t>កែលម្អយន្តការបណ្ដឹងសារទុក្ខ </a:t>
            </a:r>
            <a:r>
              <a:rPr lang="en-US" sz="2800" dirty="0">
                <a:solidFill>
                  <a:srgbClr val="FFC000"/>
                </a:solidFill>
                <a:latin typeface="Graphik"/>
                <a:cs typeface="Khmer OS Battambang" panose="02000500000000020004" pitchFamily="2" charset="0"/>
              </a:rPr>
              <a:t> </a:t>
            </a:r>
          </a:p>
          <a:p>
            <a:pPr algn="r" defTabSz="609630">
              <a:lnSpc>
                <a:spcPct val="150000"/>
              </a:lnSpc>
            </a:pPr>
            <a:r>
              <a:rPr lang="en-US" sz="16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(Building bridges/ Women Win)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8916A134-F0AA-4E7D-A3E0-3C9AA4949573}"/>
              </a:ext>
            </a:extLst>
          </p:cNvPr>
          <p:cNvSpPr txBox="1"/>
          <p:nvPr/>
        </p:nvSpPr>
        <p:spPr>
          <a:xfrm>
            <a:off x="1521068" y="2642774"/>
            <a:ext cx="14991287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ស្ដង់ដា </a:t>
            </a:r>
            <a:r>
              <a:rPr lang="en-US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RBC </a:t>
            </a: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ដែលត្រូវបានទទួលស្គាល់នៅកម្រិតអន្តរជាតិ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ធ្វើការងារក្នុងការបង្ការ (ការបង្ការ)​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មានលក្ខណៈរស់រវើក (បន្តបន្ទាប់ មានប្រតិកម្ម​តបត​ និងដំណើរការដែលអាចបត់បែនបាន) 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មាននិន្នាការ​ផ្ដោត​លើហានិភ័យ</a:t>
            </a:r>
            <a:endParaRPr lang="en-US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b="1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ផ្ដោតការយកចិត្តទុកដាក់ច្រើន​​លើយេនឌ័រ និងក្រុមងាយរងគ្រោះ​</a:t>
            </a:r>
            <a:endParaRPr lang="km-KH" sz="3200" dirty="0">
              <a:solidFill>
                <a:srgbClr val="FFFFFF"/>
              </a:solidFill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មានលក្ខណៈសមាមាត្រ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ការទទួលខុសត្រូវរួមគ្នា​</a:t>
            </a:r>
          </a:p>
          <a:p>
            <a:pPr marL="820417" lvl="1" indent="-410209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ការចូលរួមរបស់អ្នកពាក់ព័ន្ធ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E586FA3-6810-4BBA-BE09-D87CF6E46365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</a:t>
            </a:r>
            <a:r>
              <a:rPr lang="en-US" sz="5942" dirty="0">
                <a:solidFill>
                  <a:schemeClr val="bg1"/>
                </a:solidFill>
                <a:latin typeface="Graphik Bold"/>
              </a:rPr>
              <a:t> </a:t>
            </a:r>
            <a:r>
              <a:rPr lang="km-KH" sz="6000" dirty="0">
                <a:solidFill>
                  <a:schemeClr val="bg1"/>
                </a:solidFill>
                <a:cs typeface="Khmer OS Muol Light" panose="02000500000000020004" pitchFamily="2" charset="0"/>
              </a:rPr>
              <a:t>ធាតុផ្សំសំខាន់ៗ</a:t>
            </a:r>
            <a:endParaRPr lang="en-US" sz="5942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10930" y="2680874"/>
            <a:ext cx="9866139" cy="6577426"/>
          </a:xfrm>
          <a:custGeom>
            <a:avLst/>
            <a:gdLst/>
            <a:ahLst/>
            <a:cxnLst/>
            <a:rect l="l" t="t" r="r" b="b"/>
            <a:pathLst>
              <a:path w="9866139" h="6577426">
                <a:moveTo>
                  <a:pt x="0" y="0"/>
                </a:moveTo>
                <a:lnTo>
                  <a:pt x="9866140" y="0"/>
                </a:lnTo>
                <a:lnTo>
                  <a:pt x="9866140" y="6577426"/>
                </a:lnTo>
                <a:lnTo>
                  <a:pt x="0" y="65774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15576559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9C89A5BA-FC51-4321-AA49-B274B347971D}"/>
              </a:ext>
            </a:extLst>
          </p:cNvPr>
          <p:cNvSpPr txBox="1"/>
          <p:nvPr/>
        </p:nvSpPr>
        <p:spPr>
          <a:xfrm>
            <a:off x="1143000" y="1028700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4800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4800" dirty="0">
                <a:solidFill>
                  <a:srgbClr val="FFFFFF"/>
                </a:solidFill>
                <a:latin typeface="Graphik Bold"/>
              </a:rPr>
              <a:t>- </a:t>
            </a:r>
            <a:r>
              <a:rPr lang="km-KH" sz="4800" dirty="0">
                <a:solidFill>
                  <a:schemeClr val="bg1"/>
                </a:solidFill>
                <a:cs typeface="Khmer OS Muol Light" panose="02000500000000020004" pitchFamily="2" charset="0"/>
              </a:rPr>
              <a:t>ការពិគ្រោះយោបល់ជាមួយអ្នកពាក់ព័ន្ធ</a:t>
            </a:r>
            <a:endParaRPr lang="en-US" sz="4800" dirty="0">
              <a:solidFill>
                <a:schemeClr val="bg1"/>
              </a:solidFill>
              <a:latin typeface="Graphik Bold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4160789" y="2385604"/>
            <a:ext cx="10287962" cy="6872696"/>
          </a:xfrm>
          <a:custGeom>
            <a:avLst/>
            <a:gdLst/>
            <a:ahLst/>
            <a:cxnLst/>
            <a:rect l="l" t="t" r="r" b="b"/>
            <a:pathLst>
              <a:path w="10287962" h="6872696">
                <a:moveTo>
                  <a:pt x="0" y="0"/>
                </a:moveTo>
                <a:lnTo>
                  <a:pt x="10287962" y="0"/>
                </a:lnTo>
                <a:lnTo>
                  <a:pt x="10287962" y="6872696"/>
                </a:lnTo>
                <a:lnTo>
                  <a:pt x="0" y="687269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2">
            <a:extLst>
              <a:ext uri="{FF2B5EF4-FFF2-40B4-BE49-F238E27FC236}">
                <a16:creationId xmlns:a16="http://schemas.microsoft.com/office/drawing/2014/main" id="{77F6C668-4897-4FC8-9A9B-FC251F541B53}"/>
              </a:ext>
            </a:extLst>
          </p:cNvPr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en-US" sz="5942" dirty="0">
                <a:solidFill>
                  <a:srgbClr val="FBBC43"/>
                </a:solidFill>
                <a:latin typeface="Graphik Bold"/>
              </a:rPr>
              <a:t>HREDD </a:t>
            </a:r>
            <a:r>
              <a:rPr lang="en-US" sz="5942" dirty="0">
                <a:solidFill>
                  <a:srgbClr val="FFFFFF"/>
                </a:solidFill>
                <a:latin typeface="Graphik Bold"/>
              </a:rPr>
              <a:t>- </a:t>
            </a:r>
            <a:r>
              <a:rPr lang="km-KH" sz="5942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តួនាទីរបស់សហជីព​</a:t>
            </a:r>
            <a:endParaRPr lang="en-US" sz="5942" dirty="0">
              <a:solidFill>
                <a:srgbClr val="FFFFFF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8117997" y="5715056"/>
            <a:ext cx="6187064" cy="3461481"/>
            <a:chOff x="0" y="0"/>
            <a:chExt cx="1452802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1452802" cy="812800"/>
            </a:xfrm>
            <a:custGeom>
              <a:avLst/>
              <a:gdLst/>
              <a:ahLst/>
              <a:cxnLst/>
              <a:rect l="l" t="t" r="r" b="b"/>
              <a:pathLst>
                <a:path w="1452802" h="812800">
                  <a:moveTo>
                    <a:pt x="726401" y="0"/>
                  </a:moveTo>
                  <a:lnTo>
                    <a:pt x="833638" y="87561"/>
                  </a:lnTo>
                  <a:lnTo>
                    <a:pt x="989932" y="27679"/>
                  </a:lnTo>
                  <a:lnTo>
                    <a:pt x="1033632" y="131093"/>
                  </a:lnTo>
                  <a:lnTo>
                    <a:pt x="1217870" y="106978"/>
                  </a:lnTo>
                  <a:lnTo>
                    <a:pt x="1192133" y="212279"/>
                  </a:lnTo>
                  <a:lnTo>
                    <a:pt x="1379433" y="227186"/>
                  </a:lnTo>
                  <a:lnTo>
                    <a:pt x="1287732" y="320152"/>
                  </a:lnTo>
                  <a:lnTo>
                    <a:pt x="1452802" y="372069"/>
                  </a:lnTo>
                  <a:lnTo>
                    <a:pt x="1307522" y="440145"/>
                  </a:lnTo>
                  <a:lnTo>
                    <a:pt x="1428066" y="522061"/>
                  </a:lnTo>
                  <a:lnTo>
                    <a:pt x="1248826" y="556053"/>
                  </a:lnTo>
                  <a:lnTo>
                    <a:pt x="1308566" y="656904"/>
                  </a:lnTo>
                  <a:lnTo>
                    <a:pt x="1119577" y="652219"/>
                  </a:lnTo>
                  <a:lnTo>
                    <a:pt x="1110440" y="758384"/>
                  </a:lnTo>
                  <a:lnTo>
                    <a:pt x="937225" y="715658"/>
                  </a:lnTo>
                  <a:lnTo>
                    <a:pt x="860449" y="812800"/>
                  </a:lnTo>
                  <a:lnTo>
                    <a:pt x="726401" y="737801"/>
                  </a:lnTo>
                  <a:lnTo>
                    <a:pt x="592353" y="812800"/>
                  </a:lnTo>
                  <a:lnTo>
                    <a:pt x="515577" y="715658"/>
                  </a:lnTo>
                  <a:lnTo>
                    <a:pt x="342362" y="758384"/>
                  </a:lnTo>
                  <a:lnTo>
                    <a:pt x="333225" y="652219"/>
                  </a:lnTo>
                  <a:lnTo>
                    <a:pt x="144237" y="656904"/>
                  </a:lnTo>
                  <a:lnTo>
                    <a:pt x="203974" y="556053"/>
                  </a:lnTo>
                  <a:lnTo>
                    <a:pt x="24737" y="522061"/>
                  </a:lnTo>
                  <a:lnTo>
                    <a:pt x="145280" y="440145"/>
                  </a:lnTo>
                  <a:lnTo>
                    <a:pt x="0" y="372069"/>
                  </a:lnTo>
                  <a:lnTo>
                    <a:pt x="165070" y="320152"/>
                  </a:lnTo>
                  <a:lnTo>
                    <a:pt x="73368" y="227186"/>
                  </a:lnTo>
                  <a:lnTo>
                    <a:pt x="260669" y="212279"/>
                  </a:lnTo>
                  <a:lnTo>
                    <a:pt x="234932" y="106978"/>
                  </a:lnTo>
                  <a:lnTo>
                    <a:pt x="419170" y="131093"/>
                  </a:lnTo>
                  <a:lnTo>
                    <a:pt x="462870" y="27679"/>
                  </a:lnTo>
                  <a:lnTo>
                    <a:pt x="619164" y="87561"/>
                  </a:lnTo>
                  <a:lnTo>
                    <a:pt x="726401" y="0"/>
                  </a:ln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249700" y="111125"/>
              <a:ext cx="953401" cy="5619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354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3052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Khmer OS Battambang" panose="02000500000000020004" pitchFamily="2" charset="0"/>
                  <a:cs typeface="Khmer OS Battambang" panose="02000500000000020004" pitchFamily="2" charset="0"/>
                </a:rPr>
                <a:t>កិច្ចសន្ទនាសង្គម​នៅតែជា​ស្នូលដ៏សំខាន់​នៃ​ការងារ​សហជីព</a:t>
              </a:r>
              <a:endParaRPr kumimoji="0" lang="en-US" sz="305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endParaRPr>
            </a:p>
          </p:txBody>
        </p:sp>
      </p:grpSp>
      <p:sp>
        <p:nvSpPr>
          <p:cNvPr id="6" name="TextBox 6"/>
          <p:cNvSpPr txBox="1"/>
          <p:nvPr/>
        </p:nvSpPr>
        <p:spPr>
          <a:xfrm>
            <a:off x="1324355" y="2342952"/>
            <a:ext cx="14991287" cy="40857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ឱកាស​អាចកើតមានបាន លុះត្រាណាតែសហជីព៖ 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lvl="1" indent="-410210">
              <a:lnSpc>
                <a:spcPct val="150000"/>
              </a:lnSpc>
              <a:buFontTx/>
              <a:buAutoNum type="arabicPeriod"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សហការ​ជាមួយ​អ្នកពាក់ព័ន្ធដទៃ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ពង្រឹងចំណងទំនាក់ទំនង​នៅថ្នាក់មូលដ្ឋាន ថ្នាក់ជាតិ និង​ថ្នាក់​អន្តរជាតិ ដើម្បី​ឱ្យ​សហជីព​នីមួយៗ​អាចបំពេញ​បន្ថែម​ឱ្យគ្នាទៅវិញទៅមក ​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algn="l">
              <a:lnSpc>
                <a:spcPct val="150000"/>
              </a:lnSpc>
              <a:spcBef>
                <a:spcPct val="0"/>
              </a:spcBef>
            </a:pPr>
            <a:endParaRPr lang="en-US" sz="36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9" name="TextBox 5">
            <a:extLst>
              <a:ext uri="{FF2B5EF4-FFF2-40B4-BE49-F238E27FC236}">
                <a16:creationId xmlns:a16="http://schemas.microsoft.com/office/drawing/2014/main" id="{CFF01D51-F6A3-456A-97E6-26557435F43C}"/>
              </a:ext>
            </a:extLst>
          </p:cNvPr>
          <p:cNvSpPr txBox="1"/>
          <p:nvPr/>
        </p:nvSpPr>
        <p:spPr>
          <a:xfrm>
            <a:off x="1648356" y="990600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0D0F1E41-D3F3-420D-A8BE-E149B5AC1921}"/>
              </a:ext>
            </a:extLst>
          </p:cNvPr>
          <p:cNvSpPr txBox="1"/>
          <p:nvPr/>
        </p:nvSpPr>
        <p:spPr>
          <a:xfrm>
            <a:off x="1780351" y="515491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90BFCCC8-2ED8-4F8A-9200-A9F960480BED}"/>
              </a:ext>
            </a:extLst>
          </p:cNvPr>
          <p:cNvSpPr txBox="1"/>
          <p:nvPr/>
        </p:nvSpPr>
        <p:spPr>
          <a:xfrm>
            <a:off x="1516362" y="2307927"/>
            <a:ext cx="14991287" cy="74635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សហជីព​គឺជា​អ្នកពាក់ព័ន្ធដ៏សំខាន់៖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នៅ​ក្នុង​ជំហានទាំង ៦ របស់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HREDD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ការចូលរួម​ប្រកប​ដោយ​អត្ថន័យ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ការប្រាស្រ័យទាក់ទងទៅវិញ​ទៅមក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ដោយ​សុឆន្ទៈ </a:t>
            </a: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មុនពេល​មាន​ការសម្រេចចិត្ត​ដែល​បង្កើតឱ្យមានផលប៉ះពាល់ </a:t>
            </a:r>
          </a:p>
          <a:p>
            <a:pPr marL="1640841" marR="0" lvl="2" indent="-546947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⚬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នៅក្នុងការ​តាមដានបន្ត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ជាបន្តបន្ទាប់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CBA /MC-CBA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 គឺជាសូចនាករដ៏ល្អមួយ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Freeform 6"/>
          <p:cNvSpPr/>
          <p:nvPr/>
        </p:nvSpPr>
        <p:spPr>
          <a:xfrm>
            <a:off x="11755326" y="6994255"/>
            <a:ext cx="5094274" cy="2775375"/>
          </a:xfrm>
          <a:custGeom>
            <a:avLst/>
            <a:gdLst/>
            <a:ahLst/>
            <a:cxnLst/>
            <a:rect l="l" t="t" r="r" b="b"/>
            <a:pathLst>
              <a:path w="5094274" h="2775375">
                <a:moveTo>
                  <a:pt x="0" y="0"/>
                </a:moveTo>
                <a:lnTo>
                  <a:pt x="5094274" y="0"/>
                </a:lnTo>
                <a:lnTo>
                  <a:pt x="5094274" y="2775375"/>
                </a:lnTo>
                <a:lnTo>
                  <a:pt x="0" y="277537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Freeform 7"/>
          <p:cNvSpPr/>
          <p:nvPr/>
        </p:nvSpPr>
        <p:spPr>
          <a:xfrm>
            <a:off x="6635435" y="6994255"/>
            <a:ext cx="4929873" cy="2775375"/>
          </a:xfrm>
          <a:custGeom>
            <a:avLst/>
            <a:gdLst/>
            <a:ahLst/>
            <a:cxnLst/>
            <a:rect l="l" t="t" r="r" b="b"/>
            <a:pathLst>
              <a:path w="4929873" h="2775375">
                <a:moveTo>
                  <a:pt x="0" y="0"/>
                </a:moveTo>
                <a:lnTo>
                  <a:pt x="4929872" y="0"/>
                </a:lnTo>
                <a:lnTo>
                  <a:pt x="4929872" y="2775375"/>
                </a:lnTo>
                <a:lnTo>
                  <a:pt x="0" y="27753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Freeform 8"/>
          <p:cNvSpPr/>
          <p:nvPr/>
        </p:nvSpPr>
        <p:spPr>
          <a:xfrm>
            <a:off x="1676931" y="6994255"/>
            <a:ext cx="4768003" cy="2775375"/>
          </a:xfrm>
          <a:custGeom>
            <a:avLst/>
            <a:gdLst/>
            <a:ahLst/>
            <a:cxnLst/>
            <a:rect l="l" t="t" r="r" b="b"/>
            <a:pathLst>
              <a:path w="4768003" h="2775375">
                <a:moveTo>
                  <a:pt x="0" y="0"/>
                </a:moveTo>
                <a:lnTo>
                  <a:pt x="4768004" y="0"/>
                </a:lnTo>
                <a:lnTo>
                  <a:pt x="4768004" y="2775375"/>
                </a:lnTo>
                <a:lnTo>
                  <a:pt x="0" y="277537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7895E79-04A6-4F79-A9C4-92DC8D666A4D}"/>
              </a:ext>
            </a:extLst>
          </p:cNvPr>
          <p:cNvSpPr txBox="1"/>
          <p:nvPr/>
        </p:nvSpPr>
        <p:spPr>
          <a:xfrm>
            <a:off x="1800355" y="952500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តួនាទីរបស់​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CNV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នៅ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NL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506B0284-893F-4B91-8DF1-7EE77C7C3E87}"/>
              </a:ext>
            </a:extLst>
          </p:cNvPr>
          <p:cNvSpPr txBox="1"/>
          <p:nvPr/>
        </p:nvSpPr>
        <p:spPr>
          <a:xfrm>
            <a:off x="1496358" y="2164825"/>
            <a:ext cx="14991287" cy="45140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ជាសមាជិក​របស់</a:t>
            </a:r>
            <a:r>
              <a:rPr lang="km-KH" sz="320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ក្រុមប្រឹក្សាសេដ្ឋកិច្ចសង្គម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អ្នកគ្រប់គ្រង​មូលនិធិ​សោធននិវត្ត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ចូលរួម​នៅក្នុង​គំនិតផ្ដួចផ្ដើម​ពហុអ្នក​ពាក់ព័ន្ធ​នៅកម្រិតវិស័យ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អភិវឌ្ឍ​គម្រោង​នានា​រួមជាមួយ​ម៉ាកយីហោ នៅ​ក្នុង​បណ្ដាប្រទេស​ផលិត 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ជះឥទ្ធិពល​លើគោលនយោបាយរបស់​ហូឡង់/អឺរ៉ុប និង​លើ​គោលនយោបាយ​ជាតិ 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ផ្ដល់ព័ត៌មាន​ដល់ម៉ាកយីហោ​ស្ដីពី​ហានីភ័យ​ដែលមាន​នៅក្នុង​សង្វាក់តម្លៃ​របស់​ពួកគេ ​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ផ្ដល់សមត្ថភាព​ដល់ដៃគូ​ស្ដីពី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HREDD/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កិច្ចសន្ទនាសង្គម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cs typeface="Khmer OS Battambang" panose="02000500000000020004" pitchFamily="2" charset="0"/>
              </a:rPr>
              <a:t>ស្រាវជ្រាវ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697200" y="174490"/>
            <a:ext cx="1820230" cy="1820230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kstvak 5">
            <a:extLst>
              <a:ext uri="{FF2B5EF4-FFF2-40B4-BE49-F238E27FC236}">
                <a16:creationId xmlns:a16="http://schemas.microsoft.com/office/drawing/2014/main" id="{C01331A7-5C23-386E-AFDF-BA8538F3BCF4}"/>
              </a:ext>
            </a:extLst>
          </p:cNvPr>
          <p:cNvSpPr txBox="1"/>
          <p:nvPr/>
        </p:nvSpPr>
        <p:spPr>
          <a:xfrm>
            <a:off x="982030" y="1709838"/>
            <a:ext cx="16535400" cy="8440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​ហានិភ័យសំខាន់ៗផ្នែកការងារក្នុងប្រទេសកម្ពុជា៖ ការងារថែមម៉ោងហួសប្រមាណ, ការរំលោភបំពានសេរីភាពសហជីព, បញ្ហា </a:t>
            </a:r>
            <a:r>
              <a:rPr lang="nl-NL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OSH, </a:t>
            </a: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ការជម្រុញការអនុវត្តច្បាប់នៅអន់ខ្សោយ, ពលកម្មដោយបង្ខំ និងពលកម្មកុមារ, កិច្ចសន្យាការងាររយៈពេលខ្លី</a:t>
            </a:r>
            <a:r>
              <a:rPr lang="nl-NL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, GBV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មិនមានផែនការសកម្មភាពរបស់រដ្ឋាភិបាលស្ដីពីអាជីវកម្ម និងសិទ្ធិមនុស្សនៅឡើយ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ប៉ុន្តែ៖ អ្នកបញ្ជាទិញអន្តរជាតិមានតួនាទីច្រើនជាងមុនក្នុងការជម្រុញស្ដង់ដាការងារអាស្រ័យដោយមានលិខិតបទដ្ឋានគតិយុត្ត </a:t>
            </a:r>
            <a:r>
              <a:rPr lang="en-US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HREDD</a:t>
            </a: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។​</a:t>
            </a:r>
            <a:endParaRPr lang="nl-NL" sz="2800" dirty="0">
              <a:solidFill>
                <a:schemeClr val="bg1"/>
              </a:solidFill>
              <a:latin typeface="Graphik" panose="020B0604020202020204" charset="0"/>
              <a:cs typeface="Khmer OS Battambang" panose="02000500000000020004" pitchFamily="2" charset="0"/>
            </a:endParaRP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nl-NL" sz="2800" dirty="0">
              <a:solidFill>
                <a:schemeClr val="bg1"/>
              </a:solidFill>
              <a:latin typeface="Graphik" panose="020B0604020202020204" charset="0"/>
              <a:cs typeface="Khmer OS Battambang" panose="02000500000000020004" pitchFamily="2" charset="0"/>
            </a:endParaRPr>
          </a:p>
          <a:p>
            <a:pPr>
              <a:lnSpc>
                <a:spcPct val="150000"/>
              </a:lnSpc>
            </a:pPr>
            <a:r>
              <a:rPr lang="km-KH" sz="2800" dirty="0">
                <a:solidFill>
                  <a:schemeClr val="bg1"/>
                </a:solidFill>
                <a:latin typeface="Graphik" panose="020B0604020202020204" charset="0"/>
                <a:cs typeface="Khmer OS Battambang" panose="02000500000000020004" pitchFamily="2" charset="0"/>
              </a:rPr>
              <a:t>វិស័យយុទ្ធសាស្ត្រ និងឱកាសដែលត្រូវផ្ដោតការយកចិត្តទុកដាក់ក្នុងប្រទេសកម្ពុជា៖ </a:t>
            </a:r>
            <a:endParaRPr lang="nl-NL" sz="2800" dirty="0">
              <a:solidFill>
                <a:schemeClr val="bg1"/>
              </a:solidFill>
              <a:latin typeface="Graphik" panose="020B0604020202020204" charset="0"/>
              <a:cs typeface="Khmer OS Battambang" panose="02000500000000020004" pitchFamily="2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dirty="0">
                <a:solidFill>
                  <a:srgbClr val="FFFFFF"/>
                </a:solidFill>
                <a:cs typeface="Khmer OS Battambang" panose="02000500000000020004" pitchFamily="2" charset="0"/>
              </a:rPr>
              <a:t>ពង្រឹងស្ថាប័នសិទ្ធិការងារដែលនៅមានភាពទន់ខ្សោយ (ក្រុមប្រឹក្សាអាជ្ញាកណ្ដាល, សិទ្ធិការងារ) ដើម្បីធានាឱ្យមានបរិស្ថានប្រតិបត្តិការកាន់តែប្រសើរ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dirty="0">
                <a:solidFill>
                  <a:srgbClr val="FFFFFF"/>
                </a:solidFill>
                <a:cs typeface="Khmer OS Battambang" panose="02000500000000020004" pitchFamily="2" charset="0"/>
              </a:rPr>
              <a:t>ទាញប្រយោជន៍ពីលិខិតូបករណ៍អន្តរជាតិ (លិខិតបទដ្ឋានគតិយុត្តស្ដីពី </a:t>
            </a:r>
            <a:r>
              <a:rPr lang="en-US" sz="2800" dirty="0">
                <a:solidFill>
                  <a:srgbClr val="FFFFFF"/>
                </a:solidFill>
                <a:cs typeface="Khmer OS Battambang" panose="02000500000000020004" pitchFamily="2" charset="0"/>
              </a:rPr>
              <a:t>HREDD</a:t>
            </a:r>
            <a:r>
              <a:rPr lang="km-KH" sz="2800" dirty="0">
                <a:solidFill>
                  <a:srgbClr val="FFFFFF"/>
                </a:solidFill>
                <a:cs typeface="Khmer OS Battambang" panose="02000500000000020004" pitchFamily="2" charset="0"/>
              </a:rPr>
              <a:t>, កិច្ចព្រមព្រៀងក្របខណ្ឌការងារសាកល, ការចូលរួមជាមួយម៉ាកយីហោសាកល និងសហជីពសាកល) </a:t>
            </a:r>
            <a:endParaRPr lang="en-US" sz="2800" b="0" i="0" dirty="0">
              <a:solidFill>
                <a:srgbClr val="FFFFFF"/>
              </a:solidFill>
              <a:effectLst/>
              <a:cs typeface="Khmer OS Battambang" panose="02000500000000020004" pitchFamily="2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m-KH" sz="2800" b="0" i="0" dirty="0">
                <a:solidFill>
                  <a:srgbClr val="FFFFFF"/>
                </a:solidFill>
                <a:effectLst/>
                <a:cs typeface="Khmer OS Battambang" panose="02000500000000020004" pitchFamily="2" charset="0"/>
              </a:rPr>
              <a:t>ការពង្រឹងសមត្ថភាពរបស់សហជីព និងកិច្ចសហប្រតិបត្តិការរវាងសហជីពជាមួយសហជីព</a:t>
            </a:r>
            <a:endParaRPr lang="nl-NL" sz="2800" dirty="0">
              <a:solidFill>
                <a:schemeClr val="bg1"/>
              </a:solidFill>
              <a:latin typeface="Graphik" panose="020B0604020202020204" charset="0"/>
              <a:cs typeface="Khmer OS Battambang" panose="02000500000000020004" pitchFamily="2" charset="0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A7113EC4-C569-4E58-99D9-83A27EB11577}"/>
              </a:ext>
            </a:extLst>
          </p:cNvPr>
          <p:cNvSpPr txBox="1"/>
          <p:nvPr/>
        </p:nvSpPr>
        <p:spPr>
          <a:xfrm>
            <a:off x="982030" y="533026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HREDD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ទិដ្ឋភាពជាក់លាក់ក្នុងប្រទេស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685800" y="98107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ការកំណត់អំពីផលប៉ះពាល់អវិជ្ជមាន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FA6C605A-DC79-4387-903D-45B432114E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88" y="2890281"/>
            <a:ext cx="12726221" cy="6596619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8695156" y="1929474"/>
            <a:ext cx="5247716" cy="3076474"/>
          </a:xfrm>
          <a:custGeom>
            <a:avLst/>
            <a:gdLst/>
            <a:ahLst/>
            <a:cxnLst/>
            <a:rect l="l" t="t" r="r" b="b"/>
            <a:pathLst>
              <a:path w="5247716" h="3076474">
                <a:moveTo>
                  <a:pt x="0" y="0"/>
                </a:moveTo>
                <a:lnTo>
                  <a:pt x="5247716" y="0"/>
                </a:lnTo>
                <a:lnTo>
                  <a:pt x="5247716" y="3076474"/>
                </a:lnTo>
                <a:lnTo>
                  <a:pt x="0" y="30764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1208349" y="6719236"/>
            <a:ext cx="16587678" cy="32547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ធ្វើផែនទីសង្វាក់តម្លៃទាំងមូលសម្រាប់ផលិតផលរបស់អ្នក រួមទាំងប្រភពនៃវត្ថុធាតុដើម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កំណត់អំពីផលប៉ះពាល់អវិជ្ជមាន (ជាសក្ដានុពល) ដែលអាចមានមកលើកម្មករនិយោជិត សហគមន៍ អ្នកផ្គត់ផ្គង់ បរិស្ថាន និងអាកាសធាតុសម្រាប់ផលិតផលរបស់អ្នក)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6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ប្រភពព័ត៌មានដែលអាចមាន៖ សវនកម្ម បណ្ដឹង​ ប្រព័ន្ធផ្សព្វផ្សាយ អ្នកពាក់ព័ន្ធនានា</a:t>
            </a:r>
            <a:endParaRPr lang="en-US" sz="36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4524845" y="2418819"/>
            <a:ext cx="9238310" cy="4064009"/>
            <a:chOff x="0" y="0"/>
            <a:chExt cx="12317747" cy="5418679"/>
          </a:xfrm>
        </p:grpSpPr>
        <p:sp>
          <p:nvSpPr>
            <p:cNvPr id="7" name="Freeform 7"/>
            <p:cNvSpPr/>
            <p:nvPr/>
          </p:nvSpPr>
          <p:spPr>
            <a:xfrm>
              <a:off x="3365888" y="4265679"/>
              <a:ext cx="1169075" cy="1153000"/>
            </a:xfrm>
            <a:custGeom>
              <a:avLst/>
              <a:gdLst/>
              <a:ahLst/>
              <a:cxnLst/>
              <a:rect l="l" t="t" r="r" b="b"/>
              <a:pathLst>
                <a:path w="1169075" h="1153000">
                  <a:moveTo>
                    <a:pt x="0" y="0"/>
                  </a:moveTo>
                  <a:lnTo>
                    <a:pt x="1169075" y="0"/>
                  </a:lnTo>
                  <a:lnTo>
                    <a:pt x="1169075" y="1153000"/>
                  </a:lnTo>
                  <a:lnTo>
                    <a:pt x="0" y="11530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Freeform 8"/>
            <p:cNvSpPr/>
            <p:nvPr/>
          </p:nvSpPr>
          <p:spPr>
            <a:xfrm>
              <a:off x="0" y="1605489"/>
              <a:ext cx="1834230" cy="1866901"/>
            </a:xfrm>
            <a:custGeom>
              <a:avLst/>
              <a:gdLst/>
              <a:ahLst/>
              <a:cxnLst/>
              <a:rect l="l" t="t" r="r" b="b"/>
              <a:pathLst>
                <a:path w="1834230" h="1866901">
                  <a:moveTo>
                    <a:pt x="0" y="0"/>
                  </a:moveTo>
                  <a:lnTo>
                    <a:pt x="1834230" y="0"/>
                  </a:lnTo>
                  <a:lnTo>
                    <a:pt x="1834230" y="1866900"/>
                  </a:lnTo>
                  <a:lnTo>
                    <a:pt x="0" y="186690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Freeform 9"/>
            <p:cNvSpPr/>
            <p:nvPr/>
          </p:nvSpPr>
          <p:spPr>
            <a:xfrm>
              <a:off x="6053092" y="1956223"/>
              <a:ext cx="1166731" cy="1187512"/>
            </a:xfrm>
            <a:custGeom>
              <a:avLst/>
              <a:gdLst/>
              <a:ahLst/>
              <a:cxnLst/>
              <a:rect l="l" t="t" r="r" b="b"/>
              <a:pathLst>
                <a:path w="1166731" h="1187512">
                  <a:moveTo>
                    <a:pt x="0" y="0"/>
                  </a:moveTo>
                  <a:lnTo>
                    <a:pt x="1166731" y="0"/>
                  </a:lnTo>
                  <a:lnTo>
                    <a:pt x="1166731" y="1187512"/>
                  </a:lnTo>
                  <a:lnTo>
                    <a:pt x="0" y="118751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Freeform 10"/>
            <p:cNvSpPr/>
            <p:nvPr/>
          </p:nvSpPr>
          <p:spPr>
            <a:xfrm>
              <a:off x="11236975" y="4188455"/>
              <a:ext cx="1036562" cy="1036562"/>
            </a:xfrm>
            <a:custGeom>
              <a:avLst/>
              <a:gdLst/>
              <a:ahLst/>
              <a:cxnLst/>
              <a:rect l="l" t="t" r="r" b="b"/>
              <a:pathLst>
                <a:path w="1036562" h="1036562">
                  <a:moveTo>
                    <a:pt x="0" y="0"/>
                  </a:moveTo>
                  <a:lnTo>
                    <a:pt x="1036563" y="0"/>
                  </a:lnTo>
                  <a:lnTo>
                    <a:pt x="1036563" y="1036563"/>
                  </a:lnTo>
                  <a:lnTo>
                    <a:pt x="0" y="1036563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1" name="Freeform 11"/>
            <p:cNvSpPr/>
            <p:nvPr/>
          </p:nvSpPr>
          <p:spPr>
            <a:xfrm>
              <a:off x="8719747" y="4188455"/>
              <a:ext cx="1225357" cy="1142645"/>
            </a:xfrm>
            <a:custGeom>
              <a:avLst/>
              <a:gdLst/>
              <a:ahLst/>
              <a:cxnLst/>
              <a:rect l="l" t="t" r="r" b="b"/>
              <a:pathLst>
                <a:path w="1225357" h="1142645">
                  <a:moveTo>
                    <a:pt x="0" y="0"/>
                  </a:moveTo>
                  <a:lnTo>
                    <a:pt x="1225357" y="0"/>
                  </a:lnTo>
                  <a:lnTo>
                    <a:pt x="1225357" y="1142645"/>
                  </a:lnTo>
                  <a:lnTo>
                    <a:pt x="0" y="114264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Freeform 12"/>
            <p:cNvSpPr/>
            <p:nvPr/>
          </p:nvSpPr>
          <p:spPr>
            <a:xfrm>
              <a:off x="10986155" y="205473"/>
              <a:ext cx="1331593" cy="1145170"/>
            </a:xfrm>
            <a:custGeom>
              <a:avLst/>
              <a:gdLst/>
              <a:ahLst/>
              <a:cxnLst/>
              <a:rect l="l" t="t" r="r" b="b"/>
              <a:pathLst>
                <a:path w="1331593" h="1145170">
                  <a:moveTo>
                    <a:pt x="0" y="0"/>
                  </a:moveTo>
                  <a:lnTo>
                    <a:pt x="1331592" y="0"/>
                  </a:lnTo>
                  <a:lnTo>
                    <a:pt x="133159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2">
                <a:extLst>
                  <a:ext uri="{96DAC541-7B7A-43D3-8B79-37D633B846F1}">
                    <asvg:svgBlip xmlns:asvg="http://schemas.microsoft.com/office/drawing/2016/SVG/main" r:embed="rId1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3" name="Freeform 13"/>
            <p:cNvSpPr/>
            <p:nvPr/>
          </p:nvSpPr>
          <p:spPr>
            <a:xfrm>
              <a:off x="3365888" y="2194744"/>
              <a:ext cx="1350657" cy="948991"/>
            </a:xfrm>
            <a:custGeom>
              <a:avLst/>
              <a:gdLst/>
              <a:ahLst/>
              <a:cxnLst/>
              <a:rect l="l" t="t" r="r" b="b"/>
              <a:pathLst>
                <a:path w="1350657" h="948991">
                  <a:moveTo>
                    <a:pt x="0" y="0"/>
                  </a:moveTo>
                  <a:lnTo>
                    <a:pt x="1350657" y="0"/>
                  </a:lnTo>
                  <a:lnTo>
                    <a:pt x="1350657" y="948991"/>
                  </a:lnTo>
                  <a:lnTo>
                    <a:pt x="0" y="94899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4">
                <a:extLst>
                  <a:ext uri="{96DAC541-7B7A-43D3-8B79-37D633B846F1}">
                    <asvg:svgBlip xmlns:asvg="http://schemas.microsoft.com/office/drawing/2016/SVG/main" r:embed="rId1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Freeform 14"/>
            <p:cNvSpPr/>
            <p:nvPr/>
          </p:nvSpPr>
          <p:spPr>
            <a:xfrm>
              <a:off x="8832405" y="2194744"/>
              <a:ext cx="979909" cy="1154010"/>
            </a:xfrm>
            <a:custGeom>
              <a:avLst/>
              <a:gdLst/>
              <a:ahLst/>
              <a:cxnLst/>
              <a:rect l="l" t="t" r="r" b="b"/>
              <a:pathLst>
                <a:path w="979909" h="1154010">
                  <a:moveTo>
                    <a:pt x="0" y="0"/>
                  </a:moveTo>
                  <a:lnTo>
                    <a:pt x="979908" y="0"/>
                  </a:lnTo>
                  <a:lnTo>
                    <a:pt x="979908" y="1154010"/>
                  </a:lnTo>
                  <a:lnTo>
                    <a:pt x="0" y="115401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6">
                <a:extLst>
                  <a:ext uri="{96DAC541-7B7A-43D3-8B79-37D633B846F1}">
                    <asvg:svgBlip xmlns:asvg="http://schemas.microsoft.com/office/drawing/2016/SVG/main" r:embed="rId1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Freeform 15"/>
            <p:cNvSpPr/>
            <p:nvPr/>
          </p:nvSpPr>
          <p:spPr>
            <a:xfrm>
              <a:off x="11047155" y="2127426"/>
              <a:ext cx="1209592" cy="1209592"/>
            </a:xfrm>
            <a:custGeom>
              <a:avLst/>
              <a:gdLst/>
              <a:ahLst/>
              <a:cxnLst/>
              <a:rect l="l" t="t" r="r" b="b"/>
              <a:pathLst>
                <a:path w="1209592" h="1209592">
                  <a:moveTo>
                    <a:pt x="0" y="0"/>
                  </a:moveTo>
                  <a:lnTo>
                    <a:pt x="1209592" y="0"/>
                  </a:lnTo>
                  <a:lnTo>
                    <a:pt x="1209592" y="1209592"/>
                  </a:lnTo>
                  <a:lnTo>
                    <a:pt x="0" y="12095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6" name="Freeform 16"/>
            <p:cNvSpPr/>
            <p:nvPr/>
          </p:nvSpPr>
          <p:spPr>
            <a:xfrm>
              <a:off x="3504282" y="0"/>
              <a:ext cx="1390751" cy="1419134"/>
            </a:xfrm>
            <a:custGeom>
              <a:avLst/>
              <a:gdLst/>
              <a:ahLst/>
              <a:cxnLst/>
              <a:rect l="l" t="t" r="r" b="b"/>
              <a:pathLst>
                <a:path w="1390751" h="1419134">
                  <a:moveTo>
                    <a:pt x="0" y="0"/>
                  </a:moveTo>
                  <a:lnTo>
                    <a:pt x="1390751" y="0"/>
                  </a:lnTo>
                  <a:lnTo>
                    <a:pt x="1390751" y="1419134"/>
                  </a:lnTo>
                  <a:lnTo>
                    <a:pt x="0" y="1419134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Freeform 17"/>
            <p:cNvSpPr/>
            <p:nvPr/>
          </p:nvSpPr>
          <p:spPr>
            <a:xfrm>
              <a:off x="5919444" y="136982"/>
              <a:ext cx="1524352" cy="1145170"/>
            </a:xfrm>
            <a:custGeom>
              <a:avLst/>
              <a:gdLst/>
              <a:ahLst/>
              <a:cxnLst/>
              <a:rect l="l" t="t" r="r" b="b"/>
              <a:pathLst>
                <a:path w="1524352" h="1145170">
                  <a:moveTo>
                    <a:pt x="0" y="0"/>
                  </a:moveTo>
                  <a:lnTo>
                    <a:pt x="1524352" y="0"/>
                  </a:lnTo>
                  <a:lnTo>
                    <a:pt x="1524352" y="1145170"/>
                  </a:lnTo>
                  <a:lnTo>
                    <a:pt x="0" y="114517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2">
                <a:extLst>
                  <a:ext uri="{96DAC541-7B7A-43D3-8B79-37D633B846F1}">
                    <asvg:svgBlip xmlns:asvg="http://schemas.microsoft.com/office/drawing/2016/SVG/main" r:embed="rId2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8" name="Freeform 18"/>
            <p:cNvSpPr/>
            <p:nvPr/>
          </p:nvSpPr>
          <p:spPr>
            <a:xfrm>
              <a:off x="8719747" y="136982"/>
              <a:ext cx="1205223" cy="1282152"/>
            </a:xfrm>
            <a:custGeom>
              <a:avLst/>
              <a:gdLst/>
              <a:ahLst/>
              <a:cxnLst/>
              <a:rect l="l" t="t" r="r" b="b"/>
              <a:pathLst>
                <a:path w="1205223" h="1282152">
                  <a:moveTo>
                    <a:pt x="0" y="0"/>
                  </a:moveTo>
                  <a:lnTo>
                    <a:pt x="1205223" y="0"/>
                  </a:lnTo>
                  <a:lnTo>
                    <a:pt x="1205223" y="1282152"/>
                  </a:lnTo>
                  <a:lnTo>
                    <a:pt x="0" y="128215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4">
                <a:extLst>
                  <a:ext uri="{96DAC541-7B7A-43D3-8B79-37D633B846F1}">
                    <asvg:svgBlip xmlns:asvg="http://schemas.microsoft.com/office/drawing/2016/SVG/main" r:embed="rId2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19" name="Freeform 19"/>
            <p:cNvSpPr/>
            <p:nvPr/>
          </p:nvSpPr>
          <p:spPr>
            <a:xfrm>
              <a:off x="6129567" y="4401121"/>
              <a:ext cx="1090255" cy="882116"/>
            </a:xfrm>
            <a:custGeom>
              <a:avLst/>
              <a:gdLst/>
              <a:ahLst/>
              <a:cxnLst/>
              <a:rect l="l" t="t" r="r" b="b"/>
              <a:pathLst>
                <a:path w="1090255" h="882116">
                  <a:moveTo>
                    <a:pt x="0" y="0"/>
                  </a:moveTo>
                  <a:lnTo>
                    <a:pt x="1090256" y="0"/>
                  </a:lnTo>
                  <a:lnTo>
                    <a:pt x="1090256" y="882116"/>
                  </a:lnTo>
                  <a:lnTo>
                    <a:pt x="0" y="882116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6">
                <a:extLst>
                  <a:ext uri="{96DAC541-7B7A-43D3-8B79-37D633B846F1}">
                    <asvg:svgBlip xmlns:asvg="http://schemas.microsoft.com/office/drawing/2016/SVG/main" r:embed="rId2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nl-NL"/>
            </a:p>
          </p:txBody>
        </p:sp>
        <p:sp>
          <p:nvSpPr>
            <p:cNvPr id="20" name="AutoShape 20"/>
            <p:cNvSpPr/>
            <p:nvPr/>
          </p:nvSpPr>
          <p:spPr>
            <a:xfrm>
              <a:off x="1834230" y="2669240"/>
              <a:ext cx="764899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1" name="AutoShape 21"/>
            <p:cNvSpPr/>
            <p:nvPr/>
          </p:nvSpPr>
          <p:spPr>
            <a:xfrm flipV="1">
              <a:off x="2599129" y="709567"/>
              <a:ext cx="0" cy="1982955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2" name="AutoShape 22"/>
            <p:cNvSpPr/>
            <p:nvPr/>
          </p:nvSpPr>
          <p:spPr>
            <a:xfrm>
              <a:off x="2599129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3" name="AutoShape 23"/>
            <p:cNvSpPr/>
            <p:nvPr/>
          </p:nvSpPr>
          <p:spPr>
            <a:xfrm>
              <a:off x="489503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4" name="AutoShape 24"/>
            <p:cNvSpPr/>
            <p:nvPr/>
          </p:nvSpPr>
          <p:spPr>
            <a:xfrm>
              <a:off x="7563053" y="709567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5" name="AutoShape 25"/>
            <p:cNvSpPr/>
            <p:nvPr/>
          </p:nvSpPr>
          <p:spPr>
            <a:xfrm>
              <a:off x="10003211" y="77805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6" name="AutoShape 26"/>
            <p:cNvSpPr/>
            <p:nvPr/>
          </p:nvSpPr>
          <p:spPr>
            <a:xfrm flipH="1" flipV="1">
              <a:off x="10003211" y="26925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AutoShape 27"/>
            <p:cNvSpPr/>
            <p:nvPr/>
          </p:nvSpPr>
          <p:spPr>
            <a:xfrm flipH="1" flipV="1">
              <a:off x="7563662" y="2680786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8" name="AutoShape 28"/>
            <p:cNvSpPr/>
            <p:nvPr/>
          </p:nvSpPr>
          <p:spPr>
            <a:xfrm flipH="1" flipV="1">
              <a:off x="4894425" y="2732222"/>
              <a:ext cx="905153" cy="23472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29" name="AutoShape 29"/>
            <p:cNvSpPr/>
            <p:nvPr/>
          </p:nvSpPr>
          <p:spPr>
            <a:xfrm>
              <a:off x="4894425" y="4730209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AutoShape 30"/>
            <p:cNvSpPr/>
            <p:nvPr/>
          </p:nvSpPr>
          <p:spPr>
            <a:xfrm>
              <a:off x="7563662" y="4753681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1" name="AutoShape 31"/>
            <p:cNvSpPr/>
            <p:nvPr/>
          </p:nvSpPr>
          <p:spPr>
            <a:xfrm>
              <a:off x="10081002" y="4759778"/>
              <a:ext cx="905153" cy="0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2" name="AutoShape 32"/>
            <p:cNvSpPr/>
            <p:nvPr/>
          </p:nvSpPr>
          <p:spPr>
            <a:xfrm>
              <a:off x="11651951" y="1605489"/>
              <a:ext cx="0" cy="521937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  <p:sp>
          <p:nvSpPr>
            <p:cNvPr id="33" name="AutoShape 33"/>
            <p:cNvSpPr/>
            <p:nvPr/>
          </p:nvSpPr>
          <p:spPr>
            <a:xfrm flipH="1">
              <a:off x="4017744" y="3316766"/>
              <a:ext cx="0" cy="776783"/>
            </a:xfrm>
            <a:prstGeom prst="line">
              <a:avLst/>
            </a:prstGeom>
            <a:ln w="46944" cap="flat">
              <a:solidFill>
                <a:srgbClr val="FBBC43"/>
              </a:solidFill>
              <a:prstDash val="solid"/>
              <a:headEnd type="none" w="sm" len="sm"/>
              <a:tailEnd type="triangle" w="lg" len="med"/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34" name="TextBox 3">
            <a:extLst>
              <a:ext uri="{FF2B5EF4-FFF2-40B4-BE49-F238E27FC236}">
                <a16:creationId xmlns:a16="http://schemas.microsoft.com/office/drawing/2014/main" id="{4EB60BEC-9A51-414E-9D46-7035380F8B60}"/>
              </a:ext>
            </a:extLst>
          </p:cNvPr>
          <p:cNvSpPr txBox="1"/>
          <p:nvPr/>
        </p:nvSpPr>
        <p:spPr>
          <a:xfrm>
            <a:off x="685800" y="98107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ការកំណត់អំពីផលប៉ះពាល់អវិជ្ជមាន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-717961" y="1945054"/>
            <a:ext cx="16437882" cy="8742386"/>
            <a:chOff x="0" y="0"/>
            <a:chExt cx="4743468" cy="252278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43468" cy="2522784"/>
            </a:xfrm>
            <a:custGeom>
              <a:avLst/>
              <a:gdLst/>
              <a:ahLst/>
              <a:cxnLst/>
              <a:rect l="l" t="t" r="r" b="b"/>
              <a:pathLst>
                <a:path w="4743468" h="2522784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498764"/>
                  </a:lnTo>
                  <a:cubicBezTo>
                    <a:pt x="4743468" y="2505134"/>
                    <a:pt x="4740937" y="2511244"/>
                    <a:pt x="4736433" y="2515749"/>
                  </a:cubicBezTo>
                  <a:cubicBezTo>
                    <a:pt x="4731928" y="2520253"/>
                    <a:pt x="4725819" y="2522784"/>
                    <a:pt x="4719448" y="2522784"/>
                  </a:cubicBezTo>
                  <a:lnTo>
                    <a:pt x="24020" y="2522784"/>
                  </a:lnTo>
                  <a:cubicBezTo>
                    <a:pt x="17649" y="2522784"/>
                    <a:pt x="11540" y="2520253"/>
                    <a:pt x="7035" y="2515749"/>
                  </a:cubicBezTo>
                  <a:cubicBezTo>
                    <a:pt x="2531" y="2511244"/>
                    <a:pt x="0" y="2505134"/>
                    <a:pt x="0" y="2498764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743468" cy="2589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 flipV="1">
            <a:off x="11458720" y="819038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0" y="1896062"/>
                </a:moveTo>
                <a:lnTo>
                  <a:pt x="4261202" y="1896062"/>
                </a:lnTo>
                <a:lnTo>
                  <a:pt x="4261202" y="0"/>
                </a:lnTo>
                <a:lnTo>
                  <a:pt x="0" y="0"/>
                </a:lnTo>
                <a:lnTo>
                  <a:pt x="0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6" name="Group 6"/>
          <p:cNvGrpSpPr/>
          <p:nvPr/>
        </p:nvGrpSpPr>
        <p:grpSpPr>
          <a:xfrm>
            <a:off x="942975" y="2824032"/>
            <a:ext cx="7964690" cy="6965381"/>
            <a:chOff x="0" y="0"/>
            <a:chExt cx="2345139" cy="2050901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2345139" cy="2050901"/>
            </a:xfrm>
            <a:custGeom>
              <a:avLst/>
              <a:gdLst/>
              <a:ahLst/>
              <a:cxnLst/>
              <a:rect l="l" t="t" r="r" b="b"/>
              <a:pathLst>
                <a:path w="2345139" h="2050901">
                  <a:moveTo>
                    <a:pt x="49574" y="0"/>
                  </a:moveTo>
                  <a:lnTo>
                    <a:pt x="2295566" y="0"/>
                  </a:lnTo>
                  <a:cubicBezTo>
                    <a:pt x="2322944" y="0"/>
                    <a:pt x="2345139" y="22195"/>
                    <a:pt x="2345139" y="49574"/>
                  </a:cubicBezTo>
                  <a:lnTo>
                    <a:pt x="2345139" y="2001327"/>
                  </a:lnTo>
                  <a:cubicBezTo>
                    <a:pt x="2345139" y="2028706"/>
                    <a:pt x="2322944" y="2050901"/>
                    <a:pt x="2295566" y="2050901"/>
                  </a:cubicBezTo>
                  <a:lnTo>
                    <a:pt x="49574" y="2050901"/>
                  </a:lnTo>
                  <a:cubicBezTo>
                    <a:pt x="22195" y="2050901"/>
                    <a:pt x="0" y="2028706"/>
                    <a:pt x="0" y="2001327"/>
                  </a:cubicBezTo>
                  <a:lnTo>
                    <a:pt x="0" y="49574"/>
                  </a:lnTo>
                  <a:cubicBezTo>
                    <a:pt x="0" y="22195"/>
                    <a:pt x="22195" y="0"/>
                    <a:pt x="49574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66675"/>
              <a:ext cx="2345139" cy="211757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1225467" y="2881068"/>
            <a:ext cx="2630982" cy="6908344"/>
          </a:xfrm>
          <a:custGeom>
            <a:avLst/>
            <a:gdLst/>
            <a:ahLst/>
            <a:cxnLst/>
            <a:rect l="l" t="t" r="r" b="b"/>
            <a:pathLst>
              <a:path w="2630982" h="6908344">
                <a:moveTo>
                  <a:pt x="0" y="0"/>
                </a:moveTo>
                <a:lnTo>
                  <a:pt x="2630982" y="0"/>
                </a:lnTo>
                <a:lnTo>
                  <a:pt x="2630982" y="6908345"/>
                </a:lnTo>
                <a:lnTo>
                  <a:pt x="0" y="690834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1" name="TextBox 11"/>
          <p:cNvSpPr txBox="1"/>
          <p:nvPr/>
        </p:nvSpPr>
        <p:spPr>
          <a:xfrm>
            <a:off x="1472044" y="3508988"/>
            <a:ext cx="7230402" cy="56426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15"/>
              </a:lnSpc>
            </a:pPr>
            <a:r>
              <a:rPr lang="km-KH" sz="2800" dirty="0">
                <a:solidFill>
                  <a:schemeClr val="dk1"/>
                </a:solidFill>
                <a:latin typeface="Verdana"/>
                <a:ea typeface="Verdana"/>
                <a:cs typeface="Khmer OS Battambang" panose="02000500000000020004" pitchFamily="2" charset="0"/>
                <a:sym typeface="Verdana"/>
              </a:rPr>
              <a:t>សូមឈរជាជួរដោយរៀងលំដាប់តាមអាយុ ចាប់ពីអ្នកមានវ័យចាស់ជាងគេទៅ​អ្នកមានវ័យក្មេងជាងគេបំផុត រួចពន្យល់៖</a:t>
            </a:r>
            <a:endParaRPr lang="en-US" sz="2653" spc="23" dirty="0">
              <a:solidFill>
                <a:srgbClr val="000000"/>
              </a:solidFill>
              <a:latin typeface="Graphik"/>
              <a:cs typeface="Khmer OS Battambang" panose="02000500000000020004" pitchFamily="2" charset="0"/>
            </a:endParaRPr>
          </a:p>
          <a:p>
            <a:pPr marL="808038" lvl="1" indent="-609600">
              <a:lnSpc>
                <a:spcPts val="3715"/>
              </a:lnSpc>
              <a:tabLst>
                <a:tab pos="808038" algn="l"/>
              </a:tabLst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១. 	តើអ្នកឈ្មោះអ្វី ធ្វើការនៅស្ថាប័នអ្វី និងមានតួនាទីអ្វី? </a:t>
            </a:r>
          </a:p>
          <a:p>
            <a:pPr marL="808038" lvl="1" indent="-609600">
              <a:lnSpc>
                <a:spcPts val="3715"/>
              </a:lnSpc>
              <a:tabLst>
                <a:tab pos="808038" algn="l"/>
              </a:tabLst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២. 	តើ​អ្វី​ដែល​ធ្វើ​ឱ្យអ្នក​មាន​មោទនភាព​ចំពោះ​ស្ថាប័ន​របស់​អ្នក? </a:t>
            </a:r>
          </a:p>
          <a:p>
            <a:pPr marL="808038" lvl="1" indent="-609600">
              <a:lnSpc>
                <a:spcPts val="3715"/>
              </a:lnSpc>
              <a:tabLst>
                <a:tab pos="808038" algn="l"/>
              </a:tabLst>
            </a:pPr>
            <a:r>
              <a:rPr lang="km-KH" sz="2653" spc="23" dirty="0">
                <a:solidFill>
                  <a:srgbClr val="000000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៣. 	តើអ្នករំពឹងថានឹងបានរៀនសូត្រអ្វីខ្លះពីវគ្គរបស់យើងនេះ?​</a:t>
            </a:r>
            <a:endParaRPr lang="en-US" sz="2653" spc="23" dirty="0">
              <a:solidFill>
                <a:srgbClr val="000000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3715"/>
              </a:lnSpc>
            </a:pPr>
            <a:endParaRPr lang="en-US" sz="2653" spc="23" dirty="0">
              <a:solidFill>
                <a:srgbClr val="000000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3715"/>
              </a:lnSpc>
            </a:pPr>
            <a:endParaRPr lang="en-US" sz="2653" spc="23" dirty="0">
              <a:solidFill>
                <a:srgbClr val="000000"/>
              </a:solidFill>
              <a:latin typeface="Graphik"/>
              <a:cs typeface="Khmer OS Battambang" panose="02000500000000020004" pitchFamily="2" charset="0"/>
            </a:endParaRPr>
          </a:p>
          <a:p>
            <a:pPr algn="l">
              <a:lnSpc>
                <a:spcPts val="3715"/>
              </a:lnSpc>
            </a:pPr>
            <a:endParaRPr lang="en-US" sz="2653" spc="23" dirty="0">
              <a:solidFill>
                <a:srgbClr val="000000"/>
              </a:solidFill>
              <a:latin typeface="Graphik"/>
              <a:cs typeface="Khmer OS Battambang" panose="02000500000000020004" pitchFamily="2" charset="0"/>
            </a:endParaRPr>
          </a:p>
        </p:txBody>
      </p:sp>
      <p:sp>
        <p:nvSpPr>
          <p:cNvPr id="14" name="TextBox 10">
            <a:extLst>
              <a:ext uri="{FF2B5EF4-FFF2-40B4-BE49-F238E27FC236}">
                <a16:creationId xmlns:a16="http://schemas.microsoft.com/office/drawing/2014/main" id="{0233B02D-E9A5-43B1-A5D9-A3026CEC0C0C}"/>
              </a:ext>
            </a:extLst>
          </p:cNvPr>
          <p:cNvSpPr txBox="1"/>
          <p:nvPr/>
        </p:nvSpPr>
        <p:spPr>
          <a:xfrm>
            <a:off x="455132" y="438757"/>
            <a:ext cx="15468583" cy="12439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722"/>
              </a:lnSpc>
            </a:pPr>
            <a:r>
              <a:rPr lang="km-KH" sz="6600" dirty="0">
                <a:solidFill>
                  <a:srgbClr val="FFFFFF"/>
                </a:solidFill>
                <a:latin typeface="Khmer OS Muol Light" panose="02000500000000020004" pitchFamily="2" charset="0"/>
                <a:cs typeface="Khmer OS Muol Light" panose="02000500000000020004" pitchFamily="2" charset="0"/>
              </a:rPr>
              <a:t>ចាប់ផ្ដើមស្គាល់គ្នា</a:t>
            </a:r>
            <a:endParaRPr lang="en-US" sz="6600" dirty="0">
              <a:solidFill>
                <a:srgbClr val="FFFFFF"/>
              </a:solidFill>
              <a:latin typeface="Khmer OS Muol Light" panose="02000500000000020004" pitchFamily="2" charset="0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8356" y="2983073"/>
            <a:ext cx="14991287" cy="654461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សូមចែកអ្នកចូលរួមទៅជាក្រុម៖ ក្រុមនីមួយៗគឺតំណាងឱ្យសហជីពមួយនៅក្នុងរោងចក្រដែលផលិត (គ្រឿងផ្សំសម្រាប់) ផលិតផលដែលនៅទីបំផុតត្រូវយកទៅលក់នៅទីផ្សារអឺរ៉ុប 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សូមធ្វើការជាមួយក្រុមរបស់អ្នក រួចសម្រេចចិត្តជ្រើសយកសហជីពដែលអ្នកចង់តំណាងឱ្យ និងជ្រើសរើសយកផលិតផលមួយ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អ្នកនឹងប្រើប្រាស់ផលិតផលនេះសម្រាប់ការពិភាក្សាក្រុមក្នុងវគ្គបណ្ដុះបណ្ដាលនេះទាំងមូល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E68787C2-45C0-4961-B9C7-FD74D66F1AEE}"/>
              </a:ext>
            </a:extLst>
          </p:cNvPr>
          <p:cNvSpPr txBox="1"/>
          <p:nvPr/>
        </p:nvSpPr>
        <p:spPr>
          <a:xfrm>
            <a:off x="685800" y="98107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ការត្រៀមរៀបចំការងារក្រុម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024689" y="1974347"/>
            <a:ext cx="16106244" cy="78213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សូមធ្វើការជាមួយក្រុមរបស់អ្នក៖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គូររូបសង្វាក់តម្លៃនៃផលិតផលរបស់អ្នកនៅលើក្រដាសផ្ទាំងធំមួយសន្លឹក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សរសេរអំពីហានិភ័យផ្នែកសង្គម និងផ្នែកបរិស្ថានដែលអាចមានវត្តមាននៅក្នុងសង្វាក់តម្លៃសម្រាប់ផលិតផលនេះនៅលើក្រដាសស្អិត (សរសេរហានិភ័យមួយនៅលើក្រដាសស្អិតមួយសន្លឹក)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យកក្រដាសស្អិតទៅបិតនៅលើជំហាននៅក្នុងសង្វាក់តម្លៃត្រង់កន្លែងណាដែលហានិភ័យនេះកើតមានឡើង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យកក្រដាសផ្ទាំងធំ ព្រមជាមួយសង្វាក់តម្លៃ និងហានិភ័យទៅបិតលើជញ្ជាំងក្រោយរយៈពេល៣០នាទី ហើយវិលទៅកាន់ក្រុមធំវិញ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FD419C38-C308-46C6-9925-AF59BBE083D0}"/>
              </a:ext>
            </a:extLst>
          </p:cNvPr>
          <p:cNvSpPr txBox="1"/>
          <p:nvPr/>
        </p:nvSpPr>
        <p:spPr>
          <a:xfrm>
            <a:off x="685800" y="98107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ការងារក្រុម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8356" y="2753852"/>
            <a:ext cx="14991287" cy="80219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ក្នុងពេលលំហាត់ការដើរក្នុងវិចិត្រសាល នៅពេលត្រូវដើរដើម្បីស្ដាប់លទ្ធផលកិច្ចការរបស់ក្រុមមួយទៅក្រុមមួយ ក្រុមរបស់អ្នក៖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ត្រូវចាត់តាំងមនុស្សម្នាក់ឱ្យធ្វើបទបង្ហាញ</a:t>
            </a: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ត្រូវពន្យល់ដោយសង្ខេបអំពីសង្វាក់តម្លៃ</a:t>
            </a: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ត្រូវបញ្ជាក់ដោយសង្ខេបអំពីហានិភ័យសំខាន់ៗពាក់ព័ន្ធជាមួយផ្នែកផ្សេងៗនៃសង្វាក់តម្លៃ</a:t>
            </a: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ពិភាក្សាលើសារគន្លឹះសំខាន់ៗ</a:t>
            </a:r>
          </a:p>
          <a:p>
            <a:pPr marL="820421" lvl="1" indent="-410210" algn="l">
              <a:lnSpc>
                <a:spcPct val="150000"/>
              </a:lnSpc>
              <a:buAutoNum type="arabicPeriod"/>
            </a:pPr>
            <a:r>
              <a:rPr lang="km-KH" sz="32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ដាក់បន្ថែមគំនិត/យោបល់របស់ក្រុមដែលបានមកស្ដាប់លទ្ធផលដោយសរសេរដាក់លើក្រដាសផ្ទាំងធំ​</a:t>
            </a: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2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3">
            <a:extLst>
              <a:ext uri="{FF2B5EF4-FFF2-40B4-BE49-F238E27FC236}">
                <a16:creationId xmlns:a16="http://schemas.microsoft.com/office/drawing/2014/main" id="{3584E5E8-6F23-4365-8F13-A071C724C8C0}"/>
              </a:ext>
            </a:extLst>
          </p:cNvPr>
          <p:cNvSpPr txBox="1"/>
          <p:nvPr/>
        </p:nvSpPr>
        <p:spPr>
          <a:xfrm>
            <a:off x="685800" y="981075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4800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ជំហានទី២៖</a:t>
            </a:r>
            <a:r>
              <a:rPr lang="en-US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 </a:t>
            </a: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ការពិភាក្សាក្នុងក្រុមធំ</a:t>
            </a:r>
            <a:endParaRPr lang="en-US" sz="4800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571244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200303" y="5549111"/>
            <a:ext cx="3045505" cy="701260"/>
            <a:chOff x="0" y="0"/>
            <a:chExt cx="802108" cy="18469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ហាងលក់ទំនិញ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00303" y="1137938"/>
            <a:ext cx="3045505" cy="701260"/>
            <a:chOff x="0" y="0"/>
            <a:chExt cx="802108" cy="18469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ចម្ការកប្បាស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00303" y="4666876"/>
            <a:ext cx="3045505" cy="701260"/>
            <a:chOff x="0" y="0"/>
            <a:chExt cx="802108" cy="184694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ឃ្លាំងទំនិញរបស់ម៉ាកយីហោ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200303" y="2902407"/>
            <a:ext cx="3045505" cy="701260"/>
            <a:chOff x="0" y="0"/>
            <a:chExt cx="802108" cy="18469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រោងចក្រជ្រលក់ពណ៌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200303" y="2020173"/>
            <a:ext cx="3045505" cy="701260"/>
            <a:chOff x="0" y="0"/>
            <a:chExt cx="802108" cy="184694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រោងចក្ររវៃអំបោះ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200303" y="3784642"/>
            <a:ext cx="3045505" cy="701260"/>
            <a:chOff x="0" y="0"/>
            <a:chExt cx="802108" cy="184694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រោងចក្រកាត់ដេរ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200303" y="6431345"/>
            <a:ext cx="3045505" cy="701260"/>
            <a:chOff x="0" y="0"/>
            <a:chExt cx="802108" cy="184694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អ្នកប្រើប្រាស់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200303" y="7316307"/>
            <a:ext cx="3045505" cy="701260"/>
            <a:chOff x="0" y="0"/>
            <a:chExt cx="802108" cy="184694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អ្នកកែច្នៃឡើងវិញ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200303" y="8198542"/>
            <a:ext cx="3045505" cy="701260"/>
            <a:chOff x="0" y="0"/>
            <a:chExt cx="802108" cy="184694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ការដឹកជញ្ជូន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200303" y="9077281"/>
            <a:ext cx="3045505" cy="701260"/>
            <a:chOff x="0" y="0"/>
            <a:chExt cx="802108" cy="184694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802108" cy="184694"/>
            </a:xfrm>
            <a:custGeom>
              <a:avLst/>
              <a:gdLst/>
              <a:ahLst/>
              <a:cxnLst/>
              <a:rect l="l" t="t" r="r" b="b"/>
              <a:pathLst>
                <a:path w="802108" h="184694">
                  <a:moveTo>
                    <a:pt x="0" y="0"/>
                  </a:moveTo>
                  <a:lnTo>
                    <a:pt x="802108" y="0"/>
                  </a:lnTo>
                  <a:lnTo>
                    <a:pt x="802108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66675"/>
              <a:ext cx="802108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ការម៉ៅការបន្ត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34" name="Freeform 34"/>
          <p:cNvSpPr/>
          <p:nvPr/>
        </p:nvSpPr>
        <p:spPr>
          <a:xfrm>
            <a:off x="4064125" y="8065192"/>
            <a:ext cx="447780" cy="447780"/>
          </a:xfrm>
          <a:custGeom>
            <a:avLst/>
            <a:gdLst/>
            <a:ahLst/>
            <a:cxnLst/>
            <a:rect l="l" t="t" r="r" b="b"/>
            <a:pathLst>
              <a:path w="447780" h="447780">
                <a:moveTo>
                  <a:pt x="0" y="0"/>
                </a:moveTo>
                <a:lnTo>
                  <a:pt x="447779" y="0"/>
                </a:lnTo>
                <a:lnTo>
                  <a:pt x="447779" y="447779"/>
                </a:lnTo>
                <a:lnTo>
                  <a:pt x="0" y="447779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Freeform 35"/>
          <p:cNvSpPr/>
          <p:nvPr/>
        </p:nvSpPr>
        <p:spPr>
          <a:xfrm>
            <a:off x="4064125" y="8947426"/>
            <a:ext cx="447780" cy="447780"/>
          </a:xfrm>
          <a:custGeom>
            <a:avLst/>
            <a:gdLst/>
            <a:ahLst/>
            <a:cxnLst/>
            <a:rect l="l" t="t" r="r" b="b"/>
            <a:pathLst>
              <a:path w="447780" h="447780">
                <a:moveTo>
                  <a:pt x="0" y="0"/>
                </a:moveTo>
                <a:lnTo>
                  <a:pt x="447779" y="0"/>
                </a:lnTo>
                <a:lnTo>
                  <a:pt x="447779" y="447780"/>
                </a:lnTo>
                <a:lnTo>
                  <a:pt x="0" y="44778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375538" y="1222765"/>
            <a:ext cx="531605" cy="559331"/>
            <a:chOff x="0" y="0"/>
            <a:chExt cx="812800" cy="855193"/>
          </a:xfrm>
        </p:grpSpPr>
        <p:sp>
          <p:nvSpPr>
            <p:cNvPr id="37" name="Freeform 37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1</a:t>
              </a:r>
            </a:p>
          </p:txBody>
        </p:sp>
      </p:grpSp>
      <p:grpSp>
        <p:nvGrpSpPr>
          <p:cNvPr id="39" name="Group 39"/>
          <p:cNvGrpSpPr/>
          <p:nvPr/>
        </p:nvGrpSpPr>
        <p:grpSpPr>
          <a:xfrm>
            <a:off x="375538" y="2110187"/>
            <a:ext cx="531605" cy="559331"/>
            <a:chOff x="0" y="0"/>
            <a:chExt cx="812800" cy="855193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2</a:t>
              </a:r>
            </a:p>
          </p:txBody>
        </p:sp>
      </p:grpSp>
      <p:grpSp>
        <p:nvGrpSpPr>
          <p:cNvPr id="42" name="Group 42"/>
          <p:cNvGrpSpPr/>
          <p:nvPr/>
        </p:nvGrpSpPr>
        <p:grpSpPr>
          <a:xfrm>
            <a:off x="375538" y="8269506"/>
            <a:ext cx="531605" cy="559331"/>
            <a:chOff x="0" y="0"/>
            <a:chExt cx="812800" cy="855193"/>
          </a:xfrm>
        </p:grpSpPr>
        <p:sp>
          <p:nvSpPr>
            <p:cNvPr id="43" name="Freeform 43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44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9</a:t>
              </a:r>
            </a:p>
          </p:txBody>
        </p:sp>
      </p:grpSp>
      <p:grpSp>
        <p:nvGrpSpPr>
          <p:cNvPr id="45" name="Group 45"/>
          <p:cNvGrpSpPr/>
          <p:nvPr/>
        </p:nvGrpSpPr>
        <p:grpSpPr>
          <a:xfrm>
            <a:off x="375538" y="5636212"/>
            <a:ext cx="531605" cy="559331"/>
            <a:chOff x="0" y="0"/>
            <a:chExt cx="812800" cy="855193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6</a:t>
              </a:r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375538" y="6502309"/>
            <a:ext cx="531605" cy="559331"/>
            <a:chOff x="0" y="0"/>
            <a:chExt cx="812800" cy="855193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7</a:t>
              </a:r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375538" y="7387271"/>
            <a:ext cx="531605" cy="559331"/>
            <a:chOff x="0" y="0"/>
            <a:chExt cx="812800" cy="855193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8</a:t>
              </a:r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375538" y="9115540"/>
            <a:ext cx="531605" cy="559331"/>
            <a:chOff x="0" y="0"/>
            <a:chExt cx="812800" cy="855193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10</a:t>
              </a:r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375538" y="4737840"/>
            <a:ext cx="531605" cy="559331"/>
            <a:chOff x="0" y="0"/>
            <a:chExt cx="812800" cy="855193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5</a:t>
              </a:r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375538" y="3855606"/>
            <a:ext cx="531605" cy="559331"/>
            <a:chOff x="0" y="0"/>
            <a:chExt cx="812800" cy="855193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4</a:t>
              </a:r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375538" y="2973371"/>
            <a:ext cx="531605" cy="559331"/>
            <a:chOff x="0" y="0"/>
            <a:chExt cx="812800" cy="855193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55193"/>
            </a:xfrm>
            <a:custGeom>
              <a:avLst/>
              <a:gdLst/>
              <a:ahLst/>
              <a:cxnLst/>
              <a:rect l="l" t="t" r="r" b="b"/>
              <a:pathLst>
                <a:path w="812800" h="855193">
                  <a:moveTo>
                    <a:pt x="406400" y="0"/>
                  </a:moveTo>
                  <a:cubicBezTo>
                    <a:pt x="181951" y="0"/>
                    <a:pt x="0" y="191441"/>
                    <a:pt x="0" y="427596"/>
                  </a:cubicBezTo>
                  <a:cubicBezTo>
                    <a:pt x="0" y="663751"/>
                    <a:pt x="181951" y="855193"/>
                    <a:pt x="406400" y="855193"/>
                  </a:cubicBezTo>
                  <a:cubicBezTo>
                    <a:pt x="630849" y="855193"/>
                    <a:pt x="812800" y="663751"/>
                    <a:pt x="812800" y="427596"/>
                  </a:cubicBezTo>
                  <a:cubicBezTo>
                    <a:pt x="812800" y="19144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13499"/>
              <a:ext cx="660400" cy="76151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Graphik Bold"/>
                  <a:ea typeface="Graphik Bold"/>
                  <a:cs typeface="Graphik Bold"/>
                  <a:sym typeface="Graphik Bold"/>
                </a:rPr>
                <a:t>3</a:t>
              </a:r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4511904" y="1128457"/>
            <a:ext cx="2156074" cy="701260"/>
            <a:chOff x="0" y="0"/>
            <a:chExt cx="567855" cy="184694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69" name="Freeform 69"/>
          <p:cNvSpPr/>
          <p:nvPr/>
        </p:nvSpPr>
        <p:spPr>
          <a:xfrm>
            <a:off x="3621092" y="1761736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8"/>
                </a:lnTo>
                <a:lnTo>
                  <a:pt x="0" y="50011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Freeform 70"/>
          <p:cNvSpPr/>
          <p:nvPr/>
        </p:nvSpPr>
        <p:spPr>
          <a:xfrm>
            <a:off x="3621092" y="890792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Freeform 71"/>
          <p:cNvSpPr/>
          <p:nvPr/>
        </p:nvSpPr>
        <p:spPr>
          <a:xfrm>
            <a:off x="3920476" y="1281627"/>
            <a:ext cx="750645" cy="450387"/>
          </a:xfrm>
          <a:custGeom>
            <a:avLst/>
            <a:gdLst/>
            <a:ahLst/>
            <a:cxnLst/>
            <a:rect l="l" t="t" r="r" b="b"/>
            <a:pathLst>
              <a:path w="750645" h="450387">
                <a:moveTo>
                  <a:pt x="0" y="0"/>
                </a:moveTo>
                <a:lnTo>
                  <a:pt x="750645" y="0"/>
                </a:lnTo>
                <a:lnTo>
                  <a:pt x="750645" y="450387"/>
                </a:lnTo>
                <a:lnTo>
                  <a:pt x="0" y="45038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2" name="Group 72"/>
          <p:cNvGrpSpPr/>
          <p:nvPr/>
        </p:nvGrpSpPr>
        <p:grpSpPr>
          <a:xfrm>
            <a:off x="6789720" y="1128457"/>
            <a:ext cx="2156074" cy="701260"/>
            <a:chOff x="0" y="0"/>
            <a:chExt cx="567855" cy="184694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ពលកម្មកុមារ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9069619" y="1137938"/>
            <a:ext cx="2156074" cy="701260"/>
            <a:chOff x="0" y="0"/>
            <a:chExt cx="567855" cy="184694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ថ្នាំពុលកសិកម្ម/</a:t>
              </a: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OHS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1349517" y="1128457"/>
            <a:ext cx="2156074" cy="701260"/>
            <a:chOff x="0" y="0"/>
            <a:chExt cx="567855" cy="184694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បាត់បង់ជីវចម្រុះ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4509821" y="1943102"/>
            <a:ext cx="2156074" cy="954417"/>
            <a:chOff x="0" y="-25316"/>
            <a:chExt cx="567855" cy="251369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74546" y="-25316"/>
              <a:ext cx="493309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-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ទាសភាពសម័យទំនើប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84" name="Freeform 84"/>
          <p:cNvSpPr/>
          <p:nvPr/>
        </p:nvSpPr>
        <p:spPr>
          <a:xfrm>
            <a:off x="3920476" y="2134567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85" name="Group 85"/>
          <p:cNvGrpSpPr/>
          <p:nvPr/>
        </p:nvGrpSpPr>
        <p:grpSpPr>
          <a:xfrm>
            <a:off x="6789720" y="2902407"/>
            <a:ext cx="2156074" cy="701260"/>
            <a:chOff x="0" y="0"/>
            <a:chExt cx="567855" cy="184694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ការបំពុលទឹក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4511904" y="2902407"/>
            <a:ext cx="2156074" cy="701260"/>
            <a:chOff x="0" y="0"/>
            <a:chExt cx="567855" cy="184694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91" name="Group 91"/>
          <p:cNvGrpSpPr/>
          <p:nvPr/>
        </p:nvGrpSpPr>
        <p:grpSpPr>
          <a:xfrm>
            <a:off x="6789720" y="2020173"/>
            <a:ext cx="2156074" cy="701260"/>
            <a:chOff x="0" y="0"/>
            <a:chExt cx="567855" cy="184694"/>
          </a:xfrm>
        </p:grpSpPr>
        <p:sp>
          <p:nvSpPr>
            <p:cNvPr id="92" name="Freeform 92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TextBox 93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ពលកម្មកុមារ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94" name="Group 94"/>
          <p:cNvGrpSpPr/>
          <p:nvPr/>
        </p:nvGrpSpPr>
        <p:grpSpPr>
          <a:xfrm>
            <a:off x="9069619" y="1786066"/>
            <a:ext cx="2368152" cy="954417"/>
            <a:chOff x="0" y="-66675"/>
            <a:chExt cx="623711" cy="251369"/>
          </a:xfrm>
        </p:grpSpPr>
        <p:sp>
          <p:nvSpPr>
            <p:cNvPr id="95" name="Freeform 95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6" name="TextBox 96"/>
            <p:cNvSpPr txBox="1"/>
            <p:nvPr/>
          </p:nvSpPr>
          <p:spPr>
            <a:xfrm>
              <a:off x="0" y="-66675"/>
              <a:ext cx="623711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ធូលីហុយក្នុងសហគមន៍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97" name="Group 97"/>
          <p:cNvGrpSpPr/>
          <p:nvPr/>
        </p:nvGrpSpPr>
        <p:grpSpPr>
          <a:xfrm>
            <a:off x="11349517" y="2039223"/>
            <a:ext cx="2156074" cy="701260"/>
            <a:chOff x="0" y="0"/>
            <a:chExt cx="567855" cy="184694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00" name="Group 100"/>
          <p:cNvGrpSpPr/>
          <p:nvPr/>
        </p:nvGrpSpPr>
        <p:grpSpPr>
          <a:xfrm>
            <a:off x="9069619" y="2902407"/>
            <a:ext cx="2156074" cy="701260"/>
            <a:chOff x="0" y="0"/>
            <a:chExt cx="567855" cy="184694"/>
          </a:xfrm>
        </p:grpSpPr>
        <p:sp>
          <p:nvSpPr>
            <p:cNvPr id="101" name="Freeform 10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2" name="TextBox 102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03" name="Group 103"/>
          <p:cNvGrpSpPr/>
          <p:nvPr/>
        </p:nvGrpSpPr>
        <p:grpSpPr>
          <a:xfrm>
            <a:off x="4509821" y="3784642"/>
            <a:ext cx="2156074" cy="701260"/>
            <a:chOff x="0" y="0"/>
            <a:chExt cx="567855" cy="184694"/>
          </a:xfrm>
        </p:grpSpPr>
        <p:sp>
          <p:nvSpPr>
            <p:cNvPr id="104" name="Freeform 10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5" name="TextBox 105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06" name="Freeform 106"/>
          <p:cNvSpPr/>
          <p:nvPr/>
        </p:nvSpPr>
        <p:spPr>
          <a:xfrm>
            <a:off x="3920476" y="3603667"/>
            <a:ext cx="750645" cy="481351"/>
          </a:xfrm>
          <a:custGeom>
            <a:avLst/>
            <a:gdLst/>
            <a:ahLst/>
            <a:cxnLst/>
            <a:rect l="l" t="t" r="r" b="b"/>
            <a:pathLst>
              <a:path w="750645" h="481351">
                <a:moveTo>
                  <a:pt x="0" y="0"/>
                </a:moveTo>
                <a:lnTo>
                  <a:pt x="750645" y="0"/>
                </a:lnTo>
                <a:lnTo>
                  <a:pt x="750645" y="481351"/>
                </a:lnTo>
                <a:lnTo>
                  <a:pt x="0" y="48135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07" name="Group 107"/>
          <p:cNvGrpSpPr/>
          <p:nvPr/>
        </p:nvGrpSpPr>
        <p:grpSpPr>
          <a:xfrm>
            <a:off x="6789720" y="3784642"/>
            <a:ext cx="2156074" cy="701260"/>
            <a:chOff x="0" y="0"/>
            <a:chExt cx="567855" cy="184694"/>
          </a:xfrm>
        </p:grpSpPr>
        <p:sp>
          <p:nvSpPr>
            <p:cNvPr id="108" name="Freeform 10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9" name="TextBox 10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grpSp>
        <p:nvGrpSpPr>
          <p:cNvPr id="110" name="Group 110"/>
          <p:cNvGrpSpPr/>
          <p:nvPr/>
        </p:nvGrpSpPr>
        <p:grpSpPr>
          <a:xfrm>
            <a:off x="13629416" y="1128457"/>
            <a:ext cx="2156074" cy="701260"/>
            <a:chOff x="0" y="0"/>
            <a:chExt cx="567855" cy="184694"/>
          </a:xfrm>
        </p:grpSpPr>
        <p:sp>
          <p:nvSpPr>
            <p:cNvPr id="111" name="Freeform 11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2" name="TextBox 112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grpSp>
        <p:nvGrpSpPr>
          <p:cNvPr id="113" name="Group 113"/>
          <p:cNvGrpSpPr/>
          <p:nvPr/>
        </p:nvGrpSpPr>
        <p:grpSpPr>
          <a:xfrm>
            <a:off x="9069619" y="3731882"/>
            <a:ext cx="2156074" cy="954417"/>
            <a:chOff x="0" y="-13896"/>
            <a:chExt cx="567855" cy="251369"/>
          </a:xfrm>
        </p:grpSpPr>
        <p:sp>
          <p:nvSpPr>
            <p:cNvPr id="114" name="Freeform 11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AC5F7C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5" name="TextBox 115"/>
            <p:cNvSpPr txBox="1"/>
            <p:nvPr/>
          </p:nvSpPr>
          <p:spPr>
            <a:xfrm>
              <a:off x="0" y="-13896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អំពើហិង្សានិងការបៀតបៀនផ្នែកយេនឌ័រ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16" name="Group 116"/>
          <p:cNvGrpSpPr/>
          <p:nvPr/>
        </p:nvGrpSpPr>
        <p:grpSpPr>
          <a:xfrm>
            <a:off x="11349517" y="3784642"/>
            <a:ext cx="2156074" cy="701260"/>
            <a:chOff x="0" y="0"/>
            <a:chExt cx="567855" cy="184694"/>
          </a:xfrm>
        </p:grpSpPr>
        <p:sp>
          <p:nvSpPr>
            <p:cNvPr id="117" name="Freeform 117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8" name="TextBox 118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មិនមានកិច្ចសន្យា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19" name="Group 119"/>
          <p:cNvGrpSpPr/>
          <p:nvPr/>
        </p:nvGrpSpPr>
        <p:grpSpPr>
          <a:xfrm>
            <a:off x="13629416" y="3784642"/>
            <a:ext cx="2156074" cy="701260"/>
            <a:chOff x="0" y="0"/>
            <a:chExt cx="567855" cy="184694"/>
          </a:xfrm>
        </p:grpSpPr>
        <p:sp>
          <p:nvSpPr>
            <p:cNvPr id="120" name="Freeform 120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1" name="TextBox 121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122" name="Group 122"/>
          <p:cNvGrpSpPr/>
          <p:nvPr/>
        </p:nvGrpSpPr>
        <p:grpSpPr>
          <a:xfrm>
            <a:off x="15909314" y="3784642"/>
            <a:ext cx="2156074" cy="701260"/>
            <a:chOff x="0" y="0"/>
            <a:chExt cx="567855" cy="184694"/>
          </a:xfrm>
        </p:grpSpPr>
        <p:sp>
          <p:nvSpPr>
            <p:cNvPr id="123" name="Freeform 123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4" name="TextBox 124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ការបំពុលខ្យល់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25" name="Group 125"/>
          <p:cNvGrpSpPr/>
          <p:nvPr/>
        </p:nvGrpSpPr>
        <p:grpSpPr>
          <a:xfrm>
            <a:off x="4511904" y="4666876"/>
            <a:ext cx="2156074" cy="701260"/>
            <a:chOff x="0" y="0"/>
            <a:chExt cx="567855" cy="184694"/>
          </a:xfrm>
        </p:grpSpPr>
        <p:sp>
          <p:nvSpPr>
            <p:cNvPr id="126" name="Freeform 126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7" name="TextBox 127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28" name="Freeform 128"/>
          <p:cNvSpPr/>
          <p:nvPr/>
        </p:nvSpPr>
        <p:spPr>
          <a:xfrm>
            <a:off x="3920476" y="4521233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8"/>
                </a:lnTo>
                <a:lnTo>
                  <a:pt x="0" y="50011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9" name="Group 129"/>
          <p:cNvGrpSpPr/>
          <p:nvPr/>
        </p:nvGrpSpPr>
        <p:grpSpPr>
          <a:xfrm>
            <a:off x="4511904" y="5549111"/>
            <a:ext cx="2156074" cy="701260"/>
            <a:chOff x="0" y="0"/>
            <a:chExt cx="567855" cy="184694"/>
          </a:xfrm>
        </p:grpSpPr>
        <p:sp>
          <p:nvSpPr>
            <p:cNvPr id="130" name="Freeform 130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1" name="TextBox 131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32" name="Freeform 132"/>
          <p:cNvSpPr/>
          <p:nvPr/>
        </p:nvSpPr>
        <p:spPr>
          <a:xfrm>
            <a:off x="3920476" y="5402351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3" name="Group 133"/>
          <p:cNvGrpSpPr/>
          <p:nvPr/>
        </p:nvGrpSpPr>
        <p:grpSpPr>
          <a:xfrm>
            <a:off x="4511904" y="6362702"/>
            <a:ext cx="2156074" cy="954417"/>
            <a:chOff x="0" y="-13062"/>
            <a:chExt cx="567855" cy="251369"/>
          </a:xfrm>
        </p:grpSpPr>
        <p:sp>
          <p:nvSpPr>
            <p:cNvPr id="134" name="Freeform 13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5" name="TextBox 135"/>
            <p:cNvSpPr txBox="1"/>
            <p:nvPr/>
          </p:nvSpPr>
          <p:spPr>
            <a:xfrm>
              <a:off x="0" y="-13062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កាកសំណល់សារធាតុគីមី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36" name="Freeform 136"/>
          <p:cNvSpPr/>
          <p:nvPr/>
        </p:nvSpPr>
        <p:spPr>
          <a:xfrm>
            <a:off x="3920476" y="6284585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7" name="Group 137"/>
          <p:cNvGrpSpPr/>
          <p:nvPr/>
        </p:nvGrpSpPr>
        <p:grpSpPr>
          <a:xfrm>
            <a:off x="4509821" y="7316307"/>
            <a:ext cx="2156074" cy="701260"/>
            <a:chOff x="0" y="0"/>
            <a:chExt cx="567855" cy="184694"/>
          </a:xfrm>
        </p:grpSpPr>
        <p:sp>
          <p:nvSpPr>
            <p:cNvPr id="138" name="Freeform 13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9" name="TextBox 13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ការបំពុលខ្យល់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40" name="Freeform 140"/>
          <p:cNvSpPr/>
          <p:nvPr/>
        </p:nvSpPr>
        <p:spPr>
          <a:xfrm>
            <a:off x="3920476" y="7166820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41" name="Group 141"/>
          <p:cNvGrpSpPr/>
          <p:nvPr/>
        </p:nvGrpSpPr>
        <p:grpSpPr>
          <a:xfrm>
            <a:off x="6789720" y="4666876"/>
            <a:ext cx="2156074" cy="701260"/>
            <a:chOff x="0" y="0"/>
            <a:chExt cx="567855" cy="184694"/>
          </a:xfrm>
        </p:grpSpPr>
        <p:sp>
          <p:nvSpPr>
            <p:cNvPr id="142" name="Freeform 142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3" name="TextBox 143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កិច្ចសន្យាម៉ោង ០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44" name="Group 144"/>
          <p:cNvGrpSpPr/>
          <p:nvPr/>
        </p:nvGrpSpPr>
        <p:grpSpPr>
          <a:xfrm>
            <a:off x="9069619" y="4666876"/>
            <a:ext cx="2156074" cy="701260"/>
            <a:chOff x="0" y="0"/>
            <a:chExt cx="567855" cy="184694"/>
          </a:xfrm>
        </p:grpSpPr>
        <p:sp>
          <p:nvSpPr>
            <p:cNvPr id="145" name="Freeform 145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6" name="TextBox 146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147" name="Group 147"/>
          <p:cNvGrpSpPr/>
          <p:nvPr/>
        </p:nvGrpSpPr>
        <p:grpSpPr>
          <a:xfrm>
            <a:off x="13629416" y="2020173"/>
            <a:ext cx="2156074" cy="701260"/>
            <a:chOff x="0" y="0"/>
            <a:chExt cx="567855" cy="184694"/>
          </a:xfrm>
        </p:grpSpPr>
        <p:sp>
          <p:nvSpPr>
            <p:cNvPr id="148" name="Freeform 14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9" name="TextBox 14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150" name="Group 150"/>
          <p:cNvGrpSpPr/>
          <p:nvPr/>
        </p:nvGrpSpPr>
        <p:grpSpPr>
          <a:xfrm>
            <a:off x="6789720" y="5549111"/>
            <a:ext cx="2156074" cy="701260"/>
            <a:chOff x="0" y="0"/>
            <a:chExt cx="567855" cy="184694"/>
          </a:xfrm>
        </p:grpSpPr>
        <p:sp>
          <p:nvSpPr>
            <p:cNvPr id="151" name="Freeform 15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2" name="TextBox 152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កិច្ចសន្យាម៉ោង ០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53" name="Group 153"/>
          <p:cNvGrpSpPr/>
          <p:nvPr/>
        </p:nvGrpSpPr>
        <p:grpSpPr>
          <a:xfrm>
            <a:off x="4511904" y="8162342"/>
            <a:ext cx="2156074" cy="701260"/>
            <a:chOff x="0" y="0"/>
            <a:chExt cx="567855" cy="184694"/>
          </a:xfrm>
        </p:grpSpPr>
        <p:sp>
          <p:nvSpPr>
            <p:cNvPr id="154" name="Freeform 15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5" name="TextBox 155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156" name="Group 156"/>
          <p:cNvGrpSpPr/>
          <p:nvPr/>
        </p:nvGrpSpPr>
        <p:grpSpPr>
          <a:xfrm>
            <a:off x="6789720" y="8162342"/>
            <a:ext cx="2156074" cy="701260"/>
            <a:chOff x="0" y="0"/>
            <a:chExt cx="567855" cy="184694"/>
          </a:xfrm>
        </p:grpSpPr>
        <p:sp>
          <p:nvSpPr>
            <p:cNvPr id="157" name="Freeform 157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8" name="TextBox 158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59" name="Group 159"/>
          <p:cNvGrpSpPr/>
          <p:nvPr/>
        </p:nvGrpSpPr>
        <p:grpSpPr>
          <a:xfrm>
            <a:off x="9069619" y="8162342"/>
            <a:ext cx="2156074" cy="701260"/>
            <a:chOff x="0" y="0"/>
            <a:chExt cx="567855" cy="184694"/>
          </a:xfrm>
        </p:grpSpPr>
        <p:sp>
          <p:nvSpPr>
            <p:cNvPr id="160" name="Freeform 160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1" name="TextBox 161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ការបំពុលទឹក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62" name="Group 162"/>
          <p:cNvGrpSpPr/>
          <p:nvPr/>
        </p:nvGrpSpPr>
        <p:grpSpPr>
          <a:xfrm>
            <a:off x="11349517" y="8162342"/>
            <a:ext cx="2156074" cy="701260"/>
            <a:chOff x="0" y="0"/>
            <a:chExt cx="567855" cy="184694"/>
          </a:xfrm>
        </p:grpSpPr>
        <p:sp>
          <p:nvSpPr>
            <p:cNvPr id="163" name="Freeform 163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4" name="TextBox 164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ការបំភាយឧស្ម័ន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65" name="Group 165"/>
          <p:cNvGrpSpPr/>
          <p:nvPr/>
        </p:nvGrpSpPr>
        <p:grpSpPr>
          <a:xfrm>
            <a:off x="13629416" y="8162342"/>
            <a:ext cx="2156074" cy="701260"/>
            <a:chOff x="0" y="0"/>
            <a:chExt cx="567855" cy="184694"/>
          </a:xfrm>
        </p:grpSpPr>
        <p:sp>
          <p:nvSpPr>
            <p:cNvPr id="166" name="Freeform 166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7" name="TextBox 167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grpSp>
        <p:nvGrpSpPr>
          <p:cNvPr id="168" name="Group 168"/>
          <p:cNvGrpSpPr/>
          <p:nvPr/>
        </p:nvGrpSpPr>
        <p:grpSpPr>
          <a:xfrm>
            <a:off x="15912321" y="8162342"/>
            <a:ext cx="2156074" cy="701260"/>
            <a:chOff x="0" y="0"/>
            <a:chExt cx="567855" cy="184694"/>
          </a:xfrm>
        </p:grpSpPr>
        <p:sp>
          <p:nvSpPr>
            <p:cNvPr id="169" name="Freeform 169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0" name="TextBox 170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ម៉ោងការងារវែង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71" name="Group 171"/>
          <p:cNvGrpSpPr/>
          <p:nvPr/>
        </p:nvGrpSpPr>
        <p:grpSpPr>
          <a:xfrm>
            <a:off x="4511904" y="9044576"/>
            <a:ext cx="2156074" cy="701260"/>
            <a:chOff x="0" y="0"/>
            <a:chExt cx="567855" cy="184694"/>
          </a:xfrm>
        </p:grpSpPr>
        <p:sp>
          <p:nvSpPr>
            <p:cNvPr id="172" name="Freeform 172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3" name="TextBox 173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មិនមានកិច្ចសន្យា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74" name="Group 174"/>
          <p:cNvGrpSpPr/>
          <p:nvPr/>
        </p:nvGrpSpPr>
        <p:grpSpPr>
          <a:xfrm>
            <a:off x="6789720" y="9044576"/>
            <a:ext cx="2156074" cy="701260"/>
            <a:chOff x="0" y="0"/>
            <a:chExt cx="567855" cy="184694"/>
          </a:xfrm>
        </p:grpSpPr>
        <p:sp>
          <p:nvSpPr>
            <p:cNvPr id="175" name="Freeform 175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6" name="TextBox 176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​ប្រាក់ឈ្នួលទាប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77" name="Group 177"/>
          <p:cNvGrpSpPr/>
          <p:nvPr/>
        </p:nvGrpSpPr>
        <p:grpSpPr>
          <a:xfrm>
            <a:off x="9069619" y="9044576"/>
            <a:ext cx="2156074" cy="701260"/>
            <a:chOff x="0" y="0"/>
            <a:chExt cx="567855" cy="184694"/>
          </a:xfrm>
        </p:grpSpPr>
        <p:sp>
          <p:nvSpPr>
            <p:cNvPr id="178" name="Freeform 17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9" name="TextBox 17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grpSp>
        <p:nvGrpSpPr>
          <p:cNvPr id="180" name="Group 180"/>
          <p:cNvGrpSpPr/>
          <p:nvPr/>
        </p:nvGrpSpPr>
        <p:grpSpPr>
          <a:xfrm>
            <a:off x="11349517" y="9044576"/>
            <a:ext cx="2156074" cy="701260"/>
            <a:chOff x="0" y="0"/>
            <a:chExt cx="567855" cy="184694"/>
          </a:xfrm>
        </p:grpSpPr>
        <p:sp>
          <p:nvSpPr>
            <p:cNvPr id="181" name="Freeform 18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2" name="TextBox 182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grpSp>
        <p:nvGrpSpPr>
          <p:cNvPr id="183" name="Group 183"/>
          <p:cNvGrpSpPr/>
          <p:nvPr/>
        </p:nvGrpSpPr>
        <p:grpSpPr>
          <a:xfrm>
            <a:off x="13629416" y="8989684"/>
            <a:ext cx="2156074" cy="954417"/>
            <a:chOff x="0" y="-23071"/>
            <a:chExt cx="567855" cy="251369"/>
          </a:xfrm>
        </p:grpSpPr>
        <p:sp>
          <p:nvSpPr>
            <p:cNvPr id="184" name="Freeform 18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AC5F7C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5" name="TextBox 185"/>
            <p:cNvSpPr txBox="1"/>
            <p:nvPr/>
          </p:nvSpPr>
          <p:spPr>
            <a:xfrm>
              <a:off x="0" y="-23071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អំពើហិង្សានិងការបៀតបៀនផ្នែកយេនឌ័រ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86" name="Group 186"/>
          <p:cNvGrpSpPr/>
          <p:nvPr/>
        </p:nvGrpSpPr>
        <p:grpSpPr>
          <a:xfrm>
            <a:off x="15912321" y="9077281"/>
            <a:ext cx="2156074" cy="701260"/>
            <a:chOff x="0" y="0"/>
            <a:chExt cx="567855" cy="184694"/>
          </a:xfrm>
        </p:grpSpPr>
        <p:sp>
          <p:nvSpPr>
            <p:cNvPr id="187" name="Freeform 187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8" name="TextBox 188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ការបំពុលខ្យល់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189" name="Freeform 189"/>
          <p:cNvSpPr/>
          <p:nvPr/>
        </p:nvSpPr>
        <p:spPr>
          <a:xfrm>
            <a:off x="3621092" y="2652349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0" name="Freeform 190"/>
          <p:cNvSpPr/>
          <p:nvPr/>
        </p:nvSpPr>
        <p:spPr>
          <a:xfrm>
            <a:off x="3912692" y="3013196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1" name="Freeform 191"/>
          <p:cNvSpPr/>
          <p:nvPr/>
        </p:nvSpPr>
        <p:spPr>
          <a:xfrm rot="544866">
            <a:off x="13347624" y="4771292"/>
            <a:ext cx="3060127" cy="2895645"/>
          </a:xfrm>
          <a:custGeom>
            <a:avLst/>
            <a:gdLst/>
            <a:ahLst/>
            <a:cxnLst/>
            <a:rect l="l" t="t" r="r" b="b"/>
            <a:pathLst>
              <a:path w="3060127" h="2895645">
                <a:moveTo>
                  <a:pt x="0" y="0"/>
                </a:moveTo>
                <a:lnTo>
                  <a:pt x="3060127" y="0"/>
                </a:lnTo>
                <a:lnTo>
                  <a:pt x="3060127" y="2895645"/>
                </a:lnTo>
                <a:lnTo>
                  <a:pt x="0" y="2895645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664821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DF84AF40-EDE3-4D77-8D0B-470A013193C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0888" y="2890281"/>
            <a:ext cx="12726221" cy="6596619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9906000" y="2067026"/>
            <a:ext cx="5247716" cy="3076474"/>
          </a:xfrm>
          <a:custGeom>
            <a:avLst/>
            <a:gdLst/>
            <a:ahLst/>
            <a:cxnLst/>
            <a:rect l="l" t="t" r="r" b="b"/>
            <a:pathLst>
              <a:path w="5247716" h="3076474">
                <a:moveTo>
                  <a:pt x="0" y="0"/>
                </a:moveTo>
                <a:lnTo>
                  <a:pt x="5247716" y="0"/>
                </a:lnTo>
                <a:lnTo>
                  <a:pt x="5247716" y="3076474"/>
                </a:lnTo>
                <a:lnTo>
                  <a:pt x="0" y="3076474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A4887F5-5C9F-4B24-BED3-C5AD3CAA05A9}"/>
              </a:ext>
            </a:extLst>
          </p:cNvPr>
          <p:cNvSpPr txBox="1"/>
          <p:nvPr/>
        </p:nvSpPr>
        <p:spPr>
          <a:xfrm>
            <a:off x="1143000" y="544584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ការ​ចាត់អាទិភាពផលប៉ះពាល់​អវិជ្ជមាន​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44359" y="3123946"/>
            <a:ext cx="14991287" cy="73353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ប្រសិនបើចាំបាច់ គេអាចចាត់អាទិភាពក្រុមហ៊ុនដោយផ្អែកលើ៖ ​</a:t>
            </a: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ភាពធ្ងន់ធ្ងរ 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m-KH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លទ្ធភាពដែលអាចកើតមាន</a:t>
            </a: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7169905" y="2835368"/>
            <a:ext cx="4639529" cy="4796693"/>
            <a:chOff x="-3460" y="-400050"/>
            <a:chExt cx="1221934" cy="1263327"/>
          </a:xfrm>
        </p:grpSpPr>
        <p:sp>
          <p:nvSpPr>
            <p:cNvPr id="4" name="Freeform 4"/>
            <p:cNvSpPr/>
            <p:nvPr/>
          </p:nvSpPr>
          <p:spPr>
            <a:xfrm>
              <a:off x="-3460" y="-123818"/>
              <a:ext cx="1218474" cy="863277"/>
            </a:xfrm>
            <a:custGeom>
              <a:avLst/>
              <a:gdLst/>
              <a:ahLst/>
              <a:cxnLst/>
              <a:rect l="l" t="t" r="r" b="b"/>
              <a:pathLst>
                <a:path w="1218474" h="863277">
                  <a:moveTo>
                    <a:pt x="85345" y="0"/>
                  </a:moveTo>
                  <a:lnTo>
                    <a:pt x="1133129" y="0"/>
                  </a:lnTo>
                  <a:cubicBezTo>
                    <a:pt x="1155764" y="0"/>
                    <a:pt x="1177472" y="8992"/>
                    <a:pt x="1193477" y="24997"/>
                  </a:cubicBezTo>
                  <a:cubicBezTo>
                    <a:pt x="1209482" y="41002"/>
                    <a:pt x="1218474" y="62710"/>
                    <a:pt x="1218474" y="85345"/>
                  </a:cubicBezTo>
                  <a:lnTo>
                    <a:pt x="1218474" y="777932"/>
                  </a:lnTo>
                  <a:cubicBezTo>
                    <a:pt x="1218474" y="825067"/>
                    <a:pt x="1180264" y="863277"/>
                    <a:pt x="1133129" y="863277"/>
                  </a:cubicBezTo>
                  <a:lnTo>
                    <a:pt x="85345" y="863277"/>
                  </a:lnTo>
                  <a:cubicBezTo>
                    <a:pt x="38210" y="863277"/>
                    <a:pt x="0" y="825067"/>
                    <a:pt x="0" y="777932"/>
                  </a:cubicBezTo>
                  <a:lnTo>
                    <a:pt x="0" y="85345"/>
                  </a:lnTo>
                  <a:cubicBezTo>
                    <a:pt x="0" y="38210"/>
                    <a:pt x="38210" y="0"/>
                    <a:pt x="85345" y="0"/>
                  </a:cubicBezTo>
                  <a:close/>
                </a:path>
              </a:pathLst>
            </a:custGeom>
            <a:solidFill>
              <a:srgbClr val="FBBC4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400050"/>
              <a:ext cx="1218474" cy="12633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ទំហំ</a:t>
              </a:r>
            </a:p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វិសាលភាព </a:t>
              </a:r>
              <a:endPara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Khmer OS Battambang" panose="02000500000000020004" pitchFamily="2" charset="0"/>
              </a:endParaRPr>
            </a:p>
            <a:p>
              <a:pPr marL="637536" marR="0" lvl="1" indent="-318768" algn="l" defTabSz="914400" rtl="0" eaLnBrk="1" fontAlgn="auto" latinLnBrk="0" hangingPunct="1">
                <a:lnSpc>
                  <a:spcPts val="7382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/>
                <a:buChar char="•"/>
                <a:tabLst/>
                <a:defRPr/>
              </a:pPr>
              <a:r>
                <a:rPr kumimoji="0" lang="km-KH" sz="3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 Bold"/>
                  <a:ea typeface="+mn-ea"/>
                  <a:cs typeface="Khmer OS Battambang" panose="02000500000000020004" pitchFamily="2" charset="0"/>
                </a:rPr>
                <a:t>ភាពអាចកែតម្រូវបាន</a:t>
              </a: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5711055" y="277300"/>
            <a:ext cx="2403574" cy="2403574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AutoShape 9"/>
          <p:cNvSpPr/>
          <p:nvPr/>
        </p:nvSpPr>
        <p:spPr>
          <a:xfrm>
            <a:off x="2972041" y="5052942"/>
            <a:ext cx="0" cy="940243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AutoShape 10"/>
          <p:cNvSpPr/>
          <p:nvPr/>
        </p:nvSpPr>
        <p:spPr>
          <a:xfrm flipV="1">
            <a:off x="2991091" y="5974134"/>
            <a:ext cx="3811784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triangle" w="lg" len="med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F87F63B4-6945-4339-A188-BDB139D08A0F}"/>
              </a:ext>
            </a:extLst>
          </p:cNvPr>
          <p:cNvSpPr txBox="1"/>
          <p:nvPr/>
        </p:nvSpPr>
        <p:spPr>
          <a:xfrm>
            <a:off x="990600" y="571500"/>
            <a:ext cx="14991287" cy="23891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ការ​ចាត់អាទិភាពផលប៉ះពាល់​អវិជ្ជមាន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61858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2">
            <a:extLst>
              <a:ext uri="{FF2B5EF4-FFF2-40B4-BE49-F238E27FC236}">
                <a16:creationId xmlns:a16="http://schemas.microsoft.com/office/drawing/2014/main" id="{E53AC7F5-5201-4CDE-9847-0483CA00A905}"/>
              </a:ext>
            </a:extLst>
          </p:cNvPr>
          <p:cNvSpPr/>
          <p:nvPr/>
        </p:nvSpPr>
        <p:spPr>
          <a:xfrm>
            <a:off x="5867400" y="2762117"/>
            <a:ext cx="8591083" cy="6577426"/>
          </a:xfrm>
          <a:custGeom>
            <a:avLst/>
            <a:gdLst/>
            <a:ahLst/>
            <a:cxnLst/>
            <a:rect l="l" t="t" r="r" b="b"/>
            <a:pathLst>
              <a:path w="8591083" h="6577426">
                <a:moveTo>
                  <a:pt x="0" y="0"/>
                </a:moveTo>
                <a:lnTo>
                  <a:pt x="8591082" y="0"/>
                </a:lnTo>
                <a:lnTo>
                  <a:pt x="8591082" y="6577426"/>
                </a:lnTo>
                <a:lnTo>
                  <a:pt x="0" y="65774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4B9BA43-4428-40D2-8E37-A81E77614DA7}"/>
              </a:ext>
            </a:extLst>
          </p:cNvPr>
          <p:cNvSpPr/>
          <p:nvPr/>
        </p:nvSpPr>
        <p:spPr>
          <a:xfrm>
            <a:off x="12220341" y="8806143"/>
            <a:ext cx="2057400" cy="381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035802-F511-4024-9995-D3AAA002E72A}"/>
              </a:ext>
            </a:extLst>
          </p:cNvPr>
          <p:cNvSpPr/>
          <p:nvPr/>
        </p:nvSpPr>
        <p:spPr>
          <a:xfrm>
            <a:off x="5867399" y="3203538"/>
            <a:ext cx="1628541" cy="4210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object 6">
            <a:extLst>
              <a:ext uri="{FF2B5EF4-FFF2-40B4-BE49-F238E27FC236}">
                <a16:creationId xmlns:a16="http://schemas.microsoft.com/office/drawing/2014/main" id="{7E6CF3E4-1183-4697-9256-E1335B8581B4}"/>
              </a:ext>
            </a:extLst>
          </p:cNvPr>
          <p:cNvSpPr txBox="1"/>
          <p:nvPr/>
        </p:nvSpPr>
        <p:spPr>
          <a:xfrm>
            <a:off x="6224036" y="3402072"/>
            <a:ext cx="1424305" cy="4210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ភាពធ្ងន់ធ្ងរ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0" name="object 6">
            <a:extLst>
              <a:ext uri="{FF2B5EF4-FFF2-40B4-BE49-F238E27FC236}">
                <a16:creationId xmlns:a16="http://schemas.microsoft.com/office/drawing/2014/main" id="{282164D5-5D5D-4957-A645-C661E054CF41}"/>
              </a:ext>
            </a:extLst>
          </p:cNvPr>
          <p:cNvSpPr txBox="1"/>
          <p:nvPr/>
        </p:nvSpPr>
        <p:spPr>
          <a:xfrm>
            <a:off x="10429483" y="8824961"/>
            <a:ext cx="3581716" cy="36218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2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លទ្ធភាពដែលអាចកើតមាន</a:t>
            </a:r>
            <a:endParaRPr kumimoji="0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1" name="TextBox 3">
            <a:extLst>
              <a:ext uri="{FF2B5EF4-FFF2-40B4-BE49-F238E27FC236}">
                <a16:creationId xmlns:a16="http://schemas.microsoft.com/office/drawing/2014/main" id="{79B8CAD3-2071-415D-99BB-C10DE9363DAD}"/>
              </a:ext>
            </a:extLst>
          </p:cNvPr>
          <p:cNvSpPr txBox="1"/>
          <p:nvPr/>
        </p:nvSpPr>
        <p:spPr>
          <a:xfrm>
            <a:off x="533400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ជំហានទី២៖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  <a:sym typeface="Graphik Bold"/>
              </a:rPr>
              <a:t>ការកំណត់​ផលប៉ះពាល់អវិជ្ជមាន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ជំ​ហាន​ទី ២៖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ការងារ​ក្រុម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66226" y="2324100"/>
            <a:ext cx="14991287" cy="86008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សូមធ្វើការជាមួយ​ក្រុម​របស់​អ្នក​ដើម្បី៖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ចាត់​អាទិភាព​​ហានិភ័យដែល​បាន​កំណត់ឃើញ​សម្រាប់៖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</a:p>
          <a:p>
            <a:pPr marL="1093894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ក. សង្វាក់​តម្លៃ​ទាំងមូល ​និង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093894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ខ. ហានិភ័យមួយ​សម្រាប់​រោងចក្រ​របស់​ង្នក​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សូម​យក​ក្រដាស​ផ្ទាំងធំ រួច​គូស​ផែនទីកម្ដៅ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កំណត់​អំពី​ភាពធ្ងន់ធ្ងរ និង​លទ្ធភាព​ដែល​អាច​កើតមានសម្រាប់​ហានិភ័យ​នីមួយៗ រួចយកទៅដាក់​នៅលើ​ផែនទីកម្ដៅ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410211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​បន្ទាប់​ពី​រយៈ​ពេក ១៥ នាទី សូមយក​ក្រដាស​ផ្ទាំងធំ​រូប​ផែនទីកម្ដៅទៅបិទលើ​ជញ្ជាំង រួច​វិល​មកកាន់បន្ទប់ធំ​វិញ​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ជំ​ហាន​ទី ២៖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ការពិភាក្សា​ក្រុមធំ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2942831"/>
            <a:ext cx="14991287" cy="782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ក្នុង​ពេល​លំហាត់ការដើរ​ក្នុង​វិចិត្រសាល នៅ​ពេល​អ្នកចូលរួម​ដើរ​ពីក្រុមមួយទៅក្រុម​មួយ ក្រុម​របស់​អ្នក​ត្រូវ៖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ចាត់​តាំង​មនុស្ស​ម្នាក់​ដើម្បីធ្វើ​បទបង្ហាញ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​ឆ្លុះបញ្ចាំង​ដោយ​សង្ខេបអំពីការ​ពិភាក្សាដែល​បានធ្វើ​ឡើង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រៀបរាប់​លម្អិត​អំពីហេតុផល​នៅ​ពីក្រោយ​ការចាត់​អាទិភាពហានិភ័យណាមួយថាជា​ហានិភ័យ​ទីមួយដែលត្រូវ​យកមក​ពិចារណា​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95065" y="9220200"/>
            <a:ext cx="8286654" cy="1905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AutoShape 3"/>
          <p:cNvSpPr/>
          <p:nvPr/>
        </p:nvSpPr>
        <p:spPr>
          <a:xfrm flipV="1">
            <a:off x="3014115" y="1465210"/>
            <a:ext cx="0" cy="777404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arrow" w="med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Table 4"/>
          <p:cNvGraphicFramePr>
            <a:graphicFrameLocks noGrp="1"/>
          </p:cNvGraphicFramePr>
          <p:nvPr/>
        </p:nvGraphicFramePr>
        <p:xfrm>
          <a:off x="3288136" y="1283715"/>
          <a:ext cx="7993585" cy="7681471"/>
        </p:xfrm>
        <a:graphic>
          <a:graphicData uri="http://schemas.openxmlformats.org/drawingml/2006/table">
            <a:tbl>
              <a:tblPr/>
              <a:tblGrid>
                <a:gridCol w="15987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987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87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87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9871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536294"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36294"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6987"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95602"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313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36294"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659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Freeform 5"/>
          <p:cNvSpPr/>
          <p:nvPr/>
        </p:nvSpPr>
        <p:spPr>
          <a:xfrm rot="642457">
            <a:off x="12820144" y="4172202"/>
            <a:ext cx="3421329" cy="3237433"/>
          </a:xfrm>
          <a:custGeom>
            <a:avLst/>
            <a:gdLst/>
            <a:ahLst/>
            <a:cxnLst/>
            <a:rect l="l" t="t" r="r" b="b"/>
            <a:pathLst>
              <a:path w="3421329" h="3237433">
                <a:moveTo>
                  <a:pt x="0" y="0"/>
                </a:moveTo>
                <a:lnTo>
                  <a:pt x="3421329" y="0"/>
                </a:lnTo>
                <a:lnTo>
                  <a:pt x="3421329" y="3237433"/>
                </a:lnTo>
                <a:lnTo>
                  <a:pt x="0" y="323743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620000" y="9326623"/>
            <a:ext cx="4417445" cy="6174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លទ្ធភាពដែលអាចកើតមាន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96418" y="1360435"/>
            <a:ext cx="1839664" cy="63286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attambang" panose="020B0606030804020204" pitchFamily="34" charset="0"/>
                <a:ea typeface="Battambang" panose="020B0606030804020204" pitchFamily="34" charset="0"/>
                <a:cs typeface="Battambang" panose="020B0606030804020204" pitchFamily="34" charset="0"/>
                <a:sym typeface="Graphik"/>
              </a:rPr>
              <a:t>ភាពធ្ងន់ធ្ងរ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attambang" panose="020B0606030804020204" pitchFamily="34" charset="0"/>
              <a:ea typeface="Battambang" panose="020B0606030804020204" pitchFamily="34" charset="0"/>
              <a:cs typeface="Battambang" panose="020B0606030804020204" pitchFamily="34" charset="0"/>
              <a:sym typeface="Graphik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9556764" y="1368298"/>
            <a:ext cx="2156074" cy="701260"/>
            <a:chOff x="0" y="0"/>
            <a:chExt cx="567855" cy="184694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OSH</a:t>
              </a:r>
            </a:p>
          </p:txBody>
        </p:sp>
      </p:grpSp>
      <p:sp>
        <p:nvSpPr>
          <p:cNvPr id="11" name="Freeform 11"/>
          <p:cNvSpPr/>
          <p:nvPr/>
        </p:nvSpPr>
        <p:spPr>
          <a:xfrm>
            <a:off x="11281720" y="965093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12"/>
          <p:cNvSpPr/>
          <p:nvPr/>
        </p:nvSpPr>
        <p:spPr>
          <a:xfrm>
            <a:off x="11643670" y="1283715"/>
            <a:ext cx="750645" cy="450387"/>
          </a:xfrm>
          <a:custGeom>
            <a:avLst/>
            <a:gdLst/>
            <a:ahLst/>
            <a:cxnLst/>
            <a:rect l="l" t="t" r="r" b="b"/>
            <a:pathLst>
              <a:path w="750645" h="450387">
                <a:moveTo>
                  <a:pt x="0" y="0"/>
                </a:moveTo>
                <a:lnTo>
                  <a:pt x="750645" y="0"/>
                </a:lnTo>
                <a:lnTo>
                  <a:pt x="750645" y="450387"/>
                </a:lnTo>
                <a:lnTo>
                  <a:pt x="0" y="4503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Freeform 13"/>
          <p:cNvSpPr/>
          <p:nvPr/>
        </p:nvSpPr>
        <p:spPr>
          <a:xfrm>
            <a:off x="10638775" y="886947"/>
            <a:ext cx="750645" cy="481351"/>
          </a:xfrm>
          <a:custGeom>
            <a:avLst/>
            <a:gdLst/>
            <a:ahLst/>
            <a:cxnLst/>
            <a:rect l="l" t="t" r="r" b="b"/>
            <a:pathLst>
              <a:path w="750645" h="481351">
                <a:moveTo>
                  <a:pt x="0" y="0"/>
                </a:moveTo>
                <a:lnTo>
                  <a:pt x="750645" y="0"/>
                </a:lnTo>
                <a:lnTo>
                  <a:pt x="750645" y="481351"/>
                </a:lnTo>
                <a:lnTo>
                  <a:pt x="0" y="4813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14"/>
          <p:cNvSpPr/>
          <p:nvPr/>
        </p:nvSpPr>
        <p:spPr>
          <a:xfrm>
            <a:off x="10096292" y="1029226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5" name="Group 15"/>
          <p:cNvGrpSpPr/>
          <p:nvPr/>
        </p:nvGrpSpPr>
        <p:grpSpPr>
          <a:xfrm>
            <a:off x="8858023" y="2474282"/>
            <a:ext cx="2156074" cy="701260"/>
            <a:chOff x="0" y="0"/>
            <a:chExt cx="567855" cy="184694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គ្មានកិច្ចសន្យា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7284928" y="1409699"/>
            <a:ext cx="2156074" cy="1167926"/>
            <a:chOff x="0" y="-73112"/>
            <a:chExt cx="567855" cy="307602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0" y="-73112"/>
              <a:ext cx="475598" cy="30760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-3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ទាសភាពសម័យទំនើប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9556764" y="3336890"/>
            <a:ext cx="2156074" cy="701260"/>
            <a:chOff x="0" y="0"/>
            <a:chExt cx="567855" cy="184694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ការបំភាយឧស្ម័ន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6862182" y="4072561"/>
            <a:ext cx="2156074" cy="701260"/>
            <a:chOff x="0" y="0"/>
            <a:chExt cx="567855" cy="184694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9018256" y="4423191"/>
            <a:ext cx="2156074" cy="701260"/>
            <a:chOff x="0" y="0"/>
            <a:chExt cx="567855" cy="184694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30" name="Group 30"/>
          <p:cNvGrpSpPr/>
          <p:nvPr/>
        </p:nvGrpSpPr>
        <p:grpSpPr>
          <a:xfrm>
            <a:off x="6735476" y="3122283"/>
            <a:ext cx="2594750" cy="954417"/>
            <a:chOff x="-115536" y="-14027"/>
            <a:chExt cx="683391" cy="251369"/>
          </a:xfrm>
        </p:grpSpPr>
        <p:sp>
          <p:nvSpPr>
            <p:cNvPr id="31" name="Freeform 3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AC5F7C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TextBox 32"/>
            <p:cNvSpPr txBox="1"/>
            <p:nvPr/>
          </p:nvSpPr>
          <p:spPr>
            <a:xfrm>
              <a:off x="-115536" y="-14027"/>
              <a:ext cx="584540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អំពើហិង្សានិងការបៀតបៀនផ្នែកយេនឌ័រ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grpSp>
        <p:nvGrpSpPr>
          <p:cNvPr id="33" name="Group 33"/>
          <p:cNvGrpSpPr/>
          <p:nvPr/>
        </p:nvGrpSpPr>
        <p:grpSpPr>
          <a:xfrm>
            <a:off x="5245925" y="5564395"/>
            <a:ext cx="2156074" cy="701260"/>
            <a:chOff x="0" y="0"/>
            <a:chExt cx="567855" cy="184694"/>
          </a:xfrm>
        </p:grpSpPr>
        <p:sp>
          <p:nvSpPr>
            <p:cNvPr id="34" name="Freeform 34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TextBox 35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ការបំពុលខ្យល់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36" name="Freeform 36"/>
          <p:cNvSpPr/>
          <p:nvPr/>
        </p:nvSpPr>
        <p:spPr>
          <a:xfrm>
            <a:off x="10799007" y="4183350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Freeform 37"/>
          <p:cNvSpPr/>
          <p:nvPr/>
        </p:nvSpPr>
        <p:spPr>
          <a:xfrm>
            <a:off x="11195890" y="3078392"/>
            <a:ext cx="447780" cy="447780"/>
          </a:xfrm>
          <a:custGeom>
            <a:avLst/>
            <a:gdLst/>
            <a:ahLst/>
            <a:cxnLst/>
            <a:rect l="l" t="t" r="r" b="b"/>
            <a:pathLst>
              <a:path w="447780" h="447780">
                <a:moveTo>
                  <a:pt x="0" y="0"/>
                </a:moveTo>
                <a:lnTo>
                  <a:pt x="447780" y="0"/>
                </a:lnTo>
                <a:lnTo>
                  <a:pt x="447780" y="447779"/>
                </a:lnTo>
                <a:lnTo>
                  <a:pt x="0" y="447779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Freeform 38"/>
          <p:cNvSpPr/>
          <p:nvPr/>
        </p:nvSpPr>
        <p:spPr>
          <a:xfrm>
            <a:off x="8579581" y="3924802"/>
            <a:ext cx="750645" cy="450387"/>
          </a:xfrm>
          <a:custGeom>
            <a:avLst/>
            <a:gdLst/>
            <a:ahLst/>
            <a:cxnLst/>
            <a:rect l="l" t="t" r="r" b="b"/>
            <a:pathLst>
              <a:path w="750645" h="450387">
                <a:moveTo>
                  <a:pt x="0" y="0"/>
                </a:moveTo>
                <a:lnTo>
                  <a:pt x="750645" y="0"/>
                </a:lnTo>
                <a:lnTo>
                  <a:pt x="750645" y="450387"/>
                </a:lnTo>
                <a:lnTo>
                  <a:pt x="0" y="45038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9" name="Group 39"/>
          <p:cNvGrpSpPr/>
          <p:nvPr/>
        </p:nvGrpSpPr>
        <p:grpSpPr>
          <a:xfrm>
            <a:off x="4585441" y="4072561"/>
            <a:ext cx="2156074" cy="701260"/>
            <a:chOff x="0" y="0"/>
            <a:chExt cx="567855" cy="184694"/>
          </a:xfrm>
        </p:grpSpPr>
        <p:sp>
          <p:nvSpPr>
            <p:cNvPr id="40" name="Freeform 40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99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Graphik"/>
                  <a:ea typeface="Graphik"/>
                  <a:cs typeface="Graphik"/>
                  <a:sym typeface="Graphik"/>
                </a:rPr>
                <a:t>FoA</a:t>
              </a:r>
            </a:p>
          </p:txBody>
        </p:sp>
      </p:grpSp>
      <p:sp>
        <p:nvSpPr>
          <p:cNvPr id="42" name="Freeform 42"/>
          <p:cNvSpPr/>
          <p:nvPr/>
        </p:nvSpPr>
        <p:spPr>
          <a:xfrm>
            <a:off x="6111537" y="3876801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Freeform 43"/>
          <p:cNvSpPr/>
          <p:nvPr/>
        </p:nvSpPr>
        <p:spPr>
          <a:xfrm>
            <a:off x="8954903" y="3026054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4" name="Freeform 44"/>
          <p:cNvSpPr/>
          <p:nvPr/>
        </p:nvSpPr>
        <p:spPr>
          <a:xfrm>
            <a:off x="8954903" y="1447456"/>
            <a:ext cx="750645" cy="479682"/>
          </a:xfrm>
          <a:custGeom>
            <a:avLst/>
            <a:gdLst/>
            <a:ahLst/>
            <a:cxnLst/>
            <a:rect l="l" t="t" r="r" b="b"/>
            <a:pathLst>
              <a:path w="750645" h="479682">
                <a:moveTo>
                  <a:pt x="0" y="0"/>
                </a:moveTo>
                <a:lnTo>
                  <a:pt x="750645" y="0"/>
                </a:lnTo>
                <a:lnTo>
                  <a:pt x="750645" y="479682"/>
                </a:lnTo>
                <a:lnTo>
                  <a:pt x="0" y="4796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6504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Freeform 45"/>
          <p:cNvSpPr/>
          <p:nvPr/>
        </p:nvSpPr>
        <p:spPr>
          <a:xfrm>
            <a:off x="10531075" y="2216041"/>
            <a:ext cx="750645" cy="481351"/>
          </a:xfrm>
          <a:custGeom>
            <a:avLst/>
            <a:gdLst/>
            <a:ahLst/>
            <a:cxnLst/>
            <a:rect l="l" t="t" r="r" b="b"/>
            <a:pathLst>
              <a:path w="750645" h="481351">
                <a:moveTo>
                  <a:pt x="0" y="0"/>
                </a:moveTo>
                <a:lnTo>
                  <a:pt x="750645" y="0"/>
                </a:lnTo>
                <a:lnTo>
                  <a:pt x="750645" y="481351"/>
                </a:lnTo>
                <a:lnTo>
                  <a:pt x="0" y="48135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6" name="Group 46"/>
          <p:cNvGrpSpPr/>
          <p:nvPr/>
        </p:nvGrpSpPr>
        <p:grpSpPr>
          <a:xfrm>
            <a:off x="7934270" y="6013032"/>
            <a:ext cx="2700531" cy="1035468"/>
            <a:chOff x="-143396" y="0"/>
            <a:chExt cx="711251" cy="272716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-143396" y="21347"/>
              <a:ext cx="711251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កិច្ចសន្យាម៉ោង ០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 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49" name="Freeform 49"/>
          <p:cNvSpPr/>
          <p:nvPr/>
        </p:nvSpPr>
        <p:spPr>
          <a:xfrm>
            <a:off x="10155752" y="5762625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0" name="Group 50"/>
          <p:cNvGrpSpPr/>
          <p:nvPr/>
        </p:nvGrpSpPr>
        <p:grpSpPr>
          <a:xfrm>
            <a:off x="8482701" y="6537333"/>
            <a:ext cx="1673051" cy="954417"/>
            <a:chOff x="0" y="-66675"/>
            <a:chExt cx="567855" cy="251369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0" y="-66675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ប្រាក់ឈ្នួលទាប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53" name="Freeform 53"/>
          <p:cNvSpPr/>
          <p:nvPr/>
        </p:nvSpPr>
        <p:spPr>
          <a:xfrm>
            <a:off x="10155752" y="6643742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8"/>
                </a:lnTo>
                <a:lnTo>
                  <a:pt x="0" y="500118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4" name="Group 54"/>
          <p:cNvGrpSpPr/>
          <p:nvPr/>
        </p:nvGrpSpPr>
        <p:grpSpPr>
          <a:xfrm>
            <a:off x="6543895" y="2324101"/>
            <a:ext cx="2156074" cy="954417"/>
            <a:chOff x="0" y="-27011"/>
            <a:chExt cx="567855" cy="251369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567855" cy="184694"/>
            </a:xfrm>
            <a:custGeom>
              <a:avLst/>
              <a:gdLst/>
              <a:ahLst/>
              <a:cxnLst/>
              <a:rect l="l" t="t" r="r" b="b"/>
              <a:pathLst>
                <a:path w="567855" h="184694">
                  <a:moveTo>
                    <a:pt x="0" y="0"/>
                  </a:moveTo>
                  <a:lnTo>
                    <a:pt x="567855" y="0"/>
                  </a:lnTo>
                  <a:lnTo>
                    <a:pt x="567855" y="184694"/>
                  </a:lnTo>
                  <a:lnTo>
                    <a:pt x="0" y="184694"/>
                  </a:lnTo>
                  <a:close/>
                </a:path>
              </a:pathLst>
            </a:custGeom>
            <a:solidFill>
              <a:srgbClr val="360A5D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0" y="-27011"/>
              <a:ext cx="567855" cy="25136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7000"/>
                </a:lnSpc>
                <a:spcBef>
                  <a:spcPts val="0"/>
                </a:spcBef>
                <a:spcAft>
                  <a:spcPts val="8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libri" panose="020F0502020204030204" pitchFamily="34" charset="0"/>
                  <a:cs typeface="Khmer OS Siemreap" panose="02000500000000020004" pitchFamily="2" charset="0"/>
                </a:rPr>
                <a:t>ការបាត់បង់ជីវចម្រុះ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Khmer OS Siemreap" panose="02000500000000020004" pitchFamily="2" charset="0"/>
              </a:endParaRPr>
            </a:p>
          </p:txBody>
        </p:sp>
      </p:grpSp>
      <p:sp>
        <p:nvSpPr>
          <p:cNvPr id="57" name="Freeform 57"/>
          <p:cNvSpPr/>
          <p:nvPr/>
        </p:nvSpPr>
        <p:spPr>
          <a:xfrm>
            <a:off x="8324646" y="2176598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8"/>
                </a:lnTo>
                <a:lnTo>
                  <a:pt x="0" y="50011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8" name="Freeform 58"/>
          <p:cNvSpPr/>
          <p:nvPr/>
        </p:nvSpPr>
        <p:spPr>
          <a:xfrm>
            <a:off x="6909605" y="5262508"/>
            <a:ext cx="750645" cy="500117"/>
          </a:xfrm>
          <a:custGeom>
            <a:avLst/>
            <a:gdLst/>
            <a:ahLst/>
            <a:cxnLst/>
            <a:rect l="l" t="t" r="r" b="b"/>
            <a:pathLst>
              <a:path w="750645" h="500117">
                <a:moveTo>
                  <a:pt x="0" y="0"/>
                </a:moveTo>
                <a:lnTo>
                  <a:pt x="750645" y="0"/>
                </a:lnTo>
                <a:lnTo>
                  <a:pt x="750645" y="500117"/>
                </a:lnTo>
                <a:lnTo>
                  <a:pt x="0" y="500117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9" name="Group 59"/>
          <p:cNvGrpSpPr/>
          <p:nvPr/>
        </p:nvGrpSpPr>
        <p:grpSpPr>
          <a:xfrm>
            <a:off x="15664821" y="277300"/>
            <a:ext cx="2403574" cy="2403574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12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flipH="1" flipV="1">
            <a:off x="2600223" y="997023"/>
            <a:ext cx="4261202" cy="1896062"/>
          </a:xfrm>
          <a:custGeom>
            <a:avLst/>
            <a:gdLst/>
            <a:ahLst/>
            <a:cxnLst/>
            <a:rect l="l" t="t" r="r" b="b"/>
            <a:pathLst>
              <a:path w="4261202" h="1896062">
                <a:moveTo>
                  <a:pt x="4261202" y="1896062"/>
                </a:moveTo>
                <a:lnTo>
                  <a:pt x="0" y="1896062"/>
                </a:lnTo>
                <a:lnTo>
                  <a:pt x="0" y="0"/>
                </a:lnTo>
                <a:lnTo>
                  <a:pt x="4261202" y="0"/>
                </a:lnTo>
                <a:lnTo>
                  <a:pt x="4261202" y="1896062"/>
                </a:lnTo>
                <a:close/>
              </a:path>
            </a:pathLst>
          </a:custGeom>
          <a:blipFill>
            <a:blip r:embed="rId3"/>
            <a:stretch>
              <a:fillRect l="-289292" b="-11792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630619" y="985110"/>
            <a:ext cx="8513381" cy="8513381"/>
          </a:xfrm>
          <a:custGeom>
            <a:avLst/>
            <a:gdLst/>
            <a:ahLst/>
            <a:cxnLst/>
            <a:rect l="l" t="t" r="r" b="b"/>
            <a:pathLst>
              <a:path w="8513381" h="8513381">
                <a:moveTo>
                  <a:pt x="0" y="0"/>
                </a:moveTo>
                <a:lnTo>
                  <a:pt x="8513381" y="0"/>
                </a:lnTo>
                <a:lnTo>
                  <a:pt x="8513381" y="8513381"/>
                </a:lnTo>
                <a:lnTo>
                  <a:pt x="0" y="851338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alphaModFix amt="34000"/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3429000" y="1956967"/>
            <a:ext cx="14859000" cy="8330033"/>
            <a:chOff x="0" y="0"/>
            <a:chExt cx="4743468" cy="2522784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4743468" cy="2522784"/>
            </a:xfrm>
            <a:custGeom>
              <a:avLst/>
              <a:gdLst/>
              <a:ahLst/>
              <a:cxnLst/>
              <a:rect l="l" t="t" r="r" b="b"/>
              <a:pathLst>
                <a:path w="4743468" h="2522784">
                  <a:moveTo>
                    <a:pt x="24020" y="0"/>
                  </a:moveTo>
                  <a:lnTo>
                    <a:pt x="4719448" y="0"/>
                  </a:lnTo>
                  <a:cubicBezTo>
                    <a:pt x="4725819" y="0"/>
                    <a:pt x="4731928" y="2531"/>
                    <a:pt x="4736433" y="7035"/>
                  </a:cubicBezTo>
                  <a:cubicBezTo>
                    <a:pt x="4740937" y="11540"/>
                    <a:pt x="4743468" y="17649"/>
                    <a:pt x="4743468" y="24020"/>
                  </a:cubicBezTo>
                  <a:lnTo>
                    <a:pt x="4743468" y="2498764"/>
                  </a:lnTo>
                  <a:cubicBezTo>
                    <a:pt x="4743468" y="2505134"/>
                    <a:pt x="4740937" y="2511244"/>
                    <a:pt x="4736433" y="2515749"/>
                  </a:cubicBezTo>
                  <a:cubicBezTo>
                    <a:pt x="4731928" y="2520253"/>
                    <a:pt x="4725819" y="2522784"/>
                    <a:pt x="4719448" y="2522784"/>
                  </a:cubicBezTo>
                  <a:lnTo>
                    <a:pt x="24020" y="2522784"/>
                  </a:lnTo>
                  <a:cubicBezTo>
                    <a:pt x="17649" y="2522784"/>
                    <a:pt x="11540" y="2520253"/>
                    <a:pt x="7035" y="2515749"/>
                  </a:cubicBezTo>
                  <a:cubicBezTo>
                    <a:pt x="2531" y="2511244"/>
                    <a:pt x="0" y="2505134"/>
                    <a:pt x="0" y="2498764"/>
                  </a:cubicBezTo>
                  <a:lnTo>
                    <a:pt x="0" y="24020"/>
                  </a:lnTo>
                  <a:cubicBezTo>
                    <a:pt x="0" y="17649"/>
                    <a:pt x="2531" y="11540"/>
                    <a:pt x="7035" y="7035"/>
                  </a:cubicBezTo>
                  <a:cubicBezTo>
                    <a:pt x="11540" y="2531"/>
                    <a:pt x="17649" y="0"/>
                    <a:pt x="24020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66675"/>
              <a:ext cx="4743468" cy="258945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4336288" y="2886977"/>
            <a:ext cx="6858687" cy="2343103"/>
            <a:chOff x="0" y="0"/>
            <a:chExt cx="1783979" cy="689908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83979" cy="689908"/>
            </a:xfrm>
            <a:custGeom>
              <a:avLst/>
              <a:gdLst/>
              <a:ahLst/>
              <a:cxnLst/>
              <a:rect l="l" t="t" r="r" b="b"/>
              <a:pathLst>
                <a:path w="1783979" h="689908">
                  <a:moveTo>
                    <a:pt x="65167" y="0"/>
                  </a:moveTo>
                  <a:lnTo>
                    <a:pt x="1718812" y="0"/>
                  </a:lnTo>
                  <a:cubicBezTo>
                    <a:pt x="1736096" y="0"/>
                    <a:pt x="1752671" y="6866"/>
                    <a:pt x="1764892" y="19087"/>
                  </a:cubicBezTo>
                  <a:cubicBezTo>
                    <a:pt x="1777113" y="31308"/>
                    <a:pt x="1783979" y="47884"/>
                    <a:pt x="1783979" y="65167"/>
                  </a:cubicBezTo>
                  <a:lnTo>
                    <a:pt x="1783979" y="624741"/>
                  </a:lnTo>
                  <a:cubicBezTo>
                    <a:pt x="1783979" y="660732"/>
                    <a:pt x="1754803" y="689908"/>
                    <a:pt x="1718812" y="689908"/>
                  </a:cubicBezTo>
                  <a:lnTo>
                    <a:pt x="65167" y="689908"/>
                  </a:lnTo>
                  <a:cubicBezTo>
                    <a:pt x="29176" y="689908"/>
                    <a:pt x="0" y="660732"/>
                    <a:pt x="0" y="624741"/>
                  </a:cubicBezTo>
                  <a:lnTo>
                    <a:pt x="0" y="65167"/>
                  </a:lnTo>
                  <a:cubicBezTo>
                    <a:pt x="0" y="29176"/>
                    <a:pt x="29176" y="0"/>
                    <a:pt x="65167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66675"/>
              <a:ext cx="1783979" cy="75658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2127798" y="3314379"/>
            <a:ext cx="4553578" cy="3213116"/>
            <a:chOff x="0" y="0"/>
            <a:chExt cx="1262480" cy="946076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262480" cy="946076"/>
            </a:xfrm>
            <a:custGeom>
              <a:avLst/>
              <a:gdLst/>
              <a:ahLst/>
              <a:cxnLst/>
              <a:rect l="l" t="t" r="r" b="b"/>
              <a:pathLst>
                <a:path w="1262480" h="946076">
                  <a:moveTo>
                    <a:pt x="92086" y="0"/>
                  </a:moveTo>
                  <a:lnTo>
                    <a:pt x="1170394" y="0"/>
                  </a:lnTo>
                  <a:cubicBezTo>
                    <a:pt x="1221252" y="0"/>
                    <a:pt x="1262480" y="41228"/>
                    <a:pt x="1262480" y="92086"/>
                  </a:cubicBezTo>
                  <a:lnTo>
                    <a:pt x="1262480" y="853990"/>
                  </a:lnTo>
                  <a:cubicBezTo>
                    <a:pt x="1262480" y="878413"/>
                    <a:pt x="1252778" y="901835"/>
                    <a:pt x="1235509" y="919105"/>
                  </a:cubicBezTo>
                  <a:cubicBezTo>
                    <a:pt x="1218239" y="936374"/>
                    <a:pt x="1194817" y="946076"/>
                    <a:pt x="1170394" y="946076"/>
                  </a:cubicBezTo>
                  <a:lnTo>
                    <a:pt x="92086" y="946076"/>
                  </a:lnTo>
                  <a:cubicBezTo>
                    <a:pt x="67663" y="946076"/>
                    <a:pt x="44241" y="936374"/>
                    <a:pt x="26971" y="919105"/>
                  </a:cubicBezTo>
                  <a:cubicBezTo>
                    <a:pt x="9702" y="901835"/>
                    <a:pt x="0" y="878413"/>
                    <a:pt x="0" y="853990"/>
                  </a:cubicBezTo>
                  <a:lnTo>
                    <a:pt x="0" y="92086"/>
                  </a:lnTo>
                  <a:cubicBezTo>
                    <a:pt x="0" y="67663"/>
                    <a:pt x="9702" y="44241"/>
                    <a:pt x="26971" y="26971"/>
                  </a:cubicBezTo>
                  <a:cubicBezTo>
                    <a:pt x="44241" y="9702"/>
                    <a:pt x="67663" y="0"/>
                    <a:pt x="92086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66675"/>
              <a:ext cx="1262480" cy="1012751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4114800" y="6527495"/>
            <a:ext cx="7533141" cy="2504278"/>
            <a:chOff x="0" y="0"/>
            <a:chExt cx="2152857" cy="646534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2152857" cy="646534"/>
            </a:xfrm>
            <a:custGeom>
              <a:avLst/>
              <a:gdLst/>
              <a:ahLst/>
              <a:cxnLst/>
              <a:rect l="l" t="t" r="r" b="b"/>
              <a:pathLst>
                <a:path w="2152857" h="646534">
                  <a:moveTo>
                    <a:pt x="54001" y="0"/>
                  </a:moveTo>
                  <a:lnTo>
                    <a:pt x="2098856" y="0"/>
                  </a:lnTo>
                  <a:cubicBezTo>
                    <a:pt x="2113178" y="0"/>
                    <a:pt x="2126913" y="5689"/>
                    <a:pt x="2137040" y="15817"/>
                  </a:cubicBezTo>
                  <a:cubicBezTo>
                    <a:pt x="2147168" y="25944"/>
                    <a:pt x="2152857" y="39679"/>
                    <a:pt x="2152857" y="54001"/>
                  </a:cubicBezTo>
                  <a:lnTo>
                    <a:pt x="2152857" y="592533"/>
                  </a:lnTo>
                  <a:cubicBezTo>
                    <a:pt x="2152857" y="622357"/>
                    <a:pt x="2128680" y="646534"/>
                    <a:pt x="2098856" y="646534"/>
                  </a:cubicBezTo>
                  <a:lnTo>
                    <a:pt x="54001" y="646534"/>
                  </a:lnTo>
                  <a:cubicBezTo>
                    <a:pt x="24177" y="646534"/>
                    <a:pt x="0" y="622357"/>
                    <a:pt x="0" y="592533"/>
                  </a:cubicBezTo>
                  <a:lnTo>
                    <a:pt x="0" y="54001"/>
                  </a:lnTo>
                  <a:cubicBezTo>
                    <a:pt x="0" y="24177"/>
                    <a:pt x="24177" y="0"/>
                    <a:pt x="54001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66675"/>
              <a:ext cx="2152857" cy="71320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3" name="object 10">
            <a:extLst>
              <a:ext uri="{FF2B5EF4-FFF2-40B4-BE49-F238E27FC236}">
                <a16:creationId xmlns:a16="http://schemas.microsoft.com/office/drawing/2014/main" id="{25F56A65-2758-418F-B9EC-94A5D15EC55F}"/>
              </a:ext>
            </a:extLst>
          </p:cNvPr>
          <p:cNvSpPr txBox="1"/>
          <p:nvPr/>
        </p:nvSpPr>
        <p:spPr>
          <a:xfrm>
            <a:off x="5193371" y="6826418"/>
            <a:ext cx="4505517" cy="220535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700">
              <a:lnSpc>
                <a:spcPct val="115599"/>
              </a:lnSpc>
            </a:pP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ដើម្បីត្រៀមខ្លួនថាតើត្រូវធ្វើរបៀបណាដើម្បីមានតួនាទីយ៉ាងសកម្មក្នុងនាមជាសហជីពនៅក្នុងដំណើរការ </a:t>
            </a:r>
            <a:r>
              <a:rPr lang="en-US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HREDD</a:t>
            </a: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​</a:t>
            </a:r>
            <a:endParaRPr sz="2800" dirty="0">
              <a:latin typeface="Cambria" panose="02040503050406030204" pitchFamily="18" charset="0"/>
              <a:cs typeface="Khmer OS Battambang" panose="02000500000000020004" pitchFamily="2" charset="0"/>
            </a:endParaRPr>
          </a:p>
        </p:txBody>
      </p:sp>
      <p:sp>
        <p:nvSpPr>
          <p:cNvPr id="24" name="object 9">
            <a:extLst>
              <a:ext uri="{FF2B5EF4-FFF2-40B4-BE49-F238E27FC236}">
                <a16:creationId xmlns:a16="http://schemas.microsoft.com/office/drawing/2014/main" id="{F182D5AB-AEF1-424E-A1EB-11F2FCA7AD3E}"/>
              </a:ext>
            </a:extLst>
          </p:cNvPr>
          <p:cNvSpPr txBox="1"/>
          <p:nvPr/>
        </p:nvSpPr>
        <p:spPr>
          <a:xfrm>
            <a:off x="4716470" y="3046835"/>
            <a:ext cx="6058848" cy="28073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700">
              <a:lnSpc>
                <a:spcPct val="115599"/>
              </a:lnSpc>
            </a:pP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ការយល់ដឹងកាន់តែស៊ីជម្រៅអំពី​</a:t>
            </a:r>
            <a:r>
              <a:rPr lang="en-US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 </a:t>
            </a:r>
            <a:r>
              <a:rPr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HREDD (</a:t>
            </a: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អនុលោមតាមគោលការណ៍ណែនាំ​ </a:t>
            </a:r>
            <a:r>
              <a:rPr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OECD </a:t>
            </a: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និង</a:t>
            </a:r>
            <a:r>
              <a:rPr lang="en-US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 </a:t>
            </a: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​</a:t>
            </a:r>
            <a:r>
              <a:rPr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UNGPs) </a:t>
            </a: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​</a:t>
            </a:r>
            <a:endParaRPr sz="2800" dirty="0">
              <a:latin typeface="Cambria" panose="02040503050406030204" pitchFamily="18" charset="0"/>
              <a:cs typeface="Khmer OS Battambang" panose="02000500000000020004" pitchFamily="2" charset="0"/>
            </a:endParaRPr>
          </a:p>
        </p:txBody>
      </p:sp>
      <p:sp>
        <p:nvSpPr>
          <p:cNvPr id="25" name="object 11">
            <a:extLst>
              <a:ext uri="{FF2B5EF4-FFF2-40B4-BE49-F238E27FC236}">
                <a16:creationId xmlns:a16="http://schemas.microsoft.com/office/drawing/2014/main" id="{2E87DFC6-2E19-4947-A782-6EBD39805507}"/>
              </a:ext>
            </a:extLst>
          </p:cNvPr>
          <p:cNvSpPr txBox="1"/>
          <p:nvPr/>
        </p:nvSpPr>
        <p:spPr>
          <a:xfrm>
            <a:off x="12388975" y="3544992"/>
            <a:ext cx="3966582" cy="181102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marR="12700">
              <a:lnSpc>
                <a:spcPct val="115599"/>
              </a:lnSpc>
            </a:pPr>
            <a:r>
              <a:rPr lang="km-KH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ការយល់ដឹងស៊ីជម្រៅអំពីតួនាទីដែលសហជីពក្នុងប្រទេសផលិតអាចអនុវត្តនៅក្នុង </a:t>
            </a:r>
            <a:r>
              <a:rPr lang="en-US" sz="2800" dirty="0">
                <a:latin typeface="Cambria" panose="02040503050406030204" pitchFamily="18" charset="0"/>
                <a:cs typeface="Khmer OS Battambang" panose="02000500000000020004" pitchFamily="2" charset="0"/>
              </a:rPr>
              <a:t>HREDD</a:t>
            </a:r>
            <a:endParaRPr sz="2800" dirty="0">
              <a:latin typeface="Cambria" panose="02040503050406030204" pitchFamily="18" charset="0"/>
              <a:cs typeface="Khmer OS Battambang" panose="02000500000000020004" pitchFamily="2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D82A4D2-FC11-4CF2-A02E-C23FB28003F4}"/>
              </a:ext>
            </a:extLst>
          </p:cNvPr>
          <p:cNvSpPr txBox="1"/>
          <p:nvPr/>
        </p:nvSpPr>
        <p:spPr>
          <a:xfrm>
            <a:off x="7090317" y="419100"/>
            <a:ext cx="14859000" cy="12349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m-KH" sz="5400" dirty="0">
                <a:solidFill>
                  <a:srgbClr val="FBBC43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គោលដៅ</a:t>
            </a:r>
            <a:r>
              <a:rPr lang="km-KH" sz="5400" dirty="0">
                <a:solidFill>
                  <a:schemeClr val="bg1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នៃវគ្គបណ្ដុះបណ្ដាល</a:t>
            </a:r>
            <a:endParaRPr lang="en-US" sz="5400" dirty="0">
              <a:solidFill>
                <a:schemeClr val="bg1"/>
              </a:solidFill>
              <a:latin typeface="Cambria" panose="02040503050406030204" pitchFamily="18" charset="0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8755740" y="4755240"/>
            <a:ext cx="776519" cy="776519"/>
          </a:xfrm>
          <a:custGeom>
            <a:avLst/>
            <a:gdLst/>
            <a:ahLst/>
            <a:cxnLst/>
            <a:rect l="l" t="t" r="r" b="b"/>
            <a:pathLst>
              <a:path w="776519" h="776519">
                <a:moveTo>
                  <a:pt x="0" y="0"/>
                </a:moveTo>
                <a:lnTo>
                  <a:pt x="776520" y="0"/>
                </a:lnTo>
                <a:lnTo>
                  <a:pt x="776520" y="776520"/>
                </a:lnTo>
                <a:lnTo>
                  <a:pt x="0" y="77652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680550" y="8328471"/>
            <a:ext cx="17297400" cy="1592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តើ​អ្នកអាច​ដើរ​តួនាទី​អ្វីខ្លះក្នុងជំហាន​ទី ២ ដើម្បីធានា​ឱ្យបានថា ម៉ាកយីហោ និងដៃគូ​ដទៃទៀតក្នុងសង្វាក់​ផ្គត់ផ្គង់​អនុវត្តនីតិវិធី​ត្រួត​ពិនិត្យ​ភាព​ត្រឹមត្រូវរបស់​ខ្លួនប្រកបដោយ​ប្រសិទ្ធភាព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0ED4AAD-55BE-4544-B7A9-B0FB888FCC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498" y="2315000"/>
            <a:ext cx="10913504" cy="5657000"/>
          </a:xfrm>
          <a:prstGeom prst="rect">
            <a:avLst/>
          </a:prstGeom>
        </p:spPr>
      </p:pic>
      <p:sp>
        <p:nvSpPr>
          <p:cNvPr id="11" name="Freeform 6">
            <a:extLst>
              <a:ext uri="{FF2B5EF4-FFF2-40B4-BE49-F238E27FC236}">
                <a16:creationId xmlns:a16="http://schemas.microsoft.com/office/drawing/2014/main" id="{E6A06F84-C263-4856-BBA9-B5E7FEAAE656}"/>
              </a:ext>
            </a:extLst>
          </p:cNvPr>
          <p:cNvSpPr/>
          <p:nvPr/>
        </p:nvSpPr>
        <p:spPr>
          <a:xfrm>
            <a:off x="10044287" y="1625125"/>
            <a:ext cx="4371215" cy="2595301"/>
          </a:xfrm>
          <a:custGeom>
            <a:avLst/>
            <a:gdLst/>
            <a:ahLst/>
            <a:cxnLst/>
            <a:rect l="l" t="t" r="r" b="b"/>
            <a:pathLst>
              <a:path w="5247716" h="3076474">
                <a:moveTo>
                  <a:pt x="0" y="0"/>
                </a:moveTo>
                <a:lnTo>
                  <a:pt x="5247716" y="0"/>
                </a:lnTo>
                <a:lnTo>
                  <a:pt x="5247716" y="3076474"/>
                </a:lnTo>
                <a:lnTo>
                  <a:pt x="0" y="307647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1041963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តួនាទី​របស់​សហជីព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648356" y="2851549"/>
            <a:ext cx="14991287" cy="78213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ក្នុង​នាមជាសហជីព​អ្នក​អាច៖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គាំទ្រ​ការធ្វើ​ផែនទីសង្វាក់តម្លៃ​តាមរយៈ​ការ​អនុវត្តការស្រាវជ្រាវ​បែប​បុរេសកម្ម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កំណត់​អំពី​ហានិភ័យ​នៅក្នុង​សង្វាក់តម្លៃ ឧទាហរណ៍ដូចជា​តាមរយៈ​ការ​ពិភាក្សា​ក្រុម​គោលដៅ ឬ​កិច្ច​សន្ទនា​សង្គម​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ចូលរួម​នៅក្នុង​ដំណើរកា​រចាត់​អាទិភាព​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4761" y="626047"/>
            <a:ext cx="13775807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២៖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ឧបករណ៍​ការ​ពិភាក្សា​ក្រុម​គោលដៅ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715491" y="156323"/>
            <a:ext cx="2403574" cy="2403574"/>
            <a:chOff x="-23786" y="19119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-23786" y="19119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5970793" y="408398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4" y="0"/>
                </a:lnTo>
                <a:lnTo>
                  <a:pt x="1899424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778393" y="2486162"/>
            <a:ext cx="14347253" cy="6798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ដើម្បីប្រមូល​ព័ត៌មាន​ សហជីព​អាចរៀបចំជា​ការ​ពិភាក្សាក្រុម​គោលដៅ៖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ការសម្ភាសជាក្រុមជាមួយកម្មករនិយោជិត​តាម​ក្រុម​តូចៗ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មានបរិយាកាសមិនតានតឹង និងបើកចំហ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មានអ្នកសម្របសម្រួលមានជំនញ (ហើយការយល់អំពីយោបល់ត្រលប់តាមរយៈពាក្យសម្ដី និងមិនមែនតាមរយៈពាក្យសម្ដី)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មានគោលបំណងកិច្ចប្រជុំ និងរបៀបវារៈច្បាស់លាស់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គ្រប់គ្រងការរំពឹងទុក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ប្រើប្រាស់សំណួរបើក</a:t>
            </a:r>
          </a:p>
        </p:txBody>
      </p:sp>
      <p:sp>
        <p:nvSpPr>
          <p:cNvPr id="7" name="Freeform 7"/>
          <p:cNvSpPr/>
          <p:nvPr/>
        </p:nvSpPr>
        <p:spPr>
          <a:xfrm>
            <a:off x="10335981" y="7066361"/>
            <a:ext cx="5544478" cy="2460362"/>
          </a:xfrm>
          <a:custGeom>
            <a:avLst/>
            <a:gdLst/>
            <a:ahLst/>
            <a:cxnLst/>
            <a:rect l="l" t="t" r="r" b="b"/>
            <a:pathLst>
              <a:path w="5544478" h="2460362">
                <a:moveTo>
                  <a:pt x="0" y="0"/>
                </a:moveTo>
                <a:lnTo>
                  <a:pt x="5544478" y="0"/>
                </a:lnTo>
                <a:lnTo>
                  <a:pt x="5544478" y="2460362"/>
                </a:lnTo>
                <a:lnTo>
                  <a:pt x="0" y="24603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719" t="-4576" r="-21601" b="-5783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3368" b="-1336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-36319" y="3887192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720027" y="8138464"/>
            <a:ext cx="2912933" cy="7053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944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"/>
                <a:cs typeface="Khmer OS Muol Light" panose="02000500000000020004" pitchFamily="2" charset="0"/>
                <a:sym typeface="Graphik"/>
              </a:rPr>
              <a:t>ថ្ងៃទី ២​</a:t>
            </a:r>
            <a:endParaRPr kumimoji="0" lang="en-US" sz="3944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"/>
              <a:cs typeface="Khmer OS Muol Light" panose="02000500000000020004" pitchFamily="2" charset="0"/>
              <a:sym typeface="Graphik"/>
            </a:endParaRPr>
          </a:p>
        </p:txBody>
      </p:sp>
      <p:sp>
        <p:nvSpPr>
          <p:cNvPr id="9" name="TextBox 11">
            <a:extLst>
              <a:ext uri="{FF2B5EF4-FFF2-40B4-BE49-F238E27FC236}">
                <a16:creationId xmlns:a16="http://schemas.microsoft.com/office/drawing/2014/main" id="{64C04326-B50F-4BF1-5B82-2D11998A3469}"/>
              </a:ext>
            </a:extLst>
          </p:cNvPr>
          <p:cNvSpPr txBox="1"/>
          <p:nvPr/>
        </p:nvSpPr>
        <p:spPr>
          <a:xfrm>
            <a:off x="824242" y="5000341"/>
            <a:ext cx="16639515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ការបណ្ដុះបណ្ដាលសម្រាប់សហជីព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ស្ដីពីនីតិវិធីត្រួតពិនិត្យភាពត្រឹមត្រូវ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ផ្នែកសិទ្ធិមនុស្ស និងបរិស្ថាន</a:t>
            </a:r>
            <a:endParaRPr kumimoji="0" lang="en-US" sz="480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ល្បែង​ថាមពល​​ពេល​ព្រឹក​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001394" y="2586005"/>
            <a:ext cx="6285212" cy="6285212"/>
          </a:xfrm>
          <a:custGeom>
            <a:avLst/>
            <a:gdLst/>
            <a:ahLst/>
            <a:cxnLst/>
            <a:rect l="l" t="t" r="r" b="b"/>
            <a:pathLst>
              <a:path w="6285212" h="6285212">
                <a:moveTo>
                  <a:pt x="0" y="0"/>
                </a:moveTo>
                <a:lnTo>
                  <a:pt x="6285212" y="0"/>
                </a:lnTo>
                <a:lnTo>
                  <a:pt x="6285212" y="6285212"/>
                </a:lnTo>
                <a:lnTo>
                  <a:pt x="0" y="62852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រំឭកមេរៀនថ្ងៃទី ១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456020-68AA-4237-A365-36DAA1281E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5926" y="2707161"/>
            <a:ext cx="12538152" cy="6494371"/>
          </a:xfrm>
          <a:prstGeom prst="rect">
            <a:avLst/>
          </a:prstGeom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8871" y="1852489"/>
            <a:ext cx="15044559" cy="8961080"/>
            <a:chOff x="0" y="0"/>
            <a:chExt cx="4683653" cy="2789752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83653" cy="2789752"/>
            </a:xfrm>
            <a:custGeom>
              <a:avLst/>
              <a:gdLst/>
              <a:ahLst/>
              <a:cxnLst/>
              <a:rect l="l" t="t" r="r" b="b"/>
              <a:pathLst>
                <a:path w="4683653" h="2789752">
                  <a:moveTo>
                    <a:pt x="26245" y="0"/>
                  </a:moveTo>
                  <a:lnTo>
                    <a:pt x="4657408" y="0"/>
                  </a:lnTo>
                  <a:cubicBezTo>
                    <a:pt x="4671903" y="0"/>
                    <a:pt x="4683653" y="11750"/>
                    <a:pt x="4683653" y="26245"/>
                  </a:cubicBezTo>
                  <a:lnTo>
                    <a:pt x="4683653" y="2763507"/>
                  </a:lnTo>
                  <a:cubicBezTo>
                    <a:pt x="4683653" y="2778002"/>
                    <a:pt x="4671903" y="2789752"/>
                    <a:pt x="4657408" y="2789752"/>
                  </a:cubicBezTo>
                  <a:lnTo>
                    <a:pt x="26245" y="2789752"/>
                  </a:lnTo>
                  <a:cubicBezTo>
                    <a:pt x="19284" y="2789752"/>
                    <a:pt x="12609" y="2786987"/>
                    <a:pt x="7687" y="2782065"/>
                  </a:cubicBezTo>
                  <a:cubicBezTo>
                    <a:pt x="2765" y="2777143"/>
                    <a:pt x="0" y="2770468"/>
                    <a:pt x="0" y="2763507"/>
                  </a:cubicBezTo>
                  <a:lnTo>
                    <a:pt x="0" y="26245"/>
                  </a:lnTo>
                  <a:cubicBezTo>
                    <a:pt x="0" y="19284"/>
                    <a:pt x="2765" y="12609"/>
                    <a:pt x="7687" y="7687"/>
                  </a:cubicBezTo>
                  <a:cubicBezTo>
                    <a:pt x="12609" y="2765"/>
                    <a:pt x="19284" y="0"/>
                    <a:pt x="26245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683653" cy="28564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2158738" y="1943100"/>
          <a:ext cx="14084824" cy="7832505"/>
        </p:xfrm>
        <a:graphic>
          <a:graphicData uri="http://schemas.openxmlformats.org/drawingml/2006/table">
            <a:tbl>
              <a:tblPr/>
              <a:tblGrid>
                <a:gridCol w="4028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1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m-KH" sz="2800" dirty="0">
                          <a:effectLst/>
                          <a:latin typeface="Khmer OS Battambang" panose="02000500000000020004" pitchFamily="2" charset="0"/>
                          <a:ea typeface="Calibri" panose="020F0502020204030204" pitchFamily="34" charset="0"/>
                          <a:cs typeface="Khmer OS Battambang" panose="02000500000000020004" pitchFamily="2" charset="0"/>
                        </a:rPr>
                        <a:t>ម៉ោង</a:t>
                      </a:r>
                      <a:endParaRPr lang="en-US" sz="2800" dirty="0">
                        <a:effectLst/>
                        <a:latin typeface="Khmer OS Battambang" panose="02000500000000020004" pitchFamily="2" charset="0"/>
                        <a:ea typeface="Calibri" panose="020F0502020204030204" pitchFamily="34" charset="0"/>
                        <a:cs typeface="Khmer OS Battambang" panose="02000500000000020004" pitchFamily="2" charset="0"/>
                      </a:endParaRPr>
                    </a:p>
                  </a:txBody>
                  <a:tcPr marL="109220" marR="109220" marT="109220" marB="109220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800"/>
                        </a:spcAft>
                      </a:pPr>
                      <a:r>
                        <a:rPr lang="km-KH" sz="2800" dirty="0">
                          <a:solidFill>
                            <a:srgbClr val="000000"/>
                          </a:solidFill>
                          <a:effectLst/>
                          <a:latin typeface="Khmer OS Battambang" panose="02000500000000020004" pitchFamily="2" charset="0"/>
                          <a:ea typeface="Calibri" panose="020F0502020204030204" pitchFamily="34" charset="0"/>
                          <a:cs typeface="Khmer OS Battambang" panose="02000500000000020004" pitchFamily="2" charset="0"/>
                        </a:rPr>
                        <a:t>ពិពណ៌នា</a:t>
                      </a:r>
                      <a:endParaRPr lang="en-US" sz="2800" dirty="0">
                        <a:effectLst/>
                        <a:latin typeface="Khmer OS Battambang" panose="02000500000000020004" pitchFamily="2" charset="0"/>
                        <a:ea typeface="Calibri" panose="020F0502020204030204" pitchFamily="34" charset="0"/>
                        <a:cs typeface="Khmer OS Battambang" panose="02000500000000020004" pitchFamily="2" charset="0"/>
                      </a:endParaRPr>
                    </a:p>
                  </a:txBody>
                  <a:tcPr marL="109220" marR="109220" marT="109220" marB="109220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30'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រំឭកមេរៀន និងល្បែងថាមពល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60'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ជំហាន​ទី ៣៖ បញ្ឈប់ បង្ការ ​និង​កាត់​បន្ថយផលប៉ះពាល់ ​រួម​ទាំងតួនាទី​របស់​សហជីព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15'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សម្រាកពិសាកាហ្វេ/ តែ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85'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ជំហាន​ទី ៣​ ប​ន្ត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20'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តួនាទី​របស់​សហជីព៖ ឧបករណ៍សំខាន់ៗ៖ កិច្ចសន្ទនាសង្គម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440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60'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20004" pitchFamily="2" charset="0"/>
                          <a:sym typeface="Graphik"/>
                        </a:rPr>
                        <a:t>សម្រាកពិសា​អាហារថ្ងៃត្រង់​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60'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ជំហាន​ទី ៦៖ សំណង ​និង​ផលប៉ះពាល់អវិជ្ជមាន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8144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45'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តួនាទី​សហជីព៖ ឧបករណ៍សំខាន់ៗ៖ យន្តការ​បណ្ដឹងសារទុក្ខ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4608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15'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សម្រាកពិសាកាហ្វេ/ តែ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9350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10'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ជំហានទី១៖ ការដាកល់​គោលការណ៍ទៅក្នុងគោលនយោបាយ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936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20'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តួនាទី​សហជីព​ក្នុង​ជំហាន​ទី ១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9365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60'</a:t>
                      </a:r>
                      <a:endParaRPr lang="en-US" sz="140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20004" pitchFamily="2" charset="0"/>
                          <a:sym typeface="Graphik"/>
                        </a:rPr>
                        <a:t>ជំហាន​ទី ៤៖ ការ​តាមដាន​</a:t>
                      </a:r>
                      <a:endParaRPr lang="en-US" sz="1400" dirty="0">
                        <a:latin typeface="Khmer OS Battambang" panose="02000500000000020004" pitchFamily="2" charset="0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3192009" y="331136"/>
            <a:ext cx="12079212" cy="12553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7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6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កម្មវិធី</a:t>
            </a:r>
            <a:r>
              <a:rPr kumimoji="0" lang="km-KH" sz="66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ថ្ងៃទី ២</a:t>
            </a:r>
            <a:endParaRPr kumimoji="0" lang="en-US" sz="66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219200" y="1486707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បញ្ឈប់ បង្ការ ​ឬកាត់​បន្ថយផលប៉ះពាល់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687938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E2E30568-2A75-4770-8F3C-2567DF36E3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420" y="2811554"/>
            <a:ext cx="12538152" cy="6494371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9257496" y="6896100"/>
            <a:ext cx="4987916" cy="2924165"/>
          </a:xfrm>
          <a:custGeom>
            <a:avLst/>
            <a:gdLst/>
            <a:ahLst/>
            <a:cxnLst/>
            <a:rect l="l" t="t" r="r" b="b"/>
            <a:pathLst>
              <a:path w="4987916" h="2924165">
                <a:moveTo>
                  <a:pt x="0" y="0"/>
                </a:moveTo>
                <a:lnTo>
                  <a:pt x="4987916" y="0"/>
                </a:lnTo>
                <a:lnTo>
                  <a:pt x="4987916" y="2924165"/>
                </a:lnTo>
                <a:lnTo>
                  <a:pt x="0" y="29241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742885" y="1038582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4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ជំហានទី ៣៖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ទំនាក់​ទំនងជាមួយ​ផលប៉ះពាល់​អវិជ្ជមាន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734172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D095D928-D6A3-4C4D-97FE-4129DDD0967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871941" y="2087880"/>
            <a:ext cx="14148046" cy="8191500"/>
          </a:xfrm>
          <a:prstGeom prst="rect">
            <a:avLst/>
          </a:prstGeom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66800" y="876300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 </a:t>
            </a: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លំហាត់​អំពី​ផលប៉ះពាល់​អវិជ្ជមាន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780907" y="4152900"/>
            <a:ext cx="10726185" cy="25583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សូម​ពិភាក្សាជាមួយគ្នា៖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តើ​ហានិភ័យដែល​បាន​ជ្រើសរើស​ និង​ក្រុម​ហ៊ុនអឺរ៉ុប​មាន​ទំនាក់​ទំនង​គ្នាដូចម្ដេច?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5641704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8288000" cy="10287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alphaModFix amt="9999"/>
            </a:blip>
            <a:stretch>
              <a:fillRect t="-9555" b="-9555"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7DD06636-ED14-45C3-B2CC-8EFF30020D0B}"/>
              </a:ext>
            </a:extLst>
          </p:cNvPr>
          <p:cNvSpPr txBox="1"/>
          <p:nvPr/>
        </p:nvSpPr>
        <p:spPr>
          <a:xfrm>
            <a:off x="1648356" y="1866900"/>
            <a:ext cx="14991287" cy="389337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88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Hanuman" panose="02020502060506020304" pitchFamily="18" charset="0"/>
                <a:ea typeface="+mn-ea"/>
                <a:cs typeface="Khmer OS Muol Light" panose="02000500000000020004" pitchFamily="2" charset="0"/>
              </a:rPr>
              <a:t>កិច្ចព្រមព្រៀង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8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anuman" panose="02020502060506020304" pitchFamily="18" charset="0"/>
                <a:ea typeface="+mn-ea"/>
                <a:cs typeface="Khmer OS Muol Light" panose="02000500000000020004" pitchFamily="2" charset="0"/>
              </a:rPr>
              <a:t>ស្ដីពីការចូលរួម</a:t>
            </a:r>
            <a:endParaRPr kumimoji="0" lang="en-US" sz="8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anuman" panose="02020502060506020304" pitchFamily="18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BCB440E-9CC9-4363-9FDE-9269816FCE93}"/>
              </a:ext>
            </a:extLst>
          </p:cNvPr>
          <p:cNvSpPr txBox="1"/>
          <p:nvPr/>
        </p:nvSpPr>
        <p:spPr>
          <a:xfrm>
            <a:off x="4335542" y="5911911"/>
            <a:ext cx="9616916" cy="286136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12700" lvl="0" indent="11113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250" b="0" i="0" u="none" strike="noStrike" kern="1200" cap="none" spc="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Khmer OS Battambang" panose="02000500000000020004" pitchFamily="2" charset="0"/>
              </a:rPr>
              <a:t>តើយើងនឹងប្រាស្រ័យទាក់ទងជាមួយគ្នាទៅវិញទៅមកដោយរបៀបណាក្នុងរយៈពេល</a:t>
            </a:r>
            <a:r>
              <a:rPr lang="km-KH" sz="4250" spc="65" dirty="0">
                <a:solidFill>
                  <a:srgbClr val="FFFFFF"/>
                </a:solidFill>
                <a:latin typeface="Arial"/>
                <a:cs typeface="Khmer OS Battambang" panose="02000500000000020004" pitchFamily="2" charset="0"/>
              </a:rPr>
              <a:t>បី</a:t>
            </a:r>
            <a:r>
              <a:rPr kumimoji="0" lang="km-KH" sz="4250" b="0" i="0" u="none" strike="noStrike" kern="1200" cap="none" spc="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Khmer OS Battambang" panose="02000500000000020004" pitchFamily="2" charset="0"/>
              </a:rPr>
              <a:t>ថ្ងៃខាងមុខនេះ? ​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838200" y="841349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បញ្ឈប់ បង្ការ ​ឬកាត់​បន្ថយផលប៉ះពាល់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711055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2A09C30A-7B23-4F4A-BCAA-A0E9C0D8BC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5390" y="2095500"/>
            <a:ext cx="12538152" cy="6494371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9144000" y="6201742"/>
            <a:ext cx="4987916" cy="2924165"/>
          </a:xfrm>
          <a:custGeom>
            <a:avLst/>
            <a:gdLst/>
            <a:ahLst/>
            <a:cxnLst/>
            <a:rect l="l" t="t" r="r" b="b"/>
            <a:pathLst>
              <a:path w="4987916" h="2924165">
                <a:moveTo>
                  <a:pt x="0" y="0"/>
                </a:moveTo>
                <a:lnTo>
                  <a:pt x="4987916" y="0"/>
                </a:lnTo>
                <a:lnTo>
                  <a:pt x="4987916" y="2924165"/>
                </a:lnTo>
                <a:lnTo>
                  <a:pt x="0" y="29241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43000" y="1865785"/>
            <a:ext cx="14991287" cy="58477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ក្រុមហ៊ុន​គួរ​អភិវឌ្ឍ​ផែនការ​សកម្មភាព៖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គោលដៅ​ 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SMART </a:t>
            </a:r>
            <a:endParaRPr kumimoji="0" lang="km-KH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ការកំណត់​ការ​ទទួល​ខុសត្រូវ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មាន​ថវិកា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11161150" y="3699412"/>
            <a:ext cx="6098150" cy="4985417"/>
          </a:xfrm>
          <a:custGeom>
            <a:avLst/>
            <a:gdLst/>
            <a:ahLst/>
            <a:cxnLst/>
            <a:rect l="l" t="t" r="r" b="b"/>
            <a:pathLst>
              <a:path w="6098150" h="4985417">
                <a:moveTo>
                  <a:pt x="0" y="0"/>
                </a:moveTo>
                <a:lnTo>
                  <a:pt x="6098150" y="0"/>
                </a:lnTo>
                <a:lnTo>
                  <a:pt x="6098150" y="4985417"/>
                </a:lnTo>
                <a:lnTo>
                  <a:pt x="0" y="498541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216" r="-216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rPr>
              <a:t>​</a:t>
            </a: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696651" y="769251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បញ្ឈប់ បង្ការ ​ឬកាត់​បន្ថយផលប៉ះពាល់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6" name="Group 6"/>
          <p:cNvGrpSpPr/>
          <p:nvPr/>
        </p:nvGrpSpPr>
        <p:grpSpPr>
          <a:xfrm>
            <a:off x="15687938" y="277300"/>
            <a:ext cx="2403574" cy="240357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931330F-2153-4B37-AE40-8D2B3747C1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916" y="5316418"/>
            <a:ext cx="10721738" cy="3985607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4FBAE3D-3D45-4C19-91DD-417AA67ED368}"/>
              </a:ext>
            </a:extLst>
          </p:cNvPr>
          <p:cNvGraphicFramePr>
            <a:graphicFrameLocks noGrp="1"/>
          </p:cNvGraphicFramePr>
          <p:nvPr/>
        </p:nvGraphicFramePr>
        <p:xfrm>
          <a:off x="12268200" y="3922334"/>
          <a:ext cx="4267200" cy="3470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261849514"/>
                    </a:ext>
                  </a:extLst>
                </a:gridCol>
              </a:tblGrid>
              <a:tr h="3470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m-KH" sz="2000" b="0" dirty="0">
                          <a:effectLst/>
                          <a:latin typeface="Khmer OS Muol Light" panose="02000500000000020004" pitchFamily="2" charset="0"/>
                          <a:cs typeface="Khmer OS Muol Light" panose="02000500000000020004" pitchFamily="2" charset="0"/>
                        </a:rPr>
                        <a:t>ផែនការ​សកម្មភាព​យុទ្ធសាស្រ្ត​</a:t>
                      </a:r>
                      <a:endParaRPr lang="en-US" sz="2000" b="0" dirty="0">
                        <a:effectLst/>
                        <a:latin typeface="Khmer OS Muol Light" panose="02000500000000020004" pitchFamily="2" charset="0"/>
                        <a:ea typeface="Calibri" panose="020F0502020204030204" pitchFamily="34" charset="0"/>
                        <a:cs typeface="Khmer OS Muol Light" panose="02000500000000020004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581982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F412254-DB31-416C-885C-99D40620D342}"/>
              </a:ext>
            </a:extLst>
          </p:cNvPr>
          <p:cNvGraphicFramePr>
            <a:graphicFrameLocks noGrp="1"/>
          </p:cNvGraphicFramePr>
          <p:nvPr/>
        </p:nvGraphicFramePr>
        <p:xfrm>
          <a:off x="12496800" y="4585223"/>
          <a:ext cx="4267200" cy="2022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267200">
                  <a:extLst>
                    <a:ext uri="{9D8B030D-6E8A-4147-A177-3AD203B41FA5}">
                      <a16:colId xmlns:a16="http://schemas.microsoft.com/office/drawing/2014/main" val="3261849514"/>
                    </a:ext>
                  </a:extLst>
                </a:gridCol>
              </a:tblGrid>
              <a:tr h="20225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m-KH" sz="1200" b="0" dirty="0">
                          <a:effectLst/>
                          <a:latin typeface="Khmer OS Battambang" panose="02000500000000020004" pitchFamily="2" charset="0"/>
                          <a:cs typeface="Khmer OS Battambang" panose="02000500000000020004" pitchFamily="2" charset="0"/>
                        </a:rPr>
                        <a:t>គោលដៅ</a:t>
                      </a:r>
                      <a:endParaRPr lang="en-US" sz="1200" b="0" dirty="0">
                        <a:effectLst/>
                        <a:latin typeface="Khmer OS Battambang" panose="02000500000000020004" pitchFamily="2" charset="0"/>
                        <a:ea typeface="Calibri" panose="020F0502020204030204" pitchFamily="34" charset="0"/>
                        <a:cs typeface="Khmer OS Battambang" panose="02000500000000020004" pitchFamily="2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2958198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540294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ការប៉ាន់ប្រមាណផលប៉ះពាល់​អវិជ្ជមាន​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734172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6" name="Picture 5">
            <a:extLst>
              <a:ext uri="{FF2B5EF4-FFF2-40B4-BE49-F238E27FC236}">
                <a16:creationId xmlns:a16="http://schemas.microsoft.com/office/drawing/2014/main" id="{FE69A1FB-8EAE-460F-BAC3-94F2860D849D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871941" y="2087880"/>
            <a:ext cx="14148046" cy="8191500"/>
          </a:xfrm>
          <a:prstGeom prst="rect">
            <a:avLst/>
          </a:prstGeom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តួនាទីសហជីព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219200" y="8289075"/>
            <a:ext cx="16492272" cy="1592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តើ​អ្នក​អាចដើរ​តួនាទី​អ្វីខ្លះនៅក្នុងជំហាន​ទី ៣ ដើម្បីប្រាកដថា ម៉ាកយីហោ និងដៃគូ​ដទទៃទៀត​ក្នុង​សង្វាក់ផ្គត់​ផ្គង់​អនុវត្តនីតិវិធី​ត្រួត​ពិនិត្យ​ភាព​ត្រឹមត្រូវរបស់​ខ្លួនប្រកបដោយ​ប្រសិទ្ធភាព?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48938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586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118F07B-10FC-432A-AB4F-E41BFB754F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4557" y="2633249"/>
            <a:ext cx="10439400" cy="5407283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8984257" y="5806797"/>
            <a:ext cx="4174536" cy="2447322"/>
          </a:xfrm>
          <a:custGeom>
            <a:avLst/>
            <a:gdLst/>
            <a:ahLst/>
            <a:cxnLst/>
            <a:rect l="l" t="t" r="r" b="b"/>
            <a:pathLst>
              <a:path w="4174536" h="2447322">
                <a:moveTo>
                  <a:pt x="0" y="0"/>
                </a:moveTo>
                <a:lnTo>
                  <a:pt x="4174536" y="0"/>
                </a:lnTo>
                <a:lnTo>
                  <a:pt x="4174536" y="2447322"/>
                </a:lnTo>
                <a:lnTo>
                  <a:pt x="0" y="24473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តួនាទីសហជីព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533400" y="1968569"/>
            <a:ext cx="17754600" cy="83184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ក្នុង​នាមជាសហជីព​អ្នក​អាច៖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ដើរតួជាអ្នក​តំណាង​ផ្លូវការរបស់កម្មករនិយោជិត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ដើរតួជា​អ្នកតំណាង​ក្រៅផ្លូវការរបស់កម្មករនិយោជិត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បណ្ដុះបណ្ដាល​កម្មករនិយោជិត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​បណ្ដុះបណ្ដាល​សហជីពមូលដ្ឋាន​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សហការ​អភិវឌ្ឍ​គម្រោង កម្មវិធី ឬគំនិត​ផ្ដួច​ផ្ដើម​នានា​រួម​គ្នាជាមួយនិយោជក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ភ្ជាប់​ទំនាក់​ទំនង​ក្រុម​ហ៊ុន​ជាមួយអ្នក​ពាក់​ព័ន្ធ​រង​ផលប៉ះពាល់ដទៃទៀត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ផ្សារភ្ជាប់​ទំនាក់​ទំនង​ក្រុម​ហ៊ុនជាមួយ​អ្នក​បញ្ជា​ទិញអន្តរជាតិដទៃទៀតនៅក្នុង​វិស័យ​ ឬតំបន់ដូចគ្នា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តស៊ូមតិ និង​បញ្ចុះបញ្ចូលសម្រាប់​គុណតម្លៃ និង​និយាម​សង្គមពាក់ព័ន្ធជាមួយ​លក្ខខណ្ឌ​ការងារ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ការងារ​ក្រុម​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66226" y="2507910"/>
            <a:ext cx="14991287" cy="67980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សូម​ធ្វើការជាមួយ​ក្រុម​របស់​អ្នកដើម្បី៖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សរសេរអំពីផលប៉ះពាល់ជា​អាទិភាពសម្រាប់រោងចក្រ​របស់​អ្នកនៅលើ​ក្រដាស​ផ្ទាំងធំ</a:t>
            </a:r>
            <a:r>
              <a:rPr kumimoji="0" lang="en-US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+</a:t>
            </a: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ទំនាក់​ទំនង​ដែល​អ្នក​បាន​កំណត់ឃើញថាជា​ទំនាក់​ទំនង​រវាង​ផលប៉ះពាល់ជាអាទិភាព ជាមួ​យ​ក្រុម​ហ៊ុន​អឺរ៉ុប​ ព្រមទាំងសរសេរ​អំពី​សកម្មភាពដែល​អ្ន​កក្នុង​នាមជា​សហជីពអាចធ្វើ​បាន​ដើម្បីបញ្ឈប់/កាត់បន្ថយ​ផលប៉ះពាល់/​បង្ការផលប៉ះពាល់​អវិជ្ជមាន​ទាំងនោះ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​ក្រោយ​ពេល ២០ នាទី សូមយក​ក្រដាស​ផ្ទាំងធំ ព្រមជាមួយ​សកម្មភាព​នោះទៅបិទលើជញ្ជាំង ហើយ​វិលមកកាន់​ក្រុម​ធំវិញ។​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ការងារ​ក្រុម​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068897" y="2323846"/>
            <a:ext cx="14991287" cy="33906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សូមប្រើប្រាស់​ទម្រង់ខាង​ក្រោម​សម្រាប់ធ្វើ​ផែនការ​សកម្មភាព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2FF0C2A3-ACA8-41DC-806C-B9190F0D68D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2800" y="3046008"/>
            <a:ext cx="10048344" cy="6280215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658600" y="3462132"/>
            <a:ext cx="1535393" cy="5447965"/>
            <a:chOff x="0" y="-28575"/>
            <a:chExt cx="528302" cy="136738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528302" cy="1338808"/>
            </a:xfrm>
            <a:custGeom>
              <a:avLst/>
              <a:gdLst/>
              <a:ahLst/>
              <a:cxnLst/>
              <a:rect l="l" t="t" r="r" b="b"/>
              <a:pathLst>
                <a:path w="528302" h="1223742">
                  <a:moveTo>
                    <a:pt x="0" y="0"/>
                  </a:moveTo>
                  <a:lnTo>
                    <a:pt x="528302" y="0"/>
                  </a:lnTo>
                  <a:lnTo>
                    <a:pt x="528302" y="1223742"/>
                  </a:lnTo>
                  <a:lnTo>
                    <a:pt x="0" y="1223742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28575"/>
              <a:ext cx="528302" cy="1252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2552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ក្រឡោន​ទទេ</a:t>
              </a:r>
              <a:endParaRPr kumimoji="0" lang="en-US" sz="255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ការពិភាក្សា​ក្រុមធំ​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1028700" y="2171700"/>
            <a:ext cx="14991287" cy="75582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ក្នុង​ពេលលំហាត់​ការដើរក្នុង​​​វិចត្រសាលដែលដើរ​​ពី​ក្រុមមួយទៅ​ក្រុម​មួយ ក្រុម​របស់​អ្នក​ត្រូវ៖ 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ចាត់​តាំង​មនុស្ស​ម្នាក់ឱ្យធ្វើ​បទ​បង្ហាញ​ផែនការ​សកម្មភាព ហើយ​ទទួលមតិ​យោបល់​ពីក្រុម​ដទៃ​ដាក់បញ្ចូល៖ អ្នក​ធ្វើបទបង្ហាញ​នេះ គឺត្រូវនៅប្រចាំ​ការនៅ​កន្លែងធ្វើ​បទបង្ហាញ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អ្នក​ផ្សេងទៀត​ត្រូវ​ដើរ​ទៅកាន់ក្រុម​ដទៃ​ដើម្បី​ពិភាក្សាលើ​លទ្ធផល​ការ​របស់ក្រុម​ទាំងនោះ</a:t>
            </a:r>
          </a:p>
          <a:p>
            <a:pPr marL="820421" marR="0" lvl="1" indent="-41021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3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ក្រោយ​ពេល ១០ នាទីនៅក្នុង​​ក្រុមមួយ ក្រុមត្រូវ​ប្ដូរទៅកាន់​ក្រុមមួយ​ទៀត​ដើម្បី​ធ្វើ​ការពិភាក្សាបន្ត​លើ​លទ្ធផល​របស់​ក្រុម​មួយ​ទៀត។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98394" y="588597"/>
            <a:ext cx="14794179" cy="8098733"/>
            <a:chOff x="0" y="0"/>
            <a:chExt cx="3896409" cy="2133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896409" cy="2133000"/>
            </a:xfrm>
            <a:custGeom>
              <a:avLst/>
              <a:gdLst/>
              <a:ahLst/>
              <a:cxnLst/>
              <a:rect l="l" t="t" r="r" b="b"/>
              <a:pathLst>
                <a:path w="3896409" h="2133000">
                  <a:moveTo>
                    <a:pt x="0" y="0"/>
                  </a:moveTo>
                  <a:lnTo>
                    <a:pt x="3896409" y="0"/>
                  </a:lnTo>
                  <a:lnTo>
                    <a:pt x="3896409" y="2133000"/>
                  </a:lnTo>
                  <a:lnTo>
                    <a:pt x="0" y="2133000"/>
                  </a:ln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3896409" cy="2199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pic>
        <p:nvPicPr>
          <p:cNvPr id="11" name="Picture 10">
            <a:extLst>
              <a:ext uri="{FF2B5EF4-FFF2-40B4-BE49-F238E27FC236}">
                <a16:creationId xmlns:a16="http://schemas.microsoft.com/office/drawing/2014/main" id="{8E01702C-9219-4A6B-8A3E-3DC68A7618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44" y="626696"/>
            <a:ext cx="16777113" cy="7824951"/>
          </a:xfrm>
          <a:prstGeom prst="rect">
            <a:avLst/>
          </a:prstGeom>
        </p:spPr>
      </p:pic>
      <p:grpSp>
        <p:nvGrpSpPr>
          <p:cNvPr id="12" name="Group 7">
            <a:extLst>
              <a:ext uri="{FF2B5EF4-FFF2-40B4-BE49-F238E27FC236}">
                <a16:creationId xmlns:a16="http://schemas.microsoft.com/office/drawing/2014/main" id="{CF455B94-3DDC-404D-9857-3E01DC3B6500}"/>
              </a:ext>
            </a:extLst>
          </p:cNvPr>
          <p:cNvGrpSpPr/>
          <p:nvPr/>
        </p:nvGrpSpPr>
        <p:grpSpPr>
          <a:xfrm>
            <a:off x="12175462" y="853263"/>
            <a:ext cx="5045738" cy="7569400"/>
            <a:chOff x="-320891" y="-542696"/>
            <a:chExt cx="534857" cy="1380689"/>
          </a:xfrm>
        </p:grpSpPr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12DE65AC-88AE-4365-9EAC-0CA6905821AD}"/>
                </a:ext>
              </a:extLst>
            </p:cNvPr>
            <p:cNvSpPr/>
            <p:nvPr/>
          </p:nvSpPr>
          <p:spPr>
            <a:xfrm>
              <a:off x="-320891" y="-500815"/>
              <a:ext cx="528302" cy="1338808"/>
            </a:xfrm>
            <a:custGeom>
              <a:avLst/>
              <a:gdLst/>
              <a:ahLst/>
              <a:cxnLst/>
              <a:rect l="l" t="t" r="r" b="b"/>
              <a:pathLst>
                <a:path w="528302" h="1223742">
                  <a:moveTo>
                    <a:pt x="0" y="0"/>
                  </a:moveTo>
                  <a:lnTo>
                    <a:pt x="528302" y="0"/>
                  </a:lnTo>
                  <a:lnTo>
                    <a:pt x="528302" y="1223742"/>
                  </a:lnTo>
                  <a:lnTo>
                    <a:pt x="0" y="1223742"/>
                  </a:lnTo>
                  <a:close/>
                </a:path>
              </a:pathLst>
            </a:custGeom>
            <a:solidFill>
              <a:srgbClr val="FFD966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  <p:sp>
          <p:nvSpPr>
            <p:cNvPr id="14" name="TextBox 9">
              <a:extLst>
                <a:ext uri="{FF2B5EF4-FFF2-40B4-BE49-F238E27FC236}">
                  <a16:creationId xmlns:a16="http://schemas.microsoft.com/office/drawing/2014/main" id="{7A52A988-FC11-4312-971D-54CEB95BC0E2}"/>
                </a:ext>
              </a:extLst>
            </p:cNvPr>
            <p:cNvSpPr txBox="1"/>
            <p:nvPr/>
          </p:nvSpPr>
          <p:spPr>
            <a:xfrm>
              <a:off x="-314336" y="-542696"/>
              <a:ext cx="528302" cy="125231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km-KH" sz="2552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Khmer OS Battambang" panose="02000500000000020004" pitchFamily="2" charset="0"/>
                  <a:ea typeface="Graphik"/>
                  <a:cs typeface="Khmer OS Battambang" panose="02000500000000020004" pitchFamily="2" charset="0"/>
                  <a:sym typeface="Graphik"/>
                </a:rPr>
                <a:t>ក្រឡោន​ទទេ</a:t>
              </a:r>
              <a:endParaRPr kumimoji="0" lang="en-US" sz="255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 rot="642457">
            <a:off x="14861467" y="5673559"/>
            <a:ext cx="3560792" cy="3369400"/>
          </a:xfrm>
          <a:custGeom>
            <a:avLst/>
            <a:gdLst/>
            <a:ahLst/>
            <a:cxnLst/>
            <a:rect l="l" t="t" r="r" b="b"/>
            <a:pathLst>
              <a:path w="3560792" h="3369400">
                <a:moveTo>
                  <a:pt x="0" y="0"/>
                </a:moveTo>
                <a:lnTo>
                  <a:pt x="3560792" y="0"/>
                </a:lnTo>
                <a:lnTo>
                  <a:pt x="3560792" y="3369400"/>
                </a:lnTo>
                <a:lnTo>
                  <a:pt x="0" y="3369400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110788" y="1050868"/>
            <a:ext cx="14431181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៣៖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ឧបករណ៍​កិច្ចសន្ទនា​សង្គម​​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5656772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4666089" y="2307513"/>
            <a:ext cx="8955822" cy="6950787"/>
          </a:xfrm>
          <a:custGeom>
            <a:avLst/>
            <a:gdLst/>
            <a:ahLst/>
            <a:cxnLst/>
            <a:rect l="l" t="t" r="r" b="b"/>
            <a:pathLst>
              <a:path w="8955822" h="6950787">
                <a:moveTo>
                  <a:pt x="0" y="0"/>
                </a:moveTo>
                <a:lnTo>
                  <a:pt x="8955822" y="0"/>
                </a:lnTo>
                <a:lnTo>
                  <a:pt x="8955822" y="6950787"/>
                </a:lnTo>
                <a:lnTo>
                  <a:pt x="0" y="695078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7676549" y="4076438"/>
            <a:ext cx="3076814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ការចរចា</a:t>
            </a:r>
          </a:p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(ការសម្រេចចិត្ត)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317986" y="5038725"/>
            <a:ext cx="3127171" cy="123110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399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ភាពខ្លាំង​ក្លា​នៃកិច្ច​សន្ទនា</a:t>
            </a:r>
            <a:endParaRPr kumimoji="0" lang="en-US" sz="3399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1" name="TextBox 11"/>
          <p:cNvSpPr txBox="1"/>
          <p:nvPr/>
        </p:nvSpPr>
        <p:spPr>
          <a:xfrm>
            <a:off x="3445157" y="2744412"/>
            <a:ext cx="101215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ខ្ពស់</a:t>
            </a:r>
            <a:endParaRPr kumimoji="0" lang="en-US" sz="33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3445157" y="8408573"/>
            <a:ext cx="1012150" cy="6155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399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ទាប</a:t>
            </a:r>
            <a:endParaRPr kumimoji="0" lang="en-US" sz="3399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3" name="AutoShape 13"/>
          <p:cNvSpPr/>
          <p:nvPr/>
        </p:nvSpPr>
        <p:spPr>
          <a:xfrm>
            <a:off x="3906016" y="3522884"/>
            <a:ext cx="45216" cy="4472939"/>
          </a:xfrm>
          <a:prstGeom prst="line">
            <a:avLst/>
          </a:prstGeom>
          <a:ln w="104775" cap="flat">
            <a:solidFill>
              <a:srgbClr val="FFFFFF"/>
            </a:solidFill>
            <a:prstDash val="solid"/>
            <a:headEnd type="arrow" w="med" len="sm"/>
            <a:tailEnd type="arrow" w="med" len="sm"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69C8381D-0DD0-43C9-A59D-142DB9241C63}"/>
              </a:ext>
            </a:extLst>
          </p:cNvPr>
          <p:cNvSpPr txBox="1"/>
          <p:nvPr/>
        </p:nvSpPr>
        <p:spPr>
          <a:xfrm>
            <a:off x="7092259" y="5908742"/>
            <a:ext cx="423695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ការពិគ្រោះ​យោបល់</a:t>
            </a:r>
          </a:p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(ការសន្ទនា)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  <p:sp>
        <p:nvSpPr>
          <p:cNvPr id="16" name="TextBox 7">
            <a:extLst>
              <a:ext uri="{FF2B5EF4-FFF2-40B4-BE49-F238E27FC236}">
                <a16:creationId xmlns:a16="http://schemas.microsoft.com/office/drawing/2014/main" id="{2A646072-7667-466E-8390-0816A57EB71B}"/>
              </a:ext>
            </a:extLst>
          </p:cNvPr>
          <p:cNvSpPr txBox="1"/>
          <p:nvPr/>
        </p:nvSpPr>
        <p:spPr>
          <a:xfrm>
            <a:off x="5595456" y="7741047"/>
            <a:ext cx="723900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ការផ្ដោះ​ប្ដូរ​ព័ត៌មាន​</a:t>
            </a:r>
          </a:p>
          <a:p>
            <a:pPr marL="0" marR="0" lvl="0" indent="0" algn="ctr" defTabSz="914400" rtl="0" eaLnBrk="1" fontAlgn="auto" latinLnBrk="0" hangingPunct="1">
              <a:lnSpc>
                <a:spcPts val="476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(ការជម្រាប​​ព័ត៌មាន​)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36710" y="800100"/>
            <a:ext cx="16014580" cy="9293248"/>
            <a:chOff x="0" y="-38100"/>
            <a:chExt cx="4783364" cy="7961579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783364" cy="7923479"/>
            </a:xfrm>
            <a:custGeom>
              <a:avLst/>
              <a:gdLst/>
              <a:ahLst/>
              <a:cxnLst/>
              <a:rect l="l" t="t" r="r" b="b"/>
              <a:pathLst>
                <a:path w="4783364" h="7923479">
                  <a:moveTo>
                    <a:pt x="27072" y="0"/>
                  </a:moveTo>
                  <a:lnTo>
                    <a:pt x="4756292" y="0"/>
                  </a:lnTo>
                  <a:cubicBezTo>
                    <a:pt x="4763472" y="0"/>
                    <a:pt x="4770358" y="2852"/>
                    <a:pt x="4775434" y="7929"/>
                  </a:cubicBezTo>
                  <a:cubicBezTo>
                    <a:pt x="4780512" y="13006"/>
                    <a:pt x="4783364" y="19892"/>
                    <a:pt x="4783364" y="27072"/>
                  </a:cubicBezTo>
                  <a:lnTo>
                    <a:pt x="4783364" y="7896407"/>
                  </a:lnTo>
                  <a:cubicBezTo>
                    <a:pt x="4783364" y="7911359"/>
                    <a:pt x="4771243" y="7923479"/>
                    <a:pt x="4756292" y="7923479"/>
                  </a:cubicBezTo>
                  <a:lnTo>
                    <a:pt x="27072" y="7923479"/>
                  </a:lnTo>
                  <a:cubicBezTo>
                    <a:pt x="12121" y="7923479"/>
                    <a:pt x="0" y="7911359"/>
                    <a:pt x="0" y="7896407"/>
                  </a:cubicBezTo>
                  <a:lnTo>
                    <a:pt x="0" y="27072"/>
                  </a:lnTo>
                  <a:cubicBezTo>
                    <a:pt x="0" y="12121"/>
                    <a:pt x="12121" y="0"/>
                    <a:pt x="27072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80975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nl-NL" dirty="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4783364" cy="7961579"/>
            </a:xfrm>
            <a:prstGeom prst="rect">
              <a:avLst/>
            </a:prstGeom>
          </p:spPr>
          <p:txBody>
            <a:bodyPr lIns="28570" tIns="28570" rIns="28570" bIns="28570" rtlCol="0" anchor="ctr"/>
            <a:lstStyle/>
            <a:p>
              <a:pPr algn="ctr">
                <a:lnSpc>
                  <a:spcPts val="188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2295404" y="3552969"/>
            <a:ext cx="13716243" cy="1677341"/>
            <a:chOff x="0" y="0"/>
            <a:chExt cx="4145061" cy="506894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4145061" cy="506894"/>
            </a:xfrm>
            <a:custGeom>
              <a:avLst/>
              <a:gdLst/>
              <a:ahLst/>
              <a:cxnLst/>
              <a:rect l="l" t="t" r="r" b="b"/>
              <a:pathLst>
                <a:path w="4145061" h="506894">
                  <a:moveTo>
                    <a:pt x="9595" y="0"/>
                  </a:moveTo>
                  <a:lnTo>
                    <a:pt x="4135465" y="0"/>
                  </a:lnTo>
                  <a:cubicBezTo>
                    <a:pt x="4138010" y="0"/>
                    <a:pt x="4140451" y="1011"/>
                    <a:pt x="4142250" y="2810"/>
                  </a:cubicBezTo>
                  <a:cubicBezTo>
                    <a:pt x="4144050" y="4610"/>
                    <a:pt x="4145061" y="7051"/>
                    <a:pt x="4145061" y="9595"/>
                  </a:cubicBezTo>
                  <a:lnTo>
                    <a:pt x="4145061" y="497298"/>
                  </a:lnTo>
                  <a:cubicBezTo>
                    <a:pt x="4145061" y="499843"/>
                    <a:pt x="4144050" y="502284"/>
                    <a:pt x="4142250" y="504083"/>
                  </a:cubicBezTo>
                  <a:cubicBezTo>
                    <a:pt x="4140451" y="505883"/>
                    <a:pt x="4138010" y="506894"/>
                    <a:pt x="4135465" y="506894"/>
                  </a:cubicBezTo>
                  <a:lnTo>
                    <a:pt x="9595" y="506894"/>
                  </a:lnTo>
                  <a:cubicBezTo>
                    <a:pt x="7051" y="506894"/>
                    <a:pt x="4610" y="505883"/>
                    <a:pt x="2810" y="504083"/>
                  </a:cubicBezTo>
                  <a:cubicBezTo>
                    <a:pt x="1011" y="502284"/>
                    <a:pt x="0" y="499843"/>
                    <a:pt x="0" y="497298"/>
                  </a:cubicBezTo>
                  <a:lnTo>
                    <a:pt x="0" y="9595"/>
                  </a:lnTo>
                  <a:cubicBezTo>
                    <a:pt x="0" y="7051"/>
                    <a:pt x="1011" y="4610"/>
                    <a:pt x="2810" y="2810"/>
                  </a:cubicBezTo>
                  <a:cubicBezTo>
                    <a:pt x="4610" y="1011"/>
                    <a:pt x="7051" y="0"/>
                    <a:pt x="9595" y="0"/>
                  </a:cubicBezTo>
                  <a:close/>
                </a:path>
              </a:pathLst>
            </a:custGeom>
            <a:solidFill>
              <a:srgbClr val="FFFFFF">
                <a:alpha val="38824"/>
              </a:srgbClr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4145061" cy="544994"/>
            </a:xfrm>
            <a:prstGeom prst="rect">
              <a:avLst/>
            </a:prstGeom>
          </p:spPr>
          <p:txBody>
            <a:bodyPr lIns="28570" tIns="28570" rIns="28570" bIns="28570" rtlCol="0" anchor="ctr"/>
            <a:lstStyle/>
            <a:p>
              <a:pPr algn="ctr">
                <a:lnSpc>
                  <a:spcPts val="188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2295404" y="5706559"/>
            <a:ext cx="13706718" cy="1750458"/>
            <a:chOff x="0" y="0"/>
            <a:chExt cx="4142182" cy="52899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42182" cy="528990"/>
            </a:xfrm>
            <a:custGeom>
              <a:avLst/>
              <a:gdLst/>
              <a:ahLst/>
              <a:cxnLst/>
              <a:rect l="l" t="t" r="r" b="b"/>
              <a:pathLst>
                <a:path w="4142182" h="528990">
                  <a:moveTo>
                    <a:pt x="9602" y="0"/>
                  </a:moveTo>
                  <a:lnTo>
                    <a:pt x="4132580" y="0"/>
                  </a:lnTo>
                  <a:cubicBezTo>
                    <a:pt x="4137883" y="0"/>
                    <a:pt x="4142182" y="4299"/>
                    <a:pt x="4142182" y="9602"/>
                  </a:cubicBezTo>
                  <a:lnTo>
                    <a:pt x="4142182" y="519388"/>
                  </a:lnTo>
                  <a:cubicBezTo>
                    <a:pt x="4142182" y="521935"/>
                    <a:pt x="4141170" y="524377"/>
                    <a:pt x="4139370" y="526178"/>
                  </a:cubicBezTo>
                  <a:cubicBezTo>
                    <a:pt x="4137569" y="527978"/>
                    <a:pt x="4135127" y="528990"/>
                    <a:pt x="4132580" y="528990"/>
                  </a:cubicBezTo>
                  <a:lnTo>
                    <a:pt x="9602" y="528990"/>
                  </a:lnTo>
                  <a:cubicBezTo>
                    <a:pt x="4299" y="528990"/>
                    <a:pt x="0" y="524691"/>
                    <a:pt x="0" y="519388"/>
                  </a:cubicBezTo>
                  <a:lnTo>
                    <a:pt x="0" y="9602"/>
                  </a:lnTo>
                  <a:cubicBezTo>
                    <a:pt x="0" y="4299"/>
                    <a:pt x="4299" y="0"/>
                    <a:pt x="9602" y="0"/>
                  </a:cubicBezTo>
                  <a:close/>
                </a:path>
              </a:pathLst>
            </a:custGeom>
            <a:solidFill>
              <a:srgbClr val="FFFFFF">
                <a:alpha val="38824"/>
              </a:srgbClr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42182" cy="567090"/>
            </a:xfrm>
            <a:prstGeom prst="rect">
              <a:avLst/>
            </a:prstGeom>
          </p:spPr>
          <p:txBody>
            <a:bodyPr lIns="28570" tIns="28570" rIns="28570" bIns="28570" rtlCol="0" anchor="ctr"/>
            <a:lstStyle/>
            <a:p>
              <a:pPr algn="ctr">
                <a:lnSpc>
                  <a:spcPts val="188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485784" y="7732851"/>
            <a:ext cx="2675376" cy="14139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878"/>
              </a:lnSpc>
            </a:pPr>
            <a:r>
              <a:rPr lang="en-US" sz="7770" spc="-310">
                <a:solidFill>
                  <a:srgbClr val="673282"/>
                </a:solidFill>
                <a:latin typeface="Graphik Bold"/>
                <a:ea typeface="Graphik Bold"/>
                <a:cs typeface="Graphik Bold"/>
                <a:sym typeface="Graphik Bold"/>
              </a:rPr>
              <a:t>2</a:t>
            </a:r>
          </a:p>
        </p:txBody>
      </p:sp>
      <p:grpSp>
        <p:nvGrpSpPr>
          <p:cNvPr id="12" name="Group 12"/>
          <p:cNvGrpSpPr/>
          <p:nvPr/>
        </p:nvGrpSpPr>
        <p:grpSpPr>
          <a:xfrm>
            <a:off x="2304929" y="7934960"/>
            <a:ext cx="13706718" cy="1750458"/>
            <a:chOff x="0" y="0"/>
            <a:chExt cx="4142182" cy="528990"/>
          </a:xfrm>
        </p:grpSpPr>
        <p:sp>
          <p:nvSpPr>
            <p:cNvPr id="13" name="Freeform 13"/>
            <p:cNvSpPr/>
            <p:nvPr/>
          </p:nvSpPr>
          <p:spPr>
            <a:xfrm>
              <a:off x="0" y="0"/>
              <a:ext cx="4142182" cy="528990"/>
            </a:xfrm>
            <a:custGeom>
              <a:avLst/>
              <a:gdLst/>
              <a:ahLst/>
              <a:cxnLst/>
              <a:rect l="l" t="t" r="r" b="b"/>
              <a:pathLst>
                <a:path w="4142182" h="528990">
                  <a:moveTo>
                    <a:pt x="9602" y="0"/>
                  </a:moveTo>
                  <a:lnTo>
                    <a:pt x="4132580" y="0"/>
                  </a:lnTo>
                  <a:cubicBezTo>
                    <a:pt x="4137883" y="0"/>
                    <a:pt x="4142182" y="4299"/>
                    <a:pt x="4142182" y="9602"/>
                  </a:cubicBezTo>
                  <a:lnTo>
                    <a:pt x="4142182" y="519388"/>
                  </a:lnTo>
                  <a:cubicBezTo>
                    <a:pt x="4142182" y="521935"/>
                    <a:pt x="4141170" y="524377"/>
                    <a:pt x="4139370" y="526178"/>
                  </a:cubicBezTo>
                  <a:cubicBezTo>
                    <a:pt x="4137569" y="527978"/>
                    <a:pt x="4135127" y="528990"/>
                    <a:pt x="4132580" y="528990"/>
                  </a:cubicBezTo>
                  <a:lnTo>
                    <a:pt x="9602" y="528990"/>
                  </a:lnTo>
                  <a:cubicBezTo>
                    <a:pt x="4299" y="528990"/>
                    <a:pt x="0" y="524691"/>
                    <a:pt x="0" y="519388"/>
                  </a:cubicBezTo>
                  <a:lnTo>
                    <a:pt x="0" y="9602"/>
                  </a:lnTo>
                  <a:cubicBezTo>
                    <a:pt x="0" y="4299"/>
                    <a:pt x="4299" y="0"/>
                    <a:pt x="9602" y="0"/>
                  </a:cubicBezTo>
                  <a:close/>
                </a:path>
              </a:pathLst>
            </a:custGeom>
            <a:solidFill>
              <a:srgbClr val="FFFFFF">
                <a:alpha val="38824"/>
              </a:srgbClr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0" y="-38100"/>
              <a:ext cx="4142182" cy="567090"/>
            </a:xfrm>
            <a:prstGeom prst="rect">
              <a:avLst/>
            </a:prstGeom>
          </p:spPr>
          <p:txBody>
            <a:bodyPr lIns="28570" tIns="28570" rIns="28570" bIns="28570" rtlCol="0" anchor="ctr"/>
            <a:lstStyle/>
            <a:p>
              <a:pPr algn="ctr">
                <a:lnSpc>
                  <a:spcPts val="188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2844690" y="5890012"/>
            <a:ext cx="1446407" cy="1446407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29"/>
                </a:lnSpc>
              </a:pPr>
              <a:endParaRPr/>
            </a:p>
          </p:txBody>
        </p:sp>
      </p:grpSp>
      <p:sp>
        <p:nvSpPr>
          <p:cNvPr id="18" name="TextBox 18"/>
          <p:cNvSpPr txBox="1"/>
          <p:nvPr/>
        </p:nvSpPr>
        <p:spPr>
          <a:xfrm>
            <a:off x="2273668" y="2743428"/>
            <a:ext cx="2588452" cy="7428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034"/>
              </a:lnSpc>
            </a:pPr>
            <a:r>
              <a:rPr lang="km-KH" sz="4310" b="1" dirty="0">
                <a:solidFill>
                  <a:srgbClr val="FFFFFF"/>
                </a:solidFill>
                <a:latin typeface="Graphik Medium"/>
                <a:cs typeface="Khmer OS Battambang" panose="02000500000000020004" pitchFamily="2" charset="0"/>
              </a:rPr>
              <a:t>ថ្ងៃ</a:t>
            </a:r>
            <a:endParaRPr lang="en-US" sz="4310" b="1" dirty="0">
              <a:solidFill>
                <a:srgbClr val="FFFFFF"/>
              </a:solidFill>
              <a:latin typeface="Graphik Medium"/>
              <a:cs typeface="Khmer OS Battambang" panose="02000500000000020004" pitchFamily="2" charset="0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2205794" y="5809457"/>
            <a:ext cx="2724200" cy="1378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6"/>
              </a:lnSpc>
            </a:pPr>
            <a:r>
              <a:rPr lang="en-US" sz="7511" spc="-300">
                <a:solidFill>
                  <a:srgbClr val="673282"/>
                </a:solidFill>
                <a:latin typeface="Graphik Bold"/>
                <a:ea typeface="Graphik Bold"/>
                <a:cs typeface="Graphik Bold"/>
                <a:sym typeface="Graphik Bold"/>
              </a:rPr>
              <a:t>2</a:t>
            </a:r>
          </a:p>
        </p:txBody>
      </p:sp>
      <p:sp>
        <p:nvSpPr>
          <p:cNvPr id="21" name="TextBox 21"/>
          <p:cNvSpPr txBox="1"/>
          <p:nvPr/>
        </p:nvSpPr>
        <p:spPr>
          <a:xfrm>
            <a:off x="2285879" y="8006431"/>
            <a:ext cx="2724200" cy="1378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6"/>
              </a:lnSpc>
            </a:pPr>
            <a:r>
              <a:rPr lang="en-US" sz="7511" spc="-300">
                <a:solidFill>
                  <a:srgbClr val="673282"/>
                </a:solidFill>
                <a:latin typeface="Graphik Bold"/>
                <a:ea typeface="Graphik Bold"/>
                <a:cs typeface="Graphik Bold"/>
                <a:sym typeface="Graphik Bold"/>
              </a:rPr>
              <a:t>3</a:t>
            </a:r>
          </a:p>
        </p:txBody>
      </p:sp>
      <p:sp>
        <p:nvSpPr>
          <p:cNvPr id="22" name="TextBox 22"/>
          <p:cNvSpPr txBox="1"/>
          <p:nvPr/>
        </p:nvSpPr>
        <p:spPr>
          <a:xfrm>
            <a:off x="4300622" y="3807971"/>
            <a:ext cx="9715332" cy="11559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1"/>
              </a:lnSpc>
            </a:pPr>
            <a:r>
              <a:rPr lang="km-KH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សេចក្ដីផ្ដើមអំពី </a:t>
            </a:r>
            <a:r>
              <a:rPr lang="en-US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RBC &amp; </a:t>
            </a:r>
            <a:r>
              <a:rPr lang="km-KH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គោលការណ៍ណែនាំ </a:t>
            </a:r>
            <a:r>
              <a:rPr lang="en-US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OECD/ GRDD</a:t>
            </a:r>
          </a:p>
          <a:p>
            <a:pPr algn="ctr">
              <a:lnSpc>
                <a:spcPts val="2961"/>
              </a:lnSpc>
            </a:pPr>
            <a:r>
              <a:rPr lang="km-KH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តួនាទីរបស់សហជីព​</a:t>
            </a:r>
          </a:p>
          <a:p>
            <a:pPr algn="ctr">
              <a:lnSpc>
                <a:spcPts val="2961"/>
              </a:lnSpc>
            </a:pPr>
            <a:r>
              <a:rPr lang="km-KH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ជំហានទី ២ នៃ </a:t>
            </a:r>
            <a:r>
              <a:rPr lang="en-US" sz="2552" dirty="0">
                <a:solidFill>
                  <a:srgbClr val="FFFFFF"/>
                </a:solidFill>
                <a:latin typeface="Graphik Bold"/>
                <a:ea typeface="Graphik Bold"/>
                <a:cs typeface="Khmer OS Battambang" panose="02000500000000020004" pitchFamily="2" charset="0"/>
                <a:sym typeface="Graphik Bold"/>
              </a:rPr>
              <a:t>HREDD</a:t>
            </a:r>
          </a:p>
        </p:txBody>
      </p:sp>
      <p:sp>
        <p:nvSpPr>
          <p:cNvPr id="23" name="TextBox 23"/>
          <p:cNvSpPr txBox="1"/>
          <p:nvPr/>
        </p:nvSpPr>
        <p:spPr>
          <a:xfrm>
            <a:off x="4291097" y="6407214"/>
            <a:ext cx="9715332" cy="38472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961"/>
              </a:lnSpc>
            </a:pPr>
            <a:r>
              <a:rPr lang="km-KH" sz="2552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ជំហានទី ៣ ទី ៦ ទី ១ និងទី៤ នៃ</a:t>
            </a:r>
            <a:r>
              <a:rPr lang="en-US" sz="2552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 HREDD</a:t>
            </a:r>
          </a:p>
        </p:txBody>
      </p:sp>
      <p:sp>
        <p:nvSpPr>
          <p:cNvPr id="24" name="TextBox 24"/>
          <p:cNvSpPr txBox="1"/>
          <p:nvPr/>
        </p:nvSpPr>
        <p:spPr>
          <a:xfrm>
            <a:off x="4496503" y="8047883"/>
            <a:ext cx="9519451" cy="19236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61"/>
              </a:lnSpc>
            </a:pPr>
            <a:endParaRPr lang="km-KH" sz="2550" dirty="0">
              <a:cs typeface="Khmer OS Battambang" panose="02000500000000020004" pitchFamily="2" charset="0"/>
            </a:endParaRPr>
          </a:p>
          <a:p>
            <a:pPr algn="ctr">
              <a:lnSpc>
                <a:spcPts val="2961"/>
              </a:lnSpc>
            </a:pPr>
            <a:r>
              <a:rPr lang="km-KH" sz="255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បន្តជំហានទី ៤ និងទី ៥ នៃ </a:t>
            </a:r>
            <a:r>
              <a:rPr lang="en-US" sz="255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HREDD</a:t>
            </a:r>
          </a:p>
          <a:p>
            <a:pPr algn="ctr">
              <a:lnSpc>
                <a:spcPts val="2961"/>
              </a:lnSpc>
            </a:pPr>
            <a:r>
              <a:rPr lang="km-KH" sz="255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វិធីសាស្ត្រ </a:t>
            </a:r>
          </a:p>
          <a:p>
            <a:pPr algn="ctr">
              <a:lnSpc>
                <a:spcPts val="2961"/>
              </a:lnSpc>
            </a:pPr>
            <a:r>
              <a:rPr lang="km-KH" sz="2550" dirty="0">
                <a:solidFill>
                  <a:srgbClr val="FFFFFF"/>
                </a:solidFill>
                <a:latin typeface="Khmer OS Battambang" panose="02000500000000020004" pitchFamily="2" charset="0"/>
                <a:cs typeface="Khmer OS Battambang" panose="02000500000000020004" pitchFamily="2" charset="0"/>
              </a:rPr>
              <a:t>ការឆ្លុះបញ្ចាំង និងការ​សម្លឹងឆ្ពោះទៅមុខ </a:t>
            </a:r>
            <a:r>
              <a:rPr lang="km-KH" sz="2550" dirty="0">
                <a:solidFill>
                  <a:srgbClr val="FFFFFF"/>
                </a:solidFill>
                <a:latin typeface="Graphik Bold"/>
                <a:cs typeface="Khmer OS Battambang" panose="02000500000000020004" pitchFamily="2" charset="0"/>
              </a:rPr>
              <a:t>​</a:t>
            </a:r>
          </a:p>
          <a:p>
            <a:pPr algn="ctr">
              <a:lnSpc>
                <a:spcPts val="2961"/>
              </a:lnSpc>
            </a:pPr>
            <a:endParaRPr lang="km-KH" sz="2550" dirty="0">
              <a:solidFill>
                <a:srgbClr val="FFFFFF"/>
              </a:solidFill>
              <a:latin typeface="Graphik Bold"/>
              <a:cs typeface="Khmer OS Battambang" panose="02000500000000020004" pitchFamily="2" charset="0"/>
            </a:endParaRPr>
          </a:p>
        </p:txBody>
      </p:sp>
      <p:grpSp>
        <p:nvGrpSpPr>
          <p:cNvPr id="25" name="Group 25"/>
          <p:cNvGrpSpPr/>
          <p:nvPr/>
        </p:nvGrpSpPr>
        <p:grpSpPr>
          <a:xfrm>
            <a:off x="2844690" y="3631503"/>
            <a:ext cx="1446407" cy="1446407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2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2844690" y="8086986"/>
            <a:ext cx="1446407" cy="1446407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6200" y="57150"/>
              <a:ext cx="660400" cy="6794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29"/>
                </a:lnSpc>
              </a:pPr>
              <a:endParaRPr/>
            </a:p>
          </p:txBody>
        </p:sp>
      </p:grpSp>
      <p:sp>
        <p:nvSpPr>
          <p:cNvPr id="31" name="TextBox 31"/>
          <p:cNvSpPr txBox="1"/>
          <p:nvPr/>
        </p:nvSpPr>
        <p:spPr>
          <a:xfrm>
            <a:off x="2205794" y="3587880"/>
            <a:ext cx="2724200" cy="13760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6"/>
              </a:lnSpc>
            </a:pPr>
            <a:r>
              <a:rPr lang="en-US" sz="7511" spc="-300">
                <a:solidFill>
                  <a:srgbClr val="673282"/>
                </a:solidFill>
                <a:latin typeface="Graphik Bold"/>
                <a:ea typeface="Graphik Bold"/>
                <a:cs typeface="Graphik Bold"/>
                <a:sym typeface="Graphik Bold"/>
              </a:rPr>
              <a:t>1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2205794" y="8022134"/>
            <a:ext cx="2724200" cy="13789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516"/>
              </a:lnSpc>
            </a:pPr>
            <a:r>
              <a:rPr lang="en-US" sz="7511" spc="-300">
                <a:solidFill>
                  <a:srgbClr val="673282"/>
                </a:solidFill>
                <a:latin typeface="Graphik Bold"/>
                <a:ea typeface="Graphik Bold"/>
                <a:cs typeface="Graphik Bold"/>
                <a:sym typeface="Graphik Bold"/>
              </a:rPr>
              <a:t>3</a:t>
            </a:r>
          </a:p>
        </p:txBody>
      </p:sp>
      <p:sp>
        <p:nvSpPr>
          <p:cNvPr id="33" name="TextBox 19">
            <a:extLst>
              <a:ext uri="{FF2B5EF4-FFF2-40B4-BE49-F238E27FC236}">
                <a16:creationId xmlns:a16="http://schemas.microsoft.com/office/drawing/2014/main" id="{242F70BE-6A3E-4376-8EC4-8C95C5FEEFF9}"/>
              </a:ext>
            </a:extLst>
          </p:cNvPr>
          <p:cNvSpPr txBox="1"/>
          <p:nvPr/>
        </p:nvSpPr>
        <p:spPr>
          <a:xfrm>
            <a:off x="1648356" y="1535549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km-KH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កម្មវិធី</a:t>
            </a:r>
            <a:r>
              <a:rPr lang="km-KH" sz="54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វគ្គបណ្ដុះបណ្ដាល</a:t>
            </a: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0D5236FD-B6C5-4D0A-94C4-DFF972D531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2811554"/>
            <a:ext cx="12538152" cy="6494371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10524262" y="4361393"/>
            <a:ext cx="4987916" cy="2924165"/>
          </a:xfrm>
          <a:custGeom>
            <a:avLst/>
            <a:gdLst/>
            <a:ahLst/>
            <a:cxnLst/>
            <a:rect l="l" t="t" r="r" b="b"/>
            <a:pathLst>
              <a:path w="4987916" h="2924165">
                <a:moveTo>
                  <a:pt x="0" y="0"/>
                </a:moveTo>
                <a:lnTo>
                  <a:pt x="4987915" y="0"/>
                </a:lnTo>
                <a:lnTo>
                  <a:pt x="4987915" y="2924165"/>
                </a:lnTo>
                <a:lnTo>
                  <a:pt x="0" y="2924165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F26875CE-E09D-4E4A-9256-97C0688A9225}"/>
              </a:ext>
            </a:extLst>
          </p:cNvPr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93"/>
              </a:lnSpc>
            </a:pPr>
            <a:r>
              <a:rPr lang="km-KH" sz="5400" dirty="0">
                <a:solidFill>
                  <a:srgbClr val="FBBC43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lang="km-KH" sz="5400" dirty="0">
                <a:solidFill>
                  <a:srgbClr val="FFFFFF"/>
                </a:solidFill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សំណង​</a:t>
            </a:r>
            <a:endParaRPr lang="en-US" sz="6000" dirty="0">
              <a:solidFill>
                <a:srgbClr val="FFFFFF"/>
              </a:solidFill>
              <a:latin typeface="Graphik Bold"/>
              <a:ea typeface="Graphik Bold"/>
              <a:cs typeface="Graphik Bold"/>
              <a:sym typeface="Graphik Bold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"/>
          <p:cNvSpPr/>
          <p:nvPr/>
        </p:nvSpPr>
        <p:spPr>
          <a:xfrm>
            <a:off x="11454190" y="4009087"/>
            <a:ext cx="5805110" cy="5782609"/>
          </a:xfrm>
          <a:custGeom>
            <a:avLst/>
            <a:gdLst/>
            <a:ahLst/>
            <a:cxnLst/>
            <a:rect l="l" t="t" r="r" b="b"/>
            <a:pathLst>
              <a:path w="5805110" h="5782609">
                <a:moveTo>
                  <a:pt x="0" y="0"/>
                </a:moveTo>
                <a:lnTo>
                  <a:pt x="5805110" y="0"/>
                </a:lnTo>
                <a:lnTo>
                  <a:pt x="5805110" y="5782609"/>
                </a:lnTo>
                <a:lnTo>
                  <a:pt x="0" y="578260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5" name="Group 5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7" name="TextBox 2">
            <a:extLst>
              <a:ext uri="{FF2B5EF4-FFF2-40B4-BE49-F238E27FC236}">
                <a16:creationId xmlns:a16="http://schemas.microsoft.com/office/drawing/2014/main" id="{B1134E67-4A2F-405C-BDF7-FC32E389C348}"/>
              </a:ext>
            </a:extLst>
          </p:cNvPr>
          <p:cNvSpPr txBox="1"/>
          <p:nvPr/>
        </p:nvSpPr>
        <p:spPr>
          <a:xfrm>
            <a:off x="1268746" y="2923960"/>
            <a:ext cx="14991287" cy="9453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បុគ្គល ឬ​ក្រុម​ដែល​បាន​ទទួលរង​គ្រោះ​ពីសកម្មភាពអាជីវកម្ម មាន​សិទ្ធិ​ទទួល​បានសំណង​៖</a:t>
            </a:r>
          </a:p>
          <a:p>
            <a:pPr marL="968375" lvl="1" indent="-558800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១.  ដើម្បី​ស្ដារ​ទៅស្ថានភាពដែល​គួរ​តែ​កើត​ឡើង​ប្រសិនផលប៉ះពាល់​នោះ​ ពុំ​បាន​កើត​ឡើង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២. ដើម្បី​ព្យាយាម​កែតម្រូវចំពោះគ្រោះ​ថ្នាក់​ដែល​បានបង្កឡើង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៣. វិធាន​ការផ្សេងៗជាច្រើន</a:t>
            </a:r>
          </a:p>
          <a:p>
            <a:pPr marL="410211" lvl="1" algn="l">
              <a:lnSpc>
                <a:spcPct val="130000"/>
              </a:lnSpc>
            </a:pPr>
            <a:r>
              <a:rPr lang="km-KH" sz="3800" dirty="0">
                <a:solidFill>
                  <a:srgbClr val="FFFFFF"/>
                </a:solidFill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៤. យន្តការ​បណ្ដឹង​</a:t>
            </a: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sz="3800" dirty="0">
              <a:solidFill>
                <a:srgbClr val="FFFFFF"/>
              </a:solidFill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30000"/>
              </a:lnSpc>
            </a:pPr>
            <a:endParaRPr lang="en-US" dirty="0">
              <a:sym typeface="Graphik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5F7250DE-E976-4CC7-BE82-B77BD06B7F0E}"/>
              </a:ext>
            </a:extLst>
          </p:cNvPr>
          <p:cNvSpPr txBox="1"/>
          <p:nvPr/>
        </p:nvSpPr>
        <p:spPr>
          <a:xfrm>
            <a:off x="1648356" y="981075"/>
            <a:ext cx="14991287" cy="872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44"/>
              </a:lnSpc>
            </a:pP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ជំហាន​ទី ៦៖ </a:t>
            </a:r>
            <a:r>
              <a:rPr lang="km-KH" sz="5400" dirty="0">
                <a:solidFill>
                  <a:schemeClr val="bg1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lang="km-KH" sz="5400" dirty="0">
                <a:solidFill>
                  <a:srgbClr val="FBBC43"/>
                </a:solidFill>
                <a:latin typeface="Graphik Bold"/>
                <a:cs typeface="Khmer OS Muol Light" panose="02000500000000020004" pitchFamily="2" charset="0"/>
                <a:sym typeface="Graphik Bold"/>
              </a:rPr>
              <a:t>​</a:t>
            </a: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F1E63135-DF42-8A75-EC96-3B2989EBF1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4800" y="1686903"/>
            <a:ext cx="10254361" cy="7523116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4E038EAB-76CE-7A79-DFFB-80CF33A22A49}"/>
              </a:ext>
            </a:extLst>
          </p:cNvPr>
          <p:cNvSpPr/>
          <p:nvPr/>
        </p:nvSpPr>
        <p:spPr>
          <a:xfrm>
            <a:off x="8229600" y="1995074"/>
            <a:ext cx="1447800" cy="1371600"/>
          </a:xfrm>
          <a:prstGeom prst="ellipse">
            <a:avLst/>
          </a:prstGeom>
          <a:solidFill>
            <a:srgbClr val="4214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C8BBD3-9D4E-F092-A5BF-B6DAA3141D66}"/>
              </a:ext>
            </a:extLst>
          </p:cNvPr>
          <p:cNvSpPr txBox="1"/>
          <p:nvPr/>
        </p:nvSpPr>
        <p:spPr>
          <a:xfrm>
            <a:off x="8077200" y="2361876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ស្របច្បាប់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6A4E40-CDC9-B090-8465-072D40531E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15600" y="2731208"/>
            <a:ext cx="1444877" cy="137171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EB71B72F-A600-E16E-8CE4-202A0C535F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15600" y="3162300"/>
            <a:ext cx="1749704" cy="768163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4D8219DD-02C3-19B9-2B9F-1EDD54EBF04C}"/>
              </a:ext>
            </a:extLst>
          </p:cNvPr>
          <p:cNvSpPr/>
          <p:nvPr/>
        </p:nvSpPr>
        <p:spPr>
          <a:xfrm>
            <a:off x="11541404" y="4904661"/>
            <a:ext cx="1447800" cy="1371600"/>
          </a:xfrm>
          <a:prstGeom prst="ellipse">
            <a:avLst/>
          </a:prstGeom>
          <a:solidFill>
            <a:srgbClr val="2710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E196AA-34F4-D166-0409-50B13E9AF838}"/>
              </a:ext>
            </a:extLst>
          </p:cNvPr>
          <p:cNvSpPr txBox="1"/>
          <p:nvPr/>
        </p:nvSpPr>
        <p:spPr>
          <a:xfrm>
            <a:off x="11516004" y="5195856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អាចព្យាករណ៍ទុកជាមុនបាន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0468DAF-01E6-AD02-B266-3DE0AD0D6BC0}"/>
              </a:ext>
            </a:extLst>
          </p:cNvPr>
          <p:cNvSpPr/>
          <p:nvPr/>
        </p:nvSpPr>
        <p:spPr>
          <a:xfrm>
            <a:off x="10666552" y="6905650"/>
            <a:ext cx="1447800" cy="1371600"/>
          </a:xfrm>
          <a:prstGeom prst="ellipse">
            <a:avLst/>
          </a:prstGeom>
          <a:solidFill>
            <a:srgbClr val="140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536A7FB-F323-E102-58CB-6CA9E7E02F3B}"/>
              </a:ext>
            </a:extLst>
          </p:cNvPr>
          <p:cNvSpPr txBox="1"/>
          <p:nvPr/>
        </p:nvSpPr>
        <p:spPr>
          <a:xfrm>
            <a:off x="10361752" y="7250459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សមធម៌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02698A5-5B85-381D-E266-3F9390428C5A}"/>
              </a:ext>
            </a:extLst>
          </p:cNvPr>
          <p:cNvSpPr/>
          <p:nvPr/>
        </p:nvSpPr>
        <p:spPr>
          <a:xfrm>
            <a:off x="8331923" y="7734300"/>
            <a:ext cx="1447800" cy="1371600"/>
          </a:xfrm>
          <a:prstGeom prst="ellipse">
            <a:avLst/>
          </a:prstGeom>
          <a:solidFill>
            <a:srgbClr val="0A19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BF59F18-C67B-D09A-C8D4-70E5F2DAF6CB}"/>
              </a:ext>
            </a:extLst>
          </p:cNvPr>
          <p:cNvSpPr txBox="1"/>
          <p:nvPr/>
        </p:nvSpPr>
        <p:spPr>
          <a:xfrm>
            <a:off x="8179523" y="8092584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តម្លាភាព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73B6459-E36B-A53B-9DF2-8A930DB147F9}"/>
              </a:ext>
            </a:extLst>
          </p:cNvPr>
          <p:cNvSpPr/>
          <p:nvPr/>
        </p:nvSpPr>
        <p:spPr>
          <a:xfrm>
            <a:off x="5997294" y="6880250"/>
            <a:ext cx="1447800" cy="1371600"/>
          </a:xfrm>
          <a:prstGeom prst="ellipse">
            <a:avLst/>
          </a:prstGeom>
          <a:solidFill>
            <a:srgbClr val="082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F1CB684-F5AE-2A75-7C7D-4EE9ADC2E7F4}"/>
              </a:ext>
            </a:extLst>
          </p:cNvPr>
          <p:cNvSpPr txBox="1"/>
          <p:nvPr/>
        </p:nvSpPr>
        <p:spPr>
          <a:xfrm>
            <a:off x="5831472" y="7237550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ស្របតាមគោលការណ៍សិទ្ធិ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414D056A-CEDA-D6E6-7DB7-8C19065A44F2}"/>
              </a:ext>
            </a:extLst>
          </p:cNvPr>
          <p:cNvSpPr/>
          <p:nvPr/>
        </p:nvSpPr>
        <p:spPr>
          <a:xfrm>
            <a:off x="5084134" y="4755738"/>
            <a:ext cx="1447800" cy="1371600"/>
          </a:xfrm>
          <a:prstGeom prst="ellipse">
            <a:avLst/>
          </a:prstGeom>
          <a:solidFill>
            <a:srgbClr val="044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5901DC5F-8058-FB24-ABE1-3ED8EB8EA020}"/>
              </a:ext>
            </a:extLst>
          </p:cNvPr>
          <p:cNvSpPr txBox="1"/>
          <p:nvPr/>
        </p:nvSpPr>
        <p:spPr>
          <a:xfrm>
            <a:off x="4931734" y="5082702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ជាប្រភពនៃការរៀនសូត្រជាបន្តបន្ទាប់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DCC441E1-143B-D9FD-636B-80E261AE7861}"/>
              </a:ext>
            </a:extLst>
          </p:cNvPr>
          <p:cNvSpPr/>
          <p:nvPr/>
        </p:nvSpPr>
        <p:spPr>
          <a:xfrm>
            <a:off x="5997294" y="2803692"/>
            <a:ext cx="1447800" cy="1371600"/>
          </a:xfrm>
          <a:prstGeom prst="ellipse">
            <a:avLst/>
          </a:prstGeom>
          <a:solidFill>
            <a:srgbClr val="006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A6E7D97-825E-CDF6-5EC5-E3F6AB9128B2}"/>
              </a:ext>
            </a:extLst>
          </p:cNvPr>
          <p:cNvSpPr txBox="1"/>
          <p:nvPr/>
        </p:nvSpPr>
        <p:spPr>
          <a:xfrm>
            <a:off x="5808034" y="3239499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ផ្អែកលើការចូលរួម និងការសន្ទនា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9" name="TextBox 2">
            <a:extLst>
              <a:ext uri="{FF2B5EF4-FFF2-40B4-BE49-F238E27FC236}">
                <a16:creationId xmlns:a16="http://schemas.microsoft.com/office/drawing/2014/main" id="{FCB927A5-79F5-B882-2713-2CA2E93F6E2F}"/>
              </a:ext>
            </a:extLst>
          </p:cNvPr>
          <p:cNvSpPr txBox="1"/>
          <p:nvPr/>
        </p:nvSpPr>
        <p:spPr>
          <a:xfrm>
            <a:off x="1457856" y="813194"/>
            <a:ext cx="14991287" cy="8483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ជំហានទី៦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សំណងមិនមែនតាមផ្លូវតុលាការ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Graphik Bold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AC0A16A5-DE41-43C9-8BE4-2E21AF4A7DB7}"/>
              </a:ext>
            </a:extLst>
          </p:cNvPr>
          <p:cNvSpPr/>
          <p:nvPr/>
        </p:nvSpPr>
        <p:spPr>
          <a:xfrm>
            <a:off x="8370538" y="4854493"/>
            <a:ext cx="1409185" cy="1151539"/>
          </a:xfrm>
          <a:prstGeom prst="ellipse">
            <a:avLst/>
          </a:prstGeom>
          <a:solidFill>
            <a:srgbClr val="E27000"/>
          </a:solidFill>
          <a:ln>
            <a:solidFill>
              <a:srgbClr val="E27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A1FFF41-E95B-4524-BA1A-DF6AF2145852}"/>
              </a:ext>
            </a:extLst>
          </p:cNvPr>
          <p:cNvSpPr txBox="1"/>
          <p:nvPr/>
        </p:nvSpPr>
        <p:spPr>
          <a:xfrm>
            <a:off x="8021030" y="5059763"/>
            <a:ext cx="20312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យន្តការ​បណ្ដឹងសារទុក​មានប្រសិទ្ធភាព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530827" y="2100299"/>
            <a:ext cx="15610944" cy="74013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ក្នុងនាមជាសហជីព​ ប្រសិនអ្នកទទួលបានពាក្យបណ្ដឹងពីបុគ្គលជាសមាជិកសហជីពណាម្នាក់ តើអ្នកអាចទៅទីណា?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នៅថ្នាក់រោងចក្រ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ក្នុងនាមជាសហជីពទោល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រួមគ្នាជាបណ្ដុំសហជីពនៅក្នុងរោងចក្រមួយ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ថ្នាក់ជាតិ៖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  <a:sym typeface="Graphik"/>
              </a:rPr>
              <a:t>ក្រុមប្រឹក្សាអាជ្ញាកណ្ដាល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/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យន្កការថ្នាក់ជាតិដទៃទៀត 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កម្រិតអន្តរជាតិ៖</a:t>
            </a:r>
          </a:p>
          <a:p>
            <a:pPr marL="1640841" marR="0" lvl="2" indent="-546947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ម៉ាកយីហោអឺរ៉ុប 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កិច្ចព្រមព្រៀងក្របខ័ណ្ឌសាកល 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marR="0" lvl="2" indent="-546947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គំនិតផ្ដួចផ្ដើមតាមវិស័យ/ពហុអ្នកពាក់ព័ន្ធ (ដូចជា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FairWear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/ </a:t>
            </a:r>
            <a:r>
              <a:rPr kumimoji="0" lang="en-US" sz="2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Amfori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)</a:t>
            </a:r>
          </a:p>
          <a:p>
            <a:pPr marL="1640841" marR="0" lvl="2" indent="-546947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lphaLcPeriod"/>
              <a:tabLst/>
              <a:defRPr/>
            </a:pP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ជនបង្គោល </a:t>
            </a:r>
            <a:r>
              <a:rPr kumimoji="0" 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NCP </a:t>
            </a:r>
            <a:r>
              <a:rPr kumimoji="0" lang="km-KH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"/>
                <a:cs typeface="Khmer OS Battambang" panose="02000500000000020004" pitchFamily="2" charset="0"/>
                <a:sym typeface="Graphik"/>
              </a:rPr>
              <a:t>នៅប្រទេសកំណើតរបស់ក្រុមហ៊ុន ​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555386" y="36328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0AF06158-5D2C-29CA-7B0A-693A850F9320}"/>
              </a:ext>
            </a:extLst>
          </p:cNvPr>
          <p:cNvSpPr txBox="1"/>
          <p:nvPr/>
        </p:nvSpPr>
        <p:spPr>
          <a:xfrm>
            <a:off x="1648356" y="990600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សំណង៖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តើត្រូវដាក់ពាក្យបណ្ដឹងទៅទីណា?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Graphik Bold"/>
              <a:ea typeface="+mn-ea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72260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DF1690A-7DB7-4D30-B6A7-24863728DA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0359" y="2382550"/>
            <a:ext cx="13127281" cy="7359842"/>
          </a:xfrm>
          <a:prstGeom prst="rect">
            <a:avLst/>
          </a:prstGeom>
        </p:spPr>
      </p:pic>
      <p:grpSp>
        <p:nvGrpSpPr>
          <p:cNvPr id="6" name="Group 6"/>
          <p:cNvGrpSpPr/>
          <p:nvPr/>
        </p:nvGrpSpPr>
        <p:grpSpPr>
          <a:xfrm>
            <a:off x="2340444" y="7904450"/>
            <a:ext cx="14116924" cy="1755396"/>
            <a:chOff x="0" y="0"/>
            <a:chExt cx="3718037" cy="596792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3718037" cy="596792"/>
            </a:xfrm>
            <a:custGeom>
              <a:avLst/>
              <a:gdLst/>
              <a:ahLst/>
              <a:cxnLst/>
              <a:rect l="l" t="t" r="r" b="b"/>
              <a:pathLst>
                <a:path w="3718037" h="596792">
                  <a:moveTo>
                    <a:pt x="27969" y="0"/>
                  </a:moveTo>
                  <a:lnTo>
                    <a:pt x="3690068" y="0"/>
                  </a:lnTo>
                  <a:cubicBezTo>
                    <a:pt x="3705515" y="0"/>
                    <a:pt x="3718037" y="12522"/>
                    <a:pt x="3718037" y="27969"/>
                  </a:cubicBezTo>
                  <a:lnTo>
                    <a:pt x="3718037" y="568823"/>
                  </a:lnTo>
                  <a:cubicBezTo>
                    <a:pt x="3718037" y="584270"/>
                    <a:pt x="3705515" y="596792"/>
                    <a:pt x="3690068" y="596792"/>
                  </a:cubicBezTo>
                  <a:lnTo>
                    <a:pt x="27969" y="596792"/>
                  </a:lnTo>
                  <a:cubicBezTo>
                    <a:pt x="12522" y="596792"/>
                    <a:pt x="0" y="584270"/>
                    <a:pt x="0" y="568823"/>
                  </a:cubicBezTo>
                  <a:lnTo>
                    <a:pt x="0" y="27969"/>
                  </a:lnTo>
                  <a:cubicBezTo>
                    <a:pt x="0" y="12522"/>
                    <a:pt x="12522" y="0"/>
                    <a:pt x="2796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00025" cap="rnd">
              <a:solidFill>
                <a:srgbClr val="FBBC43"/>
              </a:solidFill>
              <a:prstDash val="solid"/>
              <a:round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28575"/>
              <a:ext cx="3718037" cy="62536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61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" name="TextBox 3">
            <a:extLst>
              <a:ext uri="{FF2B5EF4-FFF2-40B4-BE49-F238E27FC236}">
                <a16:creationId xmlns:a16="http://schemas.microsoft.com/office/drawing/2014/main" id="{F81A0D18-5B87-6FB7-907B-ABA735AA0415}"/>
              </a:ext>
            </a:extLst>
          </p:cNvPr>
          <p:cNvSpPr txBox="1"/>
          <p:nvPr/>
        </p:nvSpPr>
        <p:spPr>
          <a:xfrm>
            <a:off x="1648356" y="981075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ជំហានទី៦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សំណង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raphik Bold"/>
              <a:ea typeface="+mn-ea"/>
              <a:cs typeface="Khmer OS Muol Light" panose="02000500000000020004" pitchFamily="2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F2A6FD70-30BD-097B-20EA-5BB712992C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7541" y="2573883"/>
            <a:ext cx="11049000" cy="5727234"/>
          </a:xfrm>
          <a:prstGeom prst="rect">
            <a:avLst/>
          </a:prstGeom>
        </p:spPr>
      </p:pic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Freeform 8"/>
          <p:cNvSpPr/>
          <p:nvPr/>
        </p:nvSpPr>
        <p:spPr>
          <a:xfrm>
            <a:off x="10004451" y="4235234"/>
            <a:ext cx="4174536" cy="2447322"/>
          </a:xfrm>
          <a:custGeom>
            <a:avLst/>
            <a:gdLst/>
            <a:ahLst/>
            <a:cxnLst/>
            <a:rect l="l" t="t" r="r" b="b"/>
            <a:pathLst>
              <a:path w="4174536" h="2447322">
                <a:moveTo>
                  <a:pt x="0" y="0"/>
                </a:moveTo>
                <a:lnTo>
                  <a:pt x="4174535" y="0"/>
                </a:lnTo>
                <a:lnTo>
                  <a:pt x="4174535" y="2447322"/>
                </a:lnTo>
                <a:lnTo>
                  <a:pt x="0" y="244732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39790CB5-C3C7-6B17-80DB-C0C305A54ADE}"/>
              </a:ext>
            </a:extLst>
          </p:cNvPr>
          <p:cNvSpPr txBox="1"/>
          <p:nvPr/>
        </p:nvSpPr>
        <p:spPr>
          <a:xfrm>
            <a:off x="1648356" y="981075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ជំហានទី៦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 Bold"/>
                <a:ea typeface="+mn-ea"/>
                <a:cs typeface="+mn-cs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+mn-ea"/>
              <a:cs typeface="+mn-cs"/>
            </a:endParaRPr>
          </a:p>
        </p:txBody>
      </p:sp>
      <p:sp>
        <p:nvSpPr>
          <p:cNvPr id="12" name="TextBox 3">
            <a:extLst>
              <a:ext uri="{FF2B5EF4-FFF2-40B4-BE49-F238E27FC236}">
                <a16:creationId xmlns:a16="http://schemas.microsoft.com/office/drawing/2014/main" id="{67D6E392-B83B-526C-4AD4-93FDB122DC89}"/>
              </a:ext>
            </a:extLst>
          </p:cNvPr>
          <p:cNvSpPr txBox="1"/>
          <p:nvPr/>
        </p:nvSpPr>
        <p:spPr>
          <a:xfrm>
            <a:off x="1950370" y="8477625"/>
            <a:ext cx="15118430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តើអ្នកអាចដើរតួនាទីអ្វីខ្លះនៅក្នុងជំហានទី៦ ដើម្បីធានា​ឱ្យបានថាម៉ាកយីហោ និង​ដៃគូ​ដទៃទៀតក្នុងសង្វាក់​ផ្គត់ផ្គង់​អាច​អនុវត្ត​​នីតិវិធីត្រួតពិនិត្យភាពត្រឹមត្រូវ​របស់ខ្លួន​បាន​ប្រកបដោយប្រសិទ្ធភាព?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7477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3962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826FB35E-C002-4EEA-62F6-69E6D661F3E2}"/>
              </a:ext>
            </a:extLst>
          </p:cNvPr>
          <p:cNvSpPr txBox="1"/>
          <p:nvPr/>
        </p:nvSpPr>
        <p:spPr>
          <a:xfrm>
            <a:off x="1283008" y="1031849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ជំហានទី ៦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តួនាទីរបស់សហជីព 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B9B41438-DADD-76D4-EA8C-BBBA56723BCB}"/>
              </a:ext>
            </a:extLst>
          </p:cNvPr>
          <p:cNvSpPr txBox="1"/>
          <p:nvPr/>
        </p:nvSpPr>
        <p:spPr>
          <a:xfrm>
            <a:off x="1368765" y="2406355"/>
            <a:ext cx="14991287" cy="56872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ក្នុងនាមជាសហជីព អ្នកអាច៖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គាំទ្រ​ក្រុមហ៊ុនក្នុង​កាតព្វកិច្ច​​​បង្កើត​យន្តការ​បណ្ដឹង​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ក្នុងករណីជាបណ្ដឹង​បុគ្គល ត្រូវ​ផ្ដោះ​ប្ដូរយោបល់​ជាមួយ​និយោជក​ដើម្បី​ស្វែងរក​ដំណោះស្រាយ​ដែលអាច​ធ្វើទៅរួច 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ធ្វើ​​ឱ្យ​ក្រុមហ៊ុនមានគណនេយ្យភាព​ចំពោះ​ផលប៉ះពាល់អវិជ្ជមាន​ដែល​កើតមាន​ចំពោះ​កម្មករ​និយោជិត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308E040E-896D-0A73-540F-978844BCE319}"/>
              </a:ext>
            </a:extLst>
          </p:cNvPr>
          <p:cNvSpPr txBox="1"/>
          <p:nvPr/>
        </p:nvSpPr>
        <p:spPr>
          <a:xfrm>
            <a:off x="1648356" y="981075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ជំហានទី៦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 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ការងារជាក្រុម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7" name="TextBox 3">
            <a:extLst>
              <a:ext uri="{FF2B5EF4-FFF2-40B4-BE49-F238E27FC236}">
                <a16:creationId xmlns:a16="http://schemas.microsoft.com/office/drawing/2014/main" id="{E64DCCD1-2757-88CF-EC1D-A35DFC830D21}"/>
              </a:ext>
            </a:extLst>
          </p:cNvPr>
          <p:cNvSpPr txBox="1"/>
          <p:nvPr/>
        </p:nvSpPr>
        <p:spPr>
          <a:xfrm>
            <a:off x="2057400" y="2356993"/>
            <a:ext cx="14991287" cy="69780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270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សូមធ្វើការជាមួយក្រុមរបស់អ្នកដើម្បី៖</a:t>
            </a:r>
          </a:p>
          <a:p>
            <a:pPr marL="0" marR="12700" lvl="0" indent="1270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ពិនិត្យឡើងវិញ​លើ​ហានិភ័យដែល​អ្ន​ក​បានចាត់​អាទិភាព៖ ក្នុងករណី​មាន​ផលប៉ះពាល់​អវិជ្ជមាន​ជាក់ស្ដែង៖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832485" marR="12700" lvl="0" indent="-820419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តើកម្មករនិយោជិតអាចដាក់ពាក្យបណ្ដឹងជាមួយក្រុមហ៊ុនអឺរ៉ុបបានដោយរបៀបណា ហើយតើអ្នកអាចដើរតួនាទីអ្វីខ្លះក្នុងនាមជាសហជីព?</a:t>
            </a:r>
          </a:p>
          <a:p>
            <a:pPr marL="832485" marR="12700" lvl="0" indent="-820419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តើសំណងប្រភេទណាដែលអ្នកចង់ឱ្យក្រុមហ៊ុនអឺរ៉ុបផ្ដល់ឱ្យ? 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DaunPenh" panose="01010101010101010101" pitchFamily="2" charset="0"/>
              </a:rPr>
              <a:t>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  <a:p>
            <a:pPr marL="12700" marR="11557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សូមសរសេរ​ធាតុសំខាន់ៗនៅលើក្រដាសមួយសន្លឹក រួចពន្យល់មូលហេតុ។</a:t>
            </a:r>
          </a:p>
          <a:p>
            <a:pPr marL="12700" marR="11557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/>
                <a:ea typeface="Verdana"/>
                <a:cs typeface="Khmer OS Battambang" panose="02000500000000020004" pitchFamily="2" charset="0"/>
              </a:rPr>
              <a:t>ពិភាក្សារួមគ្នាក្នុងក្រុមធំ។</a:t>
            </a:r>
          </a:p>
          <a:p>
            <a:pPr marL="0" marR="0" lvl="0" indent="0" algn="l" defTabSz="914400" rtl="0" eaLnBrk="1" fontAlgn="auto" latinLnBrk="0" hangingPunct="1">
              <a:lnSpc>
                <a:spcPts val="440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" name="Freeform 5"/>
          <p:cNvSpPr/>
          <p:nvPr/>
        </p:nvSpPr>
        <p:spPr>
          <a:xfrm>
            <a:off x="15656772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36F945DE-D0BF-E64C-A312-A027B7769341}"/>
              </a:ext>
            </a:extLst>
          </p:cNvPr>
          <p:cNvSpPr txBox="1"/>
          <p:nvPr/>
        </p:nvSpPr>
        <p:spPr>
          <a:xfrm>
            <a:off x="1648356" y="990600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ជំហានទី៦ - 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ឧបករណ៍៖ យន្តការបណ្ដឹង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Graphik Bold"/>
                <a:ea typeface="+mn-ea"/>
                <a:cs typeface="Khmer OS Muol Light" panose="02000500000000020004" pitchFamily="2" charset="0"/>
              </a:rPr>
              <a:t>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Graphik Bold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8" name="Freeform 2">
            <a:extLst>
              <a:ext uri="{FF2B5EF4-FFF2-40B4-BE49-F238E27FC236}">
                <a16:creationId xmlns:a16="http://schemas.microsoft.com/office/drawing/2014/main" id="{07FF9098-9CB0-47BC-42B0-6F29C2247722}"/>
              </a:ext>
            </a:extLst>
          </p:cNvPr>
          <p:cNvSpPr/>
          <p:nvPr/>
        </p:nvSpPr>
        <p:spPr>
          <a:xfrm>
            <a:off x="3236663" y="3030362"/>
            <a:ext cx="11506162" cy="5844171"/>
          </a:xfrm>
          <a:custGeom>
            <a:avLst/>
            <a:gdLst/>
            <a:ahLst/>
            <a:cxnLst/>
            <a:rect l="l" t="t" r="r" b="b"/>
            <a:pathLst>
              <a:path w="11506162" h="5844171">
                <a:moveTo>
                  <a:pt x="0" y="0"/>
                </a:moveTo>
                <a:lnTo>
                  <a:pt x="11506162" y="0"/>
                </a:lnTo>
                <a:lnTo>
                  <a:pt x="11506162" y="5844171"/>
                </a:lnTo>
                <a:lnTo>
                  <a:pt x="0" y="5844171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A40977B-8047-7D63-4A46-76AEE027E9A8}"/>
              </a:ext>
            </a:extLst>
          </p:cNvPr>
          <p:cNvSpPr/>
          <p:nvPr/>
        </p:nvSpPr>
        <p:spPr>
          <a:xfrm>
            <a:off x="4114800" y="4580847"/>
            <a:ext cx="1447800" cy="1371600"/>
          </a:xfrm>
          <a:prstGeom prst="ellipse">
            <a:avLst/>
          </a:prstGeom>
          <a:solidFill>
            <a:srgbClr val="4214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5B208C5-82EB-6D55-4867-FB52ECEBD353}"/>
              </a:ext>
            </a:extLst>
          </p:cNvPr>
          <p:cNvSpPr txBox="1"/>
          <p:nvPr/>
        </p:nvSpPr>
        <p:spPr>
          <a:xfrm>
            <a:off x="3962400" y="514350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លឿន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627A843-0D6A-B49C-FA23-4EBBDF1DFCE5}"/>
              </a:ext>
            </a:extLst>
          </p:cNvPr>
          <p:cNvSpPr/>
          <p:nvPr/>
        </p:nvSpPr>
        <p:spPr>
          <a:xfrm>
            <a:off x="7162800" y="4439054"/>
            <a:ext cx="516681" cy="489487"/>
          </a:xfrm>
          <a:prstGeom prst="ellipse">
            <a:avLst/>
          </a:prstGeom>
          <a:solidFill>
            <a:srgbClr val="0449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606A534-CE80-3ACE-7A1C-41C2541BEB53}"/>
              </a:ext>
            </a:extLst>
          </p:cNvPr>
          <p:cNvSpPr txBox="1"/>
          <p:nvPr/>
        </p:nvSpPr>
        <p:spPr>
          <a:xfrm>
            <a:off x="7076440" y="4499131"/>
            <a:ext cx="59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ជាប្រភពនៃការរៀនសូត្រជាបន្តបន្ទាប់</a:t>
            </a:r>
            <a:endParaRPr kumimoji="0" lang="en-US" sz="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E0D68949-1ED3-4239-BECB-CD8AF02CAEE6}"/>
              </a:ext>
            </a:extLst>
          </p:cNvPr>
          <p:cNvSpPr/>
          <p:nvPr/>
        </p:nvSpPr>
        <p:spPr>
          <a:xfrm>
            <a:off x="7841775" y="3783771"/>
            <a:ext cx="623547" cy="590729"/>
          </a:xfrm>
          <a:prstGeom prst="ellipse">
            <a:avLst/>
          </a:prstGeom>
          <a:solidFill>
            <a:srgbClr val="0068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AC3FE4-9C36-E29B-0966-DCEC012CC8A7}"/>
              </a:ext>
            </a:extLst>
          </p:cNvPr>
          <p:cNvSpPr txBox="1"/>
          <p:nvPr/>
        </p:nvSpPr>
        <p:spPr>
          <a:xfrm>
            <a:off x="7803177" y="3842704"/>
            <a:ext cx="83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ផ្អែកលើការចូលរួម និងការសន្ទនា</a:t>
            </a:r>
            <a:endParaRPr kumimoji="0" lang="en-US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C097D5F9-F685-60BA-9F1B-8E74C23ED54D}"/>
              </a:ext>
            </a:extLst>
          </p:cNvPr>
          <p:cNvSpPr/>
          <p:nvPr/>
        </p:nvSpPr>
        <p:spPr>
          <a:xfrm>
            <a:off x="9641156" y="3817210"/>
            <a:ext cx="1447800" cy="1371600"/>
          </a:xfrm>
          <a:prstGeom prst="ellipse">
            <a:avLst/>
          </a:prstGeom>
          <a:solidFill>
            <a:srgbClr val="3812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076B3F-7989-142A-DE15-039F1EE82B66}"/>
              </a:ext>
            </a:extLst>
          </p:cNvPr>
          <p:cNvSpPr txBox="1"/>
          <p:nvPr/>
        </p:nvSpPr>
        <p:spPr>
          <a:xfrm>
            <a:off x="9412556" y="425438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ស្របច្បាប់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9E492CB-29B0-6C88-8C80-05185C9ABCFC}"/>
              </a:ext>
            </a:extLst>
          </p:cNvPr>
          <p:cNvSpPr/>
          <p:nvPr/>
        </p:nvSpPr>
        <p:spPr>
          <a:xfrm>
            <a:off x="11701616" y="4586262"/>
            <a:ext cx="1447800" cy="1371600"/>
          </a:xfrm>
          <a:prstGeom prst="ellipse">
            <a:avLst/>
          </a:prstGeom>
          <a:solidFill>
            <a:srgbClr val="2C0F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70EFC2E-601E-24C4-5884-40FB4CDE4990}"/>
              </a:ext>
            </a:extLst>
          </p:cNvPr>
          <p:cNvSpPr txBox="1"/>
          <p:nvPr/>
        </p:nvSpPr>
        <p:spPr>
          <a:xfrm>
            <a:off x="11500716" y="5060999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អាចចូលទៅរកបាន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BE2562DE-2FD9-F025-2F0D-C23312F7F375}"/>
              </a:ext>
            </a:extLst>
          </p:cNvPr>
          <p:cNvSpPr/>
          <p:nvPr/>
        </p:nvSpPr>
        <p:spPr>
          <a:xfrm>
            <a:off x="10776816" y="6914167"/>
            <a:ext cx="1447800" cy="1371600"/>
          </a:xfrm>
          <a:prstGeom prst="ellipse">
            <a:avLst/>
          </a:prstGeom>
          <a:solidFill>
            <a:srgbClr val="2710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F1C1DE-D8D5-16A6-0BFF-D986820C9C23}"/>
              </a:ext>
            </a:extLst>
          </p:cNvPr>
          <p:cNvSpPr txBox="1"/>
          <p:nvPr/>
        </p:nvSpPr>
        <p:spPr>
          <a:xfrm>
            <a:off x="10624416" y="7276801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អាចព្យាករណ៍ទុកជាមុនបាន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56719261-9A01-778D-E231-D281B3CA2429}"/>
              </a:ext>
            </a:extLst>
          </p:cNvPr>
          <p:cNvSpPr/>
          <p:nvPr/>
        </p:nvSpPr>
        <p:spPr>
          <a:xfrm>
            <a:off x="9029700" y="7259719"/>
            <a:ext cx="1447800" cy="1371600"/>
          </a:xfrm>
          <a:prstGeom prst="ellipse">
            <a:avLst/>
          </a:prstGeom>
          <a:solidFill>
            <a:srgbClr val="140D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2DF462D-87C7-3B75-0FF1-E9128A55B60A}"/>
              </a:ext>
            </a:extLst>
          </p:cNvPr>
          <p:cNvSpPr txBox="1"/>
          <p:nvPr/>
        </p:nvSpPr>
        <p:spPr>
          <a:xfrm>
            <a:off x="8763927" y="7760853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សមធម៌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AF216C87-5DB6-84E7-1D5D-780D8A26F8D7}"/>
              </a:ext>
            </a:extLst>
          </p:cNvPr>
          <p:cNvSpPr/>
          <p:nvPr/>
        </p:nvSpPr>
        <p:spPr>
          <a:xfrm>
            <a:off x="7296202" y="7430431"/>
            <a:ext cx="872751" cy="826817"/>
          </a:xfrm>
          <a:prstGeom prst="ellipse">
            <a:avLst/>
          </a:prstGeom>
          <a:solidFill>
            <a:srgbClr val="0821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EBD4FE5-D504-13AB-4042-CE8EDE9D099C}"/>
              </a:ext>
            </a:extLst>
          </p:cNvPr>
          <p:cNvSpPr txBox="1"/>
          <p:nvPr/>
        </p:nvSpPr>
        <p:spPr>
          <a:xfrm>
            <a:off x="6914232" y="7659173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តម្លាភាព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E7C6891-7A3E-347F-BE7E-D08E89BC5F3B}"/>
              </a:ext>
            </a:extLst>
          </p:cNvPr>
          <p:cNvSpPr/>
          <p:nvPr/>
        </p:nvSpPr>
        <p:spPr>
          <a:xfrm>
            <a:off x="4991100" y="6972300"/>
            <a:ext cx="1447800" cy="1371600"/>
          </a:xfrm>
          <a:prstGeom prst="ellipse">
            <a:avLst/>
          </a:prstGeom>
          <a:solidFill>
            <a:srgbClr val="082F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DaunPenh" panose="01010101010101010101" pitchFamily="2" charset="0"/>
              </a:rPr>
              <a:t>​​​​​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DBA563D-3BF4-28B9-B091-2459B659474A}"/>
              </a:ext>
            </a:extLst>
          </p:cNvPr>
          <p:cNvSpPr txBox="1"/>
          <p:nvPr/>
        </p:nvSpPr>
        <p:spPr>
          <a:xfrm>
            <a:off x="4855763" y="7458517"/>
            <a:ext cx="175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ស្របតាមគោលការណ៍សិទ្ធិ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656772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B8584AEC-606A-D69A-A7D5-E5996FADEAC2}"/>
              </a:ext>
            </a:extLst>
          </p:cNvPr>
          <p:cNvSpPr txBox="1"/>
          <p:nvPr/>
        </p:nvSpPr>
        <p:spPr>
          <a:xfrm>
            <a:off x="3733800" y="981075"/>
            <a:ext cx="14991287" cy="8329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ជំហានទី៦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ឧបករណ៍៖ យន្តការបណ្ដឹង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Cambria" panose="02040503050406030204" pitchFamily="18" charset="0"/>
                <a:ea typeface="+mn-ea"/>
                <a:cs typeface="Khmer OS Muol Light" panose="02000500000000020004" pitchFamily="2" charset="0"/>
              </a:rPr>
              <a:t>​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Cambria" panose="02040503050406030204" pitchFamily="18" charset="0"/>
              <a:ea typeface="+mn-ea"/>
              <a:cs typeface="Khmer OS Muol Light" panose="02000500000000020004" pitchFamily="2" charset="0"/>
            </a:endParaRP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316E5772-00B6-5451-D722-566D812B94E0}"/>
              </a:ext>
            </a:extLst>
          </p:cNvPr>
          <p:cNvSpPr txBox="1"/>
          <p:nvPr/>
        </p:nvSpPr>
        <p:spPr>
          <a:xfrm>
            <a:off x="1648356" y="2795274"/>
            <a:ext cx="14991287" cy="65864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អនុសាសន៍បានទទួលពីការស្រាវជ្រាវធ្វើឡើងដោយអង្គការ ​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CNV </a:t>
            </a:r>
            <a:r>
              <a:rPr kumimoji="0" lang="en-US" sz="3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Internationaal</a:t>
            </a: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: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ផ្ដោតលើការពង្រឹងយន្តការថ្នាក់មូលដ្ឋាន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តាមដានបណ្ដឹងដែលសហជីពក្នុងប្រទេសផលិតបានដាក់មក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ទាមទារ និងជួយបង្កើតច្រកបណ្ដាញឱ្យបានឆាប់រហ័សដើម្បីផ្ដល់សំណងឱ្យបានឆាប់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លើកកម្ពស់វិធីជាជម្រើសជំនួសក្នុងការរៀបចំរចនាសម្ព័ន្ធយន្តការបណ្ដឹង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​ពិចារណាលើបញ្ហាស្ដីពីការសងសឹក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កិច្ចសន្ទនាសង្គមគឺនៅតែមានភាពចាំបាច់។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39623" y="3223154"/>
            <a:ext cx="981284" cy="98128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1839623" y="4494014"/>
            <a:ext cx="981284" cy="98128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22" r="-222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839623" y="5875349"/>
            <a:ext cx="981284" cy="981284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5"/>
              <a:stretch>
                <a:fillRect l="-1838" r="-1838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839623" y="7256683"/>
            <a:ext cx="981284" cy="98128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839623" y="8638062"/>
            <a:ext cx="981284" cy="981284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2" name="Freeform 12"/>
          <p:cNvSpPr/>
          <p:nvPr/>
        </p:nvSpPr>
        <p:spPr>
          <a:xfrm>
            <a:off x="1942006" y="7359066"/>
            <a:ext cx="776519" cy="776519"/>
          </a:xfrm>
          <a:custGeom>
            <a:avLst/>
            <a:gdLst/>
            <a:ahLst/>
            <a:cxnLst/>
            <a:rect l="l" t="t" r="r" b="b"/>
            <a:pathLst>
              <a:path w="776519" h="776519">
                <a:moveTo>
                  <a:pt x="0" y="0"/>
                </a:moveTo>
                <a:lnTo>
                  <a:pt x="776519" y="0"/>
                </a:lnTo>
                <a:lnTo>
                  <a:pt x="776519" y="776519"/>
                </a:lnTo>
                <a:lnTo>
                  <a:pt x="0" y="77651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3" name="Freeform 13"/>
          <p:cNvSpPr/>
          <p:nvPr/>
        </p:nvSpPr>
        <p:spPr>
          <a:xfrm>
            <a:off x="1942006" y="8835904"/>
            <a:ext cx="776519" cy="776519"/>
          </a:xfrm>
          <a:custGeom>
            <a:avLst/>
            <a:gdLst/>
            <a:ahLst/>
            <a:cxnLst/>
            <a:rect l="l" t="t" r="r" b="b"/>
            <a:pathLst>
              <a:path w="776519" h="776519">
                <a:moveTo>
                  <a:pt x="0" y="0"/>
                </a:moveTo>
                <a:lnTo>
                  <a:pt x="776519" y="0"/>
                </a:lnTo>
                <a:lnTo>
                  <a:pt x="776519" y="776519"/>
                </a:lnTo>
                <a:lnTo>
                  <a:pt x="0" y="776519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6" name="TextBox 16"/>
          <p:cNvSpPr txBox="1"/>
          <p:nvPr/>
        </p:nvSpPr>
        <p:spPr>
          <a:xfrm>
            <a:off x="4134798" y="3380263"/>
            <a:ext cx="2342202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408"/>
              </a:lnSpc>
              <a:spcBef>
                <a:spcPct val="0"/>
              </a:spcBef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 ទ្រឹស្ដី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4287198" y="4657964"/>
            <a:ext cx="2665274" cy="56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08"/>
              </a:lnSpc>
              <a:spcBef>
                <a:spcPct val="0"/>
              </a:spcBef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ការងារក្រុម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4287198" y="6043221"/>
            <a:ext cx="8971602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km-KH" sz="3600" dirty="0">
                <a:solidFill>
                  <a:schemeClr val="bg1"/>
                </a:solidFill>
                <a:cs typeface="Khmer OS Battambang" panose="02000500000000020004" pitchFamily="2" charset="0"/>
              </a:rPr>
              <a:t>ការពិភាក្សាក្រុមធំលើលទ្ធផលពិភាក្សាក្រុមតូច</a:t>
            </a:r>
            <a:endParaRPr lang="en-US" sz="3600" dirty="0">
              <a:solidFill>
                <a:schemeClr val="bg1"/>
              </a:solidFill>
              <a:cs typeface="Khmer OS Battambang" panose="02000500000000020004" pitchFamily="2" charset="0"/>
            </a:endParaRPr>
          </a:p>
        </p:txBody>
      </p:sp>
      <p:sp>
        <p:nvSpPr>
          <p:cNvPr id="19" name="TextBox 19"/>
          <p:cNvSpPr txBox="1"/>
          <p:nvPr/>
        </p:nvSpPr>
        <p:spPr>
          <a:xfrm>
            <a:off x="4287198" y="7423348"/>
            <a:ext cx="5164514" cy="56938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408"/>
              </a:lnSpc>
              <a:spcBef>
                <a:spcPct val="0"/>
              </a:spcBef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តួនាទីរបស់សហជីព</a:t>
            </a:r>
          </a:p>
        </p:txBody>
      </p:sp>
      <p:sp>
        <p:nvSpPr>
          <p:cNvPr id="20" name="TextBox 20"/>
          <p:cNvSpPr txBox="1"/>
          <p:nvPr/>
        </p:nvSpPr>
        <p:spPr>
          <a:xfrm>
            <a:off x="3505200" y="8835904"/>
            <a:ext cx="9541301" cy="5642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  <a:spcBef>
                <a:spcPct val="0"/>
              </a:spcBef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ឧបករណ៍ជាក់លាក់សម្រាប់ជំហាននីមួយៗ</a:t>
            </a:r>
          </a:p>
        </p:txBody>
      </p:sp>
      <p:sp>
        <p:nvSpPr>
          <p:cNvPr id="21" name="TextBox 14">
            <a:extLst>
              <a:ext uri="{FF2B5EF4-FFF2-40B4-BE49-F238E27FC236}">
                <a16:creationId xmlns:a16="http://schemas.microsoft.com/office/drawing/2014/main" id="{0C06F18B-BCC0-4127-ACE3-174A91EB36EF}"/>
              </a:ext>
            </a:extLst>
          </p:cNvPr>
          <p:cNvSpPr txBox="1"/>
          <p:nvPr/>
        </p:nvSpPr>
        <p:spPr>
          <a:xfrm>
            <a:off x="1648356" y="723900"/>
            <a:ext cx="14991287" cy="11695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0025"/>
              </a:lnSpc>
            </a:pPr>
            <a:r>
              <a:rPr lang="km-KH" sz="5400" dirty="0">
                <a:solidFill>
                  <a:srgbClr val="FFC000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កម្មវិធី</a:t>
            </a:r>
            <a:r>
              <a:rPr lang="km-KH" sz="5400" dirty="0">
                <a:solidFill>
                  <a:schemeClr val="bg1"/>
                </a:solidFill>
                <a:latin typeface="Hanuman" panose="02020502060506020304" pitchFamily="18" charset="0"/>
                <a:cs typeface="Khmer OS Muol Light" panose="02000500000000020004" pitchFamily="2" charset="0"/>
              </a:rPr>
              <a:t>វគ្គបណ្ដុះបណ្ដាល</a:t>
            </a:r>
          </a:p>
        </p:txBody>
      </p:sp>
      <p:sp>
        <p:nvSpPr>
          <p:cNvPr id="22" name="TextBox 15">
            <a:extLst>
              <a:ext uri="{FF2B5EF4-FFF2-40B4-BE49-F238E27FC236}">
                <a16:creationId xmlns:a16="http://schemas.microsoft.com/office/drawing/2014/main" id="{BCE6B96C-ED32-4065-8A39-6BADA2B38E48}"/>
              </a:ext>
            </a:extLst>
          </p:cNvPr>
          <p:cNvSpPr txBox="1"/>
          <p:nvPr/>
        </p:nvSpPr>
        <p:spPr>
          <a:xfrm>
            <a:off x="1143000" y="2314676"/>
            <a:ext cx="17905010" cy="11336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8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នៅក្នុងជំហាននីមួយៗ នៃជំហានទាំង៦ របស់ </a:t>
            </a:r>
            <a:r>
              <a:rPr lang="en-US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HREDD </a:t>
            </a:r>
            <a:r>
              <a:rPr lang="km-KH" sz="3800" dirty="0">
                <a:solidFill>
                  <a:srgbClr val="FFFFFF"/>
                </a:solidFill>
                <a:latin typeface="Graphik"/>
                <a:cs typeface="Khmer OS Battambang" panose="02000500000000020004" pitchFamily="2" charset="0"/>
              </a:rPr>
              <a:t>យើងនឹងផ្ដោតលើ៖</a:t>
            </a:r>
          </a:p>
          <a:p>
            <a:pPr algn="ctr">
              <a:lnSpc>
                <a:spcPts val="4408"/>
              </a:lnSpc>
            </a:pPr>
            <a:endParaRPr lang="km-KH" sz="3800" dirty="0">
              <a:solidFill>
                <a:srgbClr val="FFFFFF"/>
              </a:solidFill>
              <a:latin typeface="Graphik"/>
              <a:cs typeface="Khmer OS Battambang" panose="02000500000000020004" pitchFamily="2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648356" y="2178505"/>
            <a:ext cx="13034444" cy="7429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ករណី​ប្រាក់បំណាច់បញ្ចប់កិច្ចសន្យា </a:t>
            </a: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Graphik Bold"/>
                <a:cs typeface="Khmer OS Battambang" panose="02000500000000020004" pitchFamily="2" charset="0"/>
                <a:sym typeface="Graphik Bold"/>
              </a:rPr>
              <a:t>​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Graphik Bold"/>
              <a:cs typeface="Khmer OS Battambang" panose="02000500000000020004" pitchFamily="2" charset="0"/>
              <a:sym typeface="Graphik Bold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តើ​មាន​កម្មករនិយោជិតប៉ុន្មាននាក់ដែលត្រូវបានចងក្រង? (បញ្ជីឈ្មោះ​កម្មករនិយោជិត​គឺជា​ផ្នែកមួយនៃសំណុំរឿង) 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តើការទាមទារប្រាក់បំណាច់បញ្ចប់កិច្ចសន្យាធ្វើឡើងតាងនាមឱ្យកម្មករនិយោជិតជាក់លាក់ណាខ្លះ? តើជាការទាមទារតាងនាមឱ្យកម្មករនិយោជិតមួយក្រុម កម្មករនិយោជិតដែលបានចងក្រងទាំងអស់? ឬកម្មករនិយោជិតទាំងអស់នៅកន្លែងការងារ?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សូមព្យាយាមឱ្យអស់លទ្ធភាពក្នុងការផ្ដល់៖ ព័ត៌មានលម្អិតអំពីទឹកប្រាក់បំណាច់បញ្ចប់កិច្ចសន្យា (និងអត្ថប្រយោជន៍ដទៃទៀត) ដែលនៅជំពាក់កម្មករនិយោជិត ឈ្មោះរបស់កម្មករនិយោជិត អំឡុងរយៈពេលគ្របដណ្ដប់ ឬព័ត៌មានលម្អិតសម្រាប់ក្រុមកម្មករនិយោជិតតូចៗដែលបណ្ដឹងធំនោះត្រូវបានធ្វើឡើង។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648356" y="981075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ការអនុវត្តល្អ​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uol Light" panose="02000500000000020004" pitchFamily="2" charset="0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546126" y="7160852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0"/>
                </a:lnTo>
                <a:lnTo>
                  <a:pt x="0" y="32882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ការអនុវត្តល្អ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48356" y="2090766"/>
            <a:ext cx="13375114" cy="742959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ករណី​</a:t>
            </a: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 Bold"/>
              </a:rPr>
              <a:t>សេរីភាព​សហជីព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  <a:sym typeface="Graphik Bold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បញ្ជីឈ្មោះកម្មករនិយោជិត​ដែលបានរង​ការ​​រំលោភបំពានសិទ្ធិ និងមុខ​តំណែង​តួនាទី​របស់​ពួកគេ​នៅក្នុងសហជីព​ ប្រសិនពាក់ព័ន្ធ​រួមទាំង​ចំនួន​បុរស ចំនួន​ស្ត្រី៖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បញ្ជិកាសហជីព​ប្រសិនបើមាន​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ព័ត៌មាន​​​លម្អិត​អំពីសហជីពដទៃទៀត​ក្នុងកន្លែងការងារ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ភស្តុតាង​អំពី​ការរំលោភបំពាន​៖ ឧ.សក្ខីកម្ម​របស់​កម្មករនិយោជិត បញ្ជីខ្មៅ​ ទិន្នន័យលម្អិត​រួមទាំង​លំដាប់លំដោយពេលវេលា​នៃអ្វី​ដែលបានកើតឡើង​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រូបភាពកិច្ច​ប្រជុំ​ បាតុកម្ម។ល។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ការប្រាស្រ័យទាក់​ទង​​ដែលបាន​ធ្វើឡើង​ជាមួយ​នាយកដ្ឋានការងារ​ អាជ្ញាធរចុះបញ្ជិកា និយោជក។ល។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កំណត់ហេតុ​កិច្ច​ប្រជុំ​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+mn-ea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303684" y="7016841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1"/>
                </a:lnTo>
                <a:lnTo>
                  <a:pt x="0" y="328829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4" name="TextBox 4"/>
          <p:cNvSpPr txBox="1"/>
          <p:nvPr/>
        </p:nvSpPr>
        <p:spPr>
          <a:xfrm>
            <a:off x="1648356" y="2557049"/>
            <a:ext cx="14166715" cy="67810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</a:rPr>
              <a:t>ករណីការបញ្ឈប់ពីការងារ ​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Graphik Bold"/>
              <a:sym typeface="Graphik Bold"/>
            </a:endParaRP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បញ្ជីឈ្មោះកម្មករនិយោជិតដែលត្រូវបានបញ្ឈប់ពីការងារ និងពេលណាដែលត្រូវបានបញ្ឈប់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លិខិតចោទប្រកាន់ ប្រសិននិយោជកផ្ដល់ឱ្យ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ការឆ្លើយតបជាមួយលិខិតចោទប្រកាន់ ប្រសិនមានការឆ្លើយតបពីកម្មករនិយោជិត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លិខិតកិច្ចសន្យាការងារ ប័ណ្ណការងារ និងភស្តុតាងប្រភេទណាមួយដើម្បីជាភស្តុតាងបញ្ជាក់ថាកម្មករនិយោជិតត្រូវបានជួលឱ្យធ្វើការងារដោយរោងចក្រ</a:t>
            </a:r>
          </a:p>
          <a:p>
            <a:pPr marL="820421" marR="0" lvl="1" indent="-41021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Graphik"/>
                <a:ea typeface="+mn-ea"/>
                <a:cs typeface="Khmer OS Battambang" panose="02000500000000020004" pitchFamily="2" charset="0"/>
                <a:sym typeface="Graphik"/>
              </a:rPr>
              <a:t>តើច្បាប់ក្នុងស្រុកណាមួយដែលត្រូវបានបំពាន?</a:t>
            </a:r>
          </a:p>
          <a:p>
            <a:pPr marL="0" marR="0" lvl="0" indent="0" algn="l" defTabSz="914400" rtl="0" eaLnBrk="1" fontAlgn="auto" latinLnBrk="0" hangingPunct="1">
              <a:lnSpc>
                <a:spcPts val="53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  <a:p>
            <a:pPr marL="0" marR="0" lvl="0" indent="0" algn="l" defTabSz="914400" rtl="0" eaLnBrk="1" fontAlgn="auto" latinLnBrk="0" hangingPunct="1">
              <a:lnSpc>
                <a:spcPts val="588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648356" y="981075"/>
            <a:ext cx="14991287" cy="89223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សំណង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- </a:t>
            </a: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uol Light" panose="02000500000000020004" pitchFamily="2" charset="0"/>
                <a:ea typeface="Graphik Bold"/>
                <a:cs typeface="Khmer OS Muol Light" panose="02000500000000020004" pitchFamily="2" charset="0"/>
                <a:sym typeface="Graphik Bold"/>
              </a:rPr>
              <a:t>ការអនុវត្តល្អ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Graphik Bold"/>
              <a:sym typeface="Graphik Bold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13546126" y="7160852"/>
            <a:ext cx="5022774" cy="3288291"/>
          </a:xfrm>
          <a:custGeom>
            <a:avLst/>
            <a:gdLst/>
            <a:ahLst/>
            <a:cxnLst/>
            <a:rect l="l" t="t" r="r" b="b"/>
            <a:pathLst>
              <a:path w="5022774" h="3288291">
                <a:moveTo>
                  <a:pt x="0" y="0"/>
                </a:moveTo>
                <a:lnTo>
                  <a:pt x="5022774" y="0"/>
                </a:lnTo>
                <a:lnTo>
                  <a:pt x="5022774" y="3288290"/>
                </a:lnTo>
                <a:lnTo>
                  <a:pt x="0" y="328829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371600" y="280718"/>
            <a:ext cx="14991287" cy="2629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ដាក់បង្កប់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RBC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ក្នុង</a:t>
            </a:r>
            <a:b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គោលនយោបាយ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5437857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54844DC4-9187-43A9-895F-C27DE16953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0092" y="3162300"/>
            <a:ext cx="12538152" cy="6494371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4572000" y="4729353"/>
            <a:ext cx="5731793" cy="3360263"/>
          </a:xfrm>
          <a:custGeom>
            <a:avLst/>
            <a:gdLst/>
            <a:ahLst/>
            <a:cxnLst/>
            <a:rect l="l" t="t" r="r" b="b"/>
            <a:pathLst>
              <a:path w="5731793" h="3360263">
                <a:moveTo>
                  <a:pt x="0" y="0"/>
                </a:moveTo>
                <a:lnTo>
                  <a:pt x="5731792" y="0"/>
                </a:lnTo>
                <a:lnTo>
                  <a:pt x="5731792" y="3360263"/>
                </a:lnTo>
                <a:lnTo>
                  <a:pt x="0" y="3360263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2759259" y="3159778"/>
            <a:ext cx="4749302" cy="4749302"/>
          </a:xfrm>
          <a:custGeom>
            <a:avLst/>
            <a:gdLst/>
            <a:ahLst/>
            <a:cxnLst/>
            <a:rect l="l" t="t" r="r" b="b"/>
            <a:pathLst>
              <a:path w="4749302" h="4749302">
                <a:moveTo>
                  <a:pt x="0" y="0"/>
                </a:moveTo>
                <a:lnTo>
                  <a:pt x="4749302" y="0"/>
                </a:lnTo>
                <a:lnTo>
                  <a:pt x="4749302" y="4749302"/>
                </a:lnTo>
                <a:lnTo>
                  <a:pt x="0" y="474930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3" name="Freeform 3"/>
          <p:cNvSpPr/>
          <p:nvPr/>
        </p:nvSpPr>
        <p:spPr>
          <a:xfrm>
            <a:off x="11105255" y="3465473"/>
            <a:ext cx="3889638" cy="4137913"/>
          </a:xfrm>
          <a:custGeom>
            <a:avLst/>
            <a:gdLst/>
            <a:ahLst/>
            <a:cxnLst/>
            <a:rect l="l" t="t" r="r" b="b"/>
            <a:pathLst>
              <a:path w="3889638" h="4137913">
                <a:moveTo>
                  <a:pt x="0" y="0"/>
                </a:moveTo>
                <a:lnTo>
                  <a:pt x="3889637" y="0"/>
                </a:lnTo>
                <a:lnTo>
                  <a:pt x="3889637" y="4137912"/>
                </a:lnTo>
                <a:lnTo>
                  <a:pt x="0" y="413791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5" name="TextBox 5"/>
          <p:cNvSpPr txBox="1"/>
          <p:nvPr/>
        </p:nvSpPr>
        <p:spPr>
          <a:xfrm>
            <a:off x="8421255" y="3953459"/>
            <a:ext cx="1308080" cy="27237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019"/>
              </a:lnSpc>
            </a:pPr>
            <a:r>
              <a:rPr lang="en-US" sz="15014">
                <a:solidFill>
                  <a:srgbClr val="FFFFFF"/>
                </a:solidFill>
                <a:latin typeface="Graphik"/>
                <a:ea typeface="Graphik"/>
                <a:cs typeface="Graphik"/>
                <a:sym typeface="Graphik"/>
              </a:rPr>
              <a:t>&amp;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1956299" y="8174355"/>
            <a:ext cx="4749301" cy="6559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គោលនយោបាយ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10515600" y="8174355"/>
            <a:ext cx="4172918" cy="6559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32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ប្រព័ន្ធគ្រប់គ្រង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8" name="Group 8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7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10" name="TextBox 2">
            <a:extLst>
              <a:ext uri="{FF2B5EF4-FFF2-40B4-BE49-F238E27FC236}">
                <a16:creationId xmlns:a16="http://schemas.microsoft.com/office/drawing/2014/main" id="{7EF59843-0932-494C-B231-25B2C0A25614}"/>
              </a:ext>
            </a:extLst>
          </p:cNvPr>
          <p:cNvSpPr txBox="1"/>
          <p:nvPr/>
        </p:nvSpPr>
        <p:spPr>
          <a:xfrm>
            <a:off x="1371600" y="280718"/>
            <a:ext cx="14991287" cy="2629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ដាក់បង្កប់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RBC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ក្នុង</a:t>
            </a:r>
            <a:b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គោលនយោបាយ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291071" y="2909770"/>
            <a:ext cx="9592619" cy="6792611"/>
          </a:xfrm>
          <a:custGeom>
            <a:avLst/>
            <a:gdLst/>
            <a:ahLst/>
            <a:cxnLst/>
            <a:rect l="l" t="t" r="r" b="b"/>
            <a:pathLst>
              <a:path w="10546017" h="7467720">
                <a:moveTo>
                  <a:pt x="0" y="0"/>
                </a:moveTo>
                <a:lnTo>
                  <a:pt x="10546017" y="0"/>
                </a:lnTo>
                <a:lnTo>
                  <a:pt x="10546017" y="7467720"/>
                </a:lnTo>
                <a:lnTo>
                  <a:pt x="0" y="746772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grpSp>
        <p:nvGrpSpPr>
          <p:cNvPr id="4" name="Group 4"/>
          <p:cNvGrpSpPr/>
          <p:nvPr/>
        </p:nvGrpSpPr>
        <p:grpSpPr>
          <a:xfrm>
            <a:off x="15294949" y="277192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4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45DD8A50-6BB2-453C-B227-8303BFC0B41B}"/>
              </a:ext>
            </a:extLst>
          </p:cNvPr>
          <p:cNvSpPr txBox="1"/>
          <p:nvPr/>
        </p:nvSpPr>
        <p:spPr>
          <a:xfrm>
            <a:off x="1371600" y="280718"/>
            <a:ext cx="14991287" cy="26290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ដាក់បង្កប់ </a:t>
            </a:r>
            <a:r>
              <a:rPr lang="en-US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RBC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ក្នុង</a:t>
            </a:r>
            <a:b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</a:b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គោលនយោបាយ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195689" y="8361013"/>
            <a:ext cx="15896619" cy="1506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km-KH" sz="3406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តើអ្នកអាចដើរតួនាទីអ្វីខ្លះក្នុងជំហានទី១ ដើម្បីធានាយ៉ាងណាឱ្យម៉ាកយីហោ និងដៃគូក្នុងសង្វាក់ផ្គត់ផ្គង់ដទៃទៀតអនុវត្តនីតិវិធីត្រួតពិនិត្យភាពត្រឹមត្រូវរបស់ខ្លួនប្រកបដោយប្រសិទ្ធភាព? ​</a:t>
            </a:r>
            <a:endParaRPr lang="en-US" sz="3406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7C3B5E4-D1A0-4C4B-B97B-55ECC39B8B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1561" y="2416022"/>
            <a:ext cx="10764877" cy="5575870"/>
          </a:xfrm>
          <a:prstGeom prst="rect">
            <a:avLst/>
          </a:prstGeom>
        </p:spPr>
      </p:pic>
      <p:sp>
        <p:nvSpPr>
          <p:cNvPr id="8" name="Freeform 8"/>
          <p:cNvSpPr/>
          <p:nvPr/>
        </p:nvSpPr>
        <p:spPr>
          <a:xfrm>
            <a:off x="5983688" y="3894863"/>
            <a:ext cx="4747452" cy="2783194"/>
          </a:xfrm>
          <a:custGeom>
            <a:avLst/>
            <a:gdLst/>
            <a:ahLst/>
            <a:cxnLst/>
            <a:rect l="l" t="t" r="r" b="b"/>
            <a:pathLst>
              <a:path w="4747452" h="2783194">
                <a:moveTo>
                  <a:pt x="0" y="0"/>
                </a:moveTo>
                <a:lnTo>
                  <a:pt x="4747452" y="0"/>
                </a:lnTo>
                <a:lnTo>
                  <a:pt x="4747452" y="2783194"/>
                </a:lnTo>
                <a:lnTo>
                  <a:pt x="0" y="278319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5C558597-F36C-4730-A793-4FABE710C501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តួនាទីរបស់សហជីព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8356" y="2642774"/>
            <a:ext cx="14991287" cy="67710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08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ក្នុងនាមជាសហជីពអ្នកអាច៖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ជម្រាបប្រាប់អ្នកបញ្ជាទិញបរទេសស្ដីពីលក្ខខណ្ឌការងារបច្ចុប្បន្ន និងផ្ដល់ធាតុចូលជូនដល់អ្នកបញ្ជាទិញបរទេសទាំងនោះ 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ចូលរួមក្នុងការអភិវឌ្ឍគោលនយោបាយ និងនីតិវិធីសម្រាប់ក្រុមហ៊ុនក្នុងប្រទេសផលិត 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ជាពិសេស តាមរយៈការចូលរួមចំណែកក្នុងការអភិវឌ្ឍគោលនយោបាយផ្ទៃក្នុង នីតិវិធី និងបទបញ្ញតិ្តស្ដីពីកិច្ចសន្ទនាសង្គម សេរីភាពសហជីព និងការចរចាអនុសញ្ញារួម</a:t>
            </a:r>
          </a:p>
          <a:p>
            <a:pPr marL="820421" lvl="1" indent="-410210" algn="l">
              <a:lnSpc>
                <a:spcPts val="4408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ប្រាស្រ័យទាក់ទង និងពន្យល់ប្រាប់និយោជិត និងនិយោជកអំពីគោលនយោបាយ និងនីតិវិធីថ្មីៗទាំងនេះ។​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ts val="4408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65251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Freeform 6"/>
          <p:cNvSpPr/>
          <p:nvPr/>
        </p:nvSpPr>
        <p:spPr>
          <a:xfrm>
            <a:off x="15130103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1E6C619F-581F-44FD-883F-0E10D74C48A2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ជំហានទី១៖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តួនាទីរបស់សហជីព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5387500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7" name="Picture 6">
            <a:extLst>
              <a:ext uri="{FF2B5EF4-FFF2-40B4-BE49-F238E27FC236}">
                <a16:creationId xmlns:a16="http://schemas.microsoft.com/office/drawing/2014/main" id="{62D45841-3001-4741-BD6D-026240A5C6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57400" y="2811554"/>
            <a:ext cx="12538152" cy="6494371"/>
          </a:xfrm>
          <a:prstGeom prst="rect">
            <a:avLst/>
          </a:prstGeom>
        </p:spPr>
      </p:pic>
      <p:sp>
        <p:nvSpPr>
          <p:cNvPr id="6" name="Freeform 6"/>
          <p:cNvSpPr/>
          <p:nvPr/>
        </p:nvSpPr>
        <p:spPr>
          <a:xfrm>
            <a:off x="2534177" y="6776773"/>
            <a:ext cx="4953024" cy="2903710"/>
          </a:xfrm>
          <a:custGeom>
            <a:avLst/>
            <a:gdLst/>
            <a:ahLst/>
            <a:cxnLst/>
            <a:rect l="l" t="t" r="r" b="b"/>
            <a:pathLst>
              <a:path w="4953024" h="2903710">
                <a:moveTo>
                  <a:pt x="0" y="0"/>
                </a:moveTo>
                <a:lnTo>
                  <a:pt x="4953023" y="0"/>
                </a:lnTo>
                <a:lnTo>
                  <a:pt x="4953023" y="2903710"/>
                </a:lnTo>
                <a:lnTo>
                  <a:pt x="0" y="290371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AE58D2E4-F842-4D12-A1B4-5B1E5C722A6C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ជំហានទី៤៖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តាមដាន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72" r="-227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5" name="Freeform 5"/>
          <p:cNvSpPr/>
          <p:nvPr/>
        </p:nvSpPr>
        <p:spPr>
          <a:xfrm>
            <a:off x="14756702" y="6656073"/>
            <a:ext cx="2502598" cy="2823806"/>
          </a:xfrm>
          <a:custGeom>
            <a:avLst/>
            <a:gdLst/>
            <a:ahLst/>
            <a:cxnLst/>
            <a:rect l="l" t="t" r="r" b="b"/>
            <a:pathLst>
              <a:path w="2970884" h="3352196">
                <a:moveTo>
                  <a:pt x="0" y="0"/>
                </a:moveTo>
                <a:lnTo>
                  <a:pt x="2970884" y="0"/>
                </a:lnTo>
                <a:lnTo>
                  <a:pt x="2970884" y="3352196"/>
                </a:lnTo>
                <a:lnTo>
                  <a:pt x="0" y="33521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TextBox 6"/>
          <p:cNvSpPr txBox="1"/>
          <p:nvPr/>
        </p:nvSpPr>
        <p:spPr>
          <a:xfrm>
            <a:off x="1576818" y="2003932"/>
            <a:ext cx="13564371" cy="864884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ពិនិត្យតាមដានកិច្ចខិតខំផ្ទៃក្នុង សកម្មភាព និងគោលដៅរបស់ខ្លួនតាមរយៈការពិនិត្យឡើងវិញ ឬសវនកម្មផ្ទៃក្នុង ឬមកពីខាងក្រៅ៖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កំណត់សូចនាករបែបបរិមាណ និងគុណភាព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ប្រើប្រាស់ប្រភពព័ត៌មានខាងក្នុង និងប្រភពព័ត៌មានពីខាងក្រៅសម្រាប់ការពិនិត្យតាមដាន</a:t>
            </a:r>
          </a:p>
          <a:p>
            <a:pPr marL="1640841" lvl="2" indent="-546947" algn="l">
              <a:lnSpc>
                <a:spcPct val="150000"/>
              </a:lnSpc>
              <a:buFont typeface="Arial"/>
              <a:buChar char="⚬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ម្យ៉ាងទៀត ត្រូវដាក់ផែនការត្រួតពិនិត្យក្នុងចន្លោះពេលទៀងទាត់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វាយតម្លៃទំនាក់ទំនងអាជីវកម្មក្នុងចន្លោះពេលទៀងទាត់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ប្រើប្រាស់លទ្ធផលសេចក្ដីសន្និដ្ឋានទាញចេញពីការប៉ាន់ប្រមាណនោះដើម្បីយកមកកែលម្អដំណើរការ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7EB2CE15-F5C9-4564-ADDA-45DD00239E45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ជំហានទី៤៖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តាមដាន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709336" y="1553913"/>
            <a:ext cx="15044559" cy="8733087"/>
            <a:chOff x="0" y="0"/>
            <a:chExt cx="4683653" cy="2718774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83653" cy="2718774"/>
            </a:xfrm>
            <a:custGeom>
              <a:avLst/>
              <a:gdLst/>
              <a:ahLst/>
              <a:cxnLst/>
              <a:rect l="l" t="t" r="r" b="b"/>
              <a:pathLst>
                <a:path w="4683653" h="2718774">
                  <a:moveTo>
                    <a:pt x="26245" y="0"/>
                  </a:moveTo>
                  <a:lnTo>
                    <a:pt x="4657408" y="0"/>
                  </a:lnTo>
                  <a:cubicBezTo>
                    <a:pt x="4671903" y="0"/>
                    <a:pt x="4683653" y="11750"/>
                    <a:pt x="4683653" y="26245"/>
                  </a:cubicBezTo>
                  <a:lnTo>
                    <a:pt x="4683653" y="2692529"/>
                  </a:lnTo>
                  <a:cubicBezTo>
                    <a:pt x="4683653" y="2699489"/>
                    <a:pt x="4680888" y="2706165"/>
                    <a:pt x="4675966" y="2711087"/>
                  </a:cubicBezTo>
                  <a:cubicBezTo>
                    <a:pt x="4671044" y="2716009"/>
                    <a:pt x="4664369" y="2718774"/>
                    <a:pt x="4657408" y="2718774"/>
                  </a:cubicBezTo>
                  <a:lnTo>
                    <a:pt x="26245" y="2718774"/>
                  </a:lnTo>
                  <a:cubicBezTo>
                    <a:pt x="11750" y="2718774"/>
                    <a:pt x="0" y="2707024"/>
                    <a:pt x="0" y="2692529"/>
                  </a:cubicBezTo>
                  <a:lnTo>
                    <a:pt x="0" y="26245"/>
                  </a:lnTo>
                  <a:cubicBezTo>
                    <a:pt x="0" y="19284"/>
                    <a:pt x="2765" y="12609"/>
                    <a:pt x="7687" y="7687"/>
                  </a:cubicBezTo>
                  <a:cubicBezTo>
                    <a:pt x="12609" y="2765"/>
                    <a:pt x="19284" y="0"/>
                    <a:pt x="26245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683653" cy="27854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9901807"/>
              </p:ext>
            </p:extLst>
          </p:nvPr>
        </p:nvGraphicFramePr>
        <p:xfrm>
          <a:off x="2189204" y="1669114"/>
          <a:ext cx="14084824" cy="8641021"/>
        </p:xfrm>
        <a:graphic>
          <a:graphicData uri="http://schemas.openxmlformats.org/drawingml/2006/table">
            <a:tbl>
              <a:tblPr/>
              <a:tblGrid>
                <a:gridCol w="40280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9535">
                <a:tc>
                  <a:txBody>
                    <a:bodyPr/>
                    <a:lstStyle/>
                    <a:p>
                      <a:pPr algn="l">
                        <a:lnSpc>
                          <a:spcPts val="2377"/>
                        </a:lnSpc>
                        <a:defRPr/>
                      </a:pPr>
                      <a:r>
                        <a:rPr lang="km-KH" sz="1981" b="1" kern="1200" baseline="0" dirty="0">
                          <a:solidFill>
                            <a:srgbClr val="000000"/>
                          </a:solidFill>
                          <a:latin typeface="Graphik Bold"/>
                          <a:ea typeface="+mn-ea"/>
                          <a:cs typeface="Khmer OS Battambang" panose="02000500000000020004" pitchFamily="2" charset="0"/>
                        </a:rPr>
                        <a:t>រយៈពេល</a:t>
                      </a:r>
                      <a:endParaRPr lang="en-US" sz="1981" b="1" kern="1200" baseline="0" dirty="0">
                        <a:solidFill>
                          <a:srgbClr val="000000"/>
                        </a:solidFill>
                        <a:latin typeface="Graphik Bold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981" b="1" kern="1200" baseline="0" dirty="0">
                          <a:solidFill>
                            <a:srgbClr val="000000"/>
                          </a:solidFill>
                          <a:latin typeface="Graphik Bold"/>
                          <a:ea typeface="+mn-ea"/>
                          <a:cs typeface="Khmer OS Battambang" panose="02000500000000020004" pitchFamily="2" charset="0"/>
                          <a:sym typeface="Graphik Bold"/>
                        </a:rPr>
                        <a:t>ពិពណ៌នា</a:t>
                      </a:r>
                      <a:endParaRPr lang="en-US" sz="1981" b="1" kern="1200" baseline="0" dirty="0">
                        <a:solidFill>
                          <a:srgbClr val="000000"/>
                        </a:solidFill>
                        <a:latin typeface="Graphik Bold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20374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15'</a:t>
                      </a:r>
                      <a:endParaRPr lang="en-US" sz="1100" dirty="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800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មតិស្វាគមន៍​ និងសេចក្ដីផ្ដើមអំពីវគ្គបណ្ដុះបណ្ដាល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5379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60'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2137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I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សេចក្ដីផ្ដើម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Graphik"/>
                        </a:rPr>
                        <a:t>​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</a:rPr>
                        <a:t> &amp;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Graphik"/>
                        </a:rPr>
                        <a:t> 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ចាប់ផ្ដើមស្គាល់គ្នា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5379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15'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សម្រាកពិសារកាហ្វេ/តែ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96529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សេចក្ដីផ្ដើមអំពីសកម្មភាពអាជីវកម្មប្រកបដោយការទទួលខុសត្រូវ ​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</a:rPr>
                        <a:t> (RBC) &amp; 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គោលការណ៍ណែនាំ 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</a:rPr>
                        <a:t>OECD</a:t>
                      </a:r>
                      <a:r>
                        <a:rPr lang="km-KH" sz="1781" dirty="0">
                          <a:solidFill>
                            <a:srgbClr val="000000"/>
                          </a:solidFill>
                          <a:latin typeface="Graphik"/>
                        </a:rPr>
                        <a:t> </a:t>
                      </a: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រួមទាំង​</a:t>
                      </a: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</a:rPr>
                        <a:t> GRDD</a:t>
                      </a:r>
                      <a:endParaRPr lang="en-US" sz="1100" dirty="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0726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Verdana"/>
                        </a:rPr>
                        <a:t>ទិដ្ឋភាពទូទៅ និងការប្រៀបធៀបលិខិតបទដ្ឋានគតិយុត្តិ </a:t>
                      </a:r>
                      <a:r>
                        <a:rPr lang="en-US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Verdana"/>
                        </a:rPr>
                        <a:t>RBC </a:t>
                      </a: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Verdana"/>
                        </a:rPr>
                        <a:t>ក្នុងទ្វីបអឺរ៉ុប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3546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នីតិវិធីត្រួតពីនិត្យភាពត្រឹមត្រូវផ្នែកយេនឌ័រ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3546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តួនាទីរបស់សហជីពនៅក្នុងដំណើរការ </a:t>
                      </a:r>
                      <a:r>
                        <a:rPr lang="en-US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HREDD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35467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60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Verdana"/>
                        </a:rPr>
                        <a:t>អាហារថ្ងៃត្រង់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8141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HREDD</a:t>
                      </a: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 នៅក្នុងប្រទេសរបស់អ្នក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58141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60'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ជំហានទី២៖ ការកំណត់ និងប៉ា់ន់ប្រមាណផលប៉ះពាល់អវិជ្ជមាន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58141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15'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baseline="0" dirty="0">
                          <a:solidFill>
                            <a:srgbClr val="000000"/>
                          </a:solidFill>
                          <a:latin typeface="Graphik"/>
                          <a:cs typeface="Khmer OS Battambang" panose="02000500000000020004" pitchFamily="2" charset="0"/>
                        </a:rPr>
                        <a:t>សម្រាកពិសារកាហ្វេ/តែ 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419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 dirty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60'</a:t>
                      </a:r>
                      <a:endParaRPr lang="en-US" sz="1100" dirty="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ជំហានទី២៖ បន្ត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81410"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en-US" sz="1781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Graphik"/>
                          <a:sym typeface="Graphik"/>
                        </a:rPr>
                        <a:t>30'</a:t>
                      </a:r>
                      <a:endParaRPr lang="en-US" sz="1100"/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2137"/>
                        </a:lnSpc>
                        <a:defRPr/>
                      </a:pP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តួនាទីសហជីព</a:t>
                      </a:r>
                      <a:r>
                        <a:rPr lang="en-US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 + </a:t>
                      </a:r>
                      <a:r>
                        <a:rPr lang="km-KH" sz="1781" kern="1200" baseline="0" dirty="0">
                          <a:solidFill>
                            <a:srgbClr val="000000"/>
                          </a:solidFill>
                          <a:latin typeface="Graphik"/>
                          <a:ea typeface="+mn-ea"/>
                          <a:cs typeface="Khmer OS Battambang" panose="02000500000000020004" pitchFamily="2" charset="0"/>
                          <a:sym typeface="Graphik"/>
                        </a:rPr>
                        <a:t>​ឧបករណ៍ការពិភាក្សាក្រុមគោលដៅ</a:t>
                      </a:r>
                      <a:endParaRPr lang="en-US" sz="1781" kern="1200" baseline="0" dirty="0">
                        <a:solidFill>
                          <a:srgbClr val="000000"/>
                        </a:solidFill>
                        <a:latin typeface="Graphik"/>
                        <a:ea typeface="+mn-ea"/>
                        <a:cs typeface="Khmer OS Battambang" panose="02000500000000020004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2789474C-1123-435B-BADA-98264D12655E}"/>
              </a:ext>
            </a:extLst>
          </p:cNvPr>
          <p:cNvSpPr txBox="1"/>
          <p:nvPr/>
        </p:nvSpPr>
        <p:spPr>
          <a:xfrm>
            <a:off x="3192009" y="331136"/>
            <a:ext cx="12079212" cy="11426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400" dirty="0">
                <a:solidFill>
                  <a:schemeClr val="bg1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កម្មវិធីវគ្គបណ្ដុះបណ្ដាល</a:t>
            </a:r>
            <a:r>
              <a:rPr lang="km-KH" sz="5400" dirty="0">
                <a:solidFill>
                  <a:srgbClr val="FFC000"/>
                </a:solidFill>
                <a:latin typeface="Cambria" panose="02040503050406030204" pitchFamily="18" charset="0"/>
                <a:cs typeface="Khmer OS Muol Light" panose="02000500000000020004" pitchFamily="2" charset="0"/>
              </a:rPr>
              <a:t>ថ្ងៃទី១</a:t>
            </a: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239519" y="2642774"/>
            <a:ext cx="15808961" cy="233910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/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សូមធ្វើការជាមួយក្រុមរបស់អ្នក៖ ​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ពិនិត្យលើផែនការសកម្មភាពឡើងវិញ</a:t>
            </a:r>
          </a:p>
          <a:p>
            <a:pPr marL="820421" lvl="1" indent="-410210" algn="l"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សរសេរបន្ថែមនៅក្នុងក្រឡោនចុងក្រោយអំពីរបៀបដែលអ្នកនឹងពិនិត្យតាមដានវឌ្ឍនភាពនៃផែនការ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2222" r="-2222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7A1408C0-2960-43CA-B670-7D0A9C1572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4957" y="4545331"/>
            <a:ext cx="9035117" cy="5474969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 rot="5400000">
            <a:off x="11797357" y="5411543"/>
            <a:ext cx="5397438" cy="3164248"/>
          </a:xfrm>
          <a:custGeom>
            <a:avLst/>
            <a:gdLst/>
            <a:ahLst/>
            <a:cxnLst/>
            <a:rect l="l" t="t" r="r" b="b"/>
            <a:pathLst>
              <a:path w="5397438" h="3164248">
                <a:moveTo>
                  <a:pt x="0" y="0"/>
                </a:moveTo>
                <a:lnTo>
                  <a:pt x="5397438" y="0"/>
                </a:lnTo>
                <a:lnTo>
                  <a:pt x="5397438" y="3164248"/>
                </a:lnTo>
                <a:lnTo>
                  <a:pt x="0" y="316424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868D39AD-7145-4CB3-B18B-615FE457B122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ជំហានទី៤៖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ការងារក្រុម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2218695" y="2971848"/>
            <a:ext cx="13850610" cy="68945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នៅក្នុងសកម្មភាពការដើរក្នុងវិចិត្រសាល នៅពេលអ្នកចូលរួមកំពុងដើរទៅមើលលទ្ធផលការងារពីក្រុមមួយទៅក្រុមមួយ សម្រាប់ក្រុមរបស់អ្នក៖ 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សូមចាត់តាំងមនុស្សម្នាក់ឱ្យប្រចាំកាធ្វើបទបង្ហាញ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សូមពន្យល់ដោយសង្ខេបអំពីសូចនាករដែលបានបង្កើតឡើង</a:t>
            </a:r>
          </a:p>
          <a:p>
            <a:pPr marL="820421" lvl="1" indent="-410210" algn="l">
              <a:lnSpc>
                <a:spcPct val="150000"/>
              </a:lnSpc>
              <a:buFont typeface="Arial"/>
              <a:buChar char="•"/>
            </a:pPr>
            <a:r>
              <a:rPr lang="km-KH" sz="3800" dirty="0">
                <a:solidFill>
                  <a:srgbClr val="FFFFFF"/>
                </a:solidFill>
                <a:latin typeface="Graphik"/>
                <a:ea typeface="Graphik"/>
                <a:cs typeface="Khmer OS Battambang" panose="02000500000000020004" pitchFamily="2" charset="0"/>
                <a:sym typeface="Graphik"/>
              </a:rPr>
              <a:t>ដាក់បន្ថែមគំនិត/យោបល់បានមពីអ្នកចូលរួមដែលមកស្ដាប់ការធ្វើបទបង្ហាញដាក់នៅលើក្រដាសផ្ទាំងធំ</a:t>
            </a: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  <a:p>
            <a:pPr algn="l">
              <a:lnSpc>
                <a:spcPct val="150000"/>
              </a:lnSpc>
            </a:pPr>
            <a:endParaRPr lang="en-US" sz="3800" dirty="0">
              <a:solidFill>
                <a:srgbClr val="FFFFFF"/>
              </a:solidFill>
              <a:latin typeface="Graphik"/>
              <a:ea typeface="Graphik"/>
              <a:cs typeface="Khmer OS Battambang" panose="02000500000000020004" pitchFamily="2" charset="0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blipFill>
              <a:blip r:embed="rId3"/>
              <a:stretch>
                <a:fillRect l="-1838" r="-1838"/>
              </a:stretch>
            </a:blipFill>
          </p:spPr>
          <p:txBody>
            <a:bodyPr/>
            <a:lstStyle/>
            <a:p>
              <a:endParaRPr lang="nl-NL"/>
            </a:p>
          </p:txBody>
        </p:sp>
      </p:grpSp>
      <p:sp>
        <p:nvSpPr>
          <p:cNvPr id="6" name="TextBox 2">
            <a:extLst>
              <a:ext uri="{FF2B5EF4-FFF2-40B4-BE49-F238E27FC236}">
                <a16:creationId xmlns:a16="http://schemas.microsoft.com/office/drawing/2014/main" id="{B817EEDF-44E4-45FF-B783-657C7BB1AF22}"/>
              </a:ext>
            </a:extLst>
          </p:cNvPr>
          <p:cNvSpPr txBox="1"/>
          <p:nvPr/>
        </p:nvSpPr>
        <p:spPr>
          <a:xfrm>
            <a:off x="1079364" y="592815"/>
            <a:ext cx="14991287" cy="12573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m-KH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ជំហានទី៤៖</a:t>
            </a:r>
            <a:r>
              <a:rPr lang="en-US" sz="5942" dirty="0">
                <a:solidFill>
                  <a:srgbClr val="FBBC43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</a:t>
            </a:r>
            <a:r>
              <a:rPr lang="km-KH" sz="5942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 ការពិភាក្សាក្រុមធំ</a:t>
            </a:r>
            <a:endParaRPr lang="en-US" sz="5942" dirty="0">
              <a:solidFill>
                <a:srgbClr val="FFFFFF"/>
              </a:solidFill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98394" y="588597"/>
            <a:ext cx="14794179" cy="8098733"/>
            <a:chOff x="0" y="0"/>
            <a:chExt cx="3896409" cy="21330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896409" cy="2133000"/>
            </a:xfrm>
            <a:custGeom>
              <a:avLst/>
              <a:gdLst/>
              <a:ahLst/>
              <a:cxnLst/>
              <a:rect l="l" t="t" r="r" b="b"/>
              <a:pathLst>
                <a:path w="3896409" h="2133000">
                  <a:moveTo>
                    <a:pt x="0" y="0"/>
                  </a:moveTo>
                  <a:lnTo>
                    <a:pt x="3896409" y="0"/>
                  </a:lnTo>
                  <a:lnTo>
                    <a:pt x="3896409" y="2133000"/>
                  </a:lnTo>
                  <a:lnTo>
                    <a:pt x="0" y="2133000"/>
                  </a:lnTo>
                  <a:close/>
                </a:path>
              </a:pathLst>
            </a:custGeom>
            <a:solidFill>
              <a:srgbClr val="BDA0D3"/>
            </a:solidFill>
          </p:spPr>
          <p:txBody>
            <a:bodyPr/>
            <a:lstStyle/>
            <a:p>
              <a:endParaRPr lang="nl-NL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3896409" cy="21996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048091" y="925587"/>
            <a:ext cx="14094785" cy="7424754"/>
          </a:xfrm>
          <a:custGeom>
            <a:avLst/>
            <a:gdLst/>
            <a:ahLst/>
            <a:cxnLst/>
            <a:rect l="l" t="t" r="r" b="b"/>
            <a:pathLst>
              <a:path w="14094785" h="7424754">
                <a:moveTo>
                  <a:pt x="0" y="0"/>
                </a:moveTo>
                <a:lnTo>
                  <a:pt x="14094785" y="0"/>
                </a:lnTo>
                <a:lnTo>
                  <a:pt x="14094785" y="7424754"/>
                </a:lnTo>
                <a:lnTo>
                  <a:pt x="0" y="742475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15" t="-1140" r="-585"/>
            </a:stretch>
          </a:blipFill>
        </p:spPr>
        <p:txBody>
          <a:bodyPr/>
          <a:lstStyle/>
          <a:p>
            <a:endParaRPr lang="nl-NL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659612F-15F2-4D14-A7F7-63A487133C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8394" y="903253"/>
            <a:ext cx="16641593" cy="7761743"/>
          </a:xfrm>
          <a:prstGeom prst="rect">
            <a:avLst/>
          </a:prstGeom>
        </p:spPr>
      </p:pic>
      <p:sp>
        <p:nvSpPr>
          <p:cNvPr id="7" name="Freeform 7"/>
          <p:cNvSpPr/>
          <p:nvPr/>
        </p:nvSpPr>
        <p:spPr>
          <a:xfrm rot="6080867">
            <a:off x="9387005" y="2415323"/>
            <a:ext cx="8401998" cy="4925671"/>
          </a:xfrm>
          <a:custGeom>
            <a:avLst/>
            <a:gdLst/>
            <a:ahLst/>
            <a:cxnLst/>
            <a:rect l="l" t="t" r="r" b="b"/>
            <a:pathLst>
              <a:path w="8401998" h="4925671">
                <a:moveTo>
                  <a:pt x="0" y="0"/>
                </a:moveTo>
                <a:lnTo>
                  <a:pt x="8401998" y="0"/>
                </a:lnTo>
                <a:lnTo>
                  <a:pt x="8401998" y="4925671"/>
                </a:lnTo>
                <a:lnTo>
                  <a:pt x="0" y="49256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  <p:sp>
        <p:nvSpPr>
          <p:cNvPr id="6" name="Freeform 6"/>
          <p:cNvSpPr/>
          <p:nvPr/>
        </p:nvSpPr>
        <p:spPr>
          <a:xfrm rot="642457">
            <a:off x="15048902" y="6481583"/>
            <a:ext cx="3560792" cy="3369400"/>
          </a:xfrm>
          <a:custGeom>
            <a:avLst/>
            <a:gdLst/>
            <a:ahLst/>
            <a:cxnLst/>
            <a:rect l="l" t="t" r="r" b="b"/>
            <a:pathLst>
              <a:path w="3560792" h="3369400">
                <a:moveTo>
                  <a:pt x="0" y="0"/>
                </a:moveTo>
                <a:lnTo>
                  <a:pt x="3560792" y="0"/>
                </a:lnTo>
                <a:lnTo>
                  <a:pt x="3560792" y="3369400"/>
                </a:lnTo>
                <a:lnTo>
                  <a:pt x="0" y="336940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nl-NL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61084" y="0"/>
            <a:ext cx="17227105" cy="9356718"/>
          </a:xfrm>
          <a:custGeom>
            <a:avLst/>
            <a:gdLst/>
            <a:ahLst/>
            <a:cxnLst/>
            <a:rect l="l" t="t" r="r" b="b"/>
            <a:pathLst>
              <a:path w="17227105" h="9356718">
                <a:moveTo>
                  <a:pt x="0" y="0"/>
                </a:moveTo>
                <a:lnTo>
                  <a:pt x="17227105" y="0"/>
                </a:lnTo>
                <a:lnTo>
                  <a:pt x="17227105" y="9356718"/>
                </a:lnTo>
                <a:lnTo>
                  <a:pt x="0" y="935671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0719" t="-4576" r="-21601" b="-5783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-51559" y="-146709"/>
            <a:ext cx="17227105" cy="9308934"/>
          </a:xfrm>
          <a:custGeom>
            <a:avLst/>
            <a:gdLst/>
            <a:ahLst/>
            <a:cxnLst/>
            <a:rect l="l" t="t" r="r" b="b"/>
            <a:pathLst>
              <a:path w="17227105" h="9308934">
                <a:moveTo>
                  <a:pt x="0" y="0"/>
                </a:moveTo>
                <a:lnTo>
                  <a:pt x="17227105" y="0"/>
                </a:lnTo>
                <a:lnTo>
                  <a:pt x="17227105" y="9308933"/>
                </a:lnTo>
                <a:lnTo>
                  <a:pt x="0" y="930893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4832" b="-14832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>
            <a:off x="-2582327" y="8426488"/>
            <a:ext cx="19805499" cy="1996814"/>
          </a:xfrm>
          <a:custGeom>
            <a:avLst/>
            <a:gdLst/>
            <a:ahLst/>
            <a:cxnLst/>
            <a:rect l="l" t="t" r="r" b="b"/>
            <a:pathLst>
              <a:path w="19805499" h="1996814">
                <a:moveTo>
                  <a:pt x="0" y="0"/>
                </a:moveTo>
                <a:lnTo>
                  <a:pt x="19805498" y="0"/>
                </a:lnTo>
                <a:lnTo>
                  <a:pt x="19805498" y="1996813"/>
                </a:lnTo>
                <a:lnTo>
                  <a:pt x="0" y="199681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13368" b="-13368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/>
          <p:cNvSpPr/>
          <p:nvPr/>
        </p:nvSpPr>
        <p:spPr>
          <a:xfrm>
            <a:off x="0" y="3557639"/>
            <a:ext cx="18287871" cy="8344951"/>
          </a:xfrm>
          <a:custGeom>
            <a:avLst/>
            <a:gdLst/>
            <a:ahLst/>
            <a:cxnLst/>
            <a:rect l="l" t="t" r="r" b="b"/>
            <a:pathLst>
              <a:path w="18287871" h="8344951">
                <a:moveTo>
                  <a:pt x="0" y="0"/>
                </a:moveTo>
                <a:lnTo>
                  <a:pt x="18287871" y="0"/>
                </a:lnTo>
                <a:lnTo>
                  <a:pt x="18287871" y="8344951"/>
                </a:lnTo>
                <a:lnTo>
                  <a:pt x="0" y="834495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alphaModFix amt="76000"/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0" y="-28575"/>
            <a:ext cx="3470535" cy="1266745"/>
          </a:xfrm>
          <a:custGeom>
            <a:avLst/>
            <a:gdLst/>
            <a:ahLst/>
            <a:cxnLst/>
            <a:rect l="l" t="t" r="r" b="b"/>
            <a:pathLst>
              <a:path w="3470535" h="1266745">
                <a:moveTo>
                  <a:pt x="0" y="0"/>
                </a:moveTo>
                <a:lnTo>
                  <a:pt x="3470535" y="0"/>
                </a:lnTo>
                <a:lnTo>
                  <a:pt x="3470535" y="1266745"/>
                </a:lnTo>
                <a:lnTo>
                  <a:pt x="0" y="126674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2379384" y="7565739"/>
            <a:ext cx="16639515" cy="11291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031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Muol" panose="02000500000000020004" pitchFamily="2" charset="0"/>
                <a:ea typeface="Graphik Bold"/>
                <a:cs typeface="Khmer Muol" panose="02000500000000020004" pitchFamily="2" charset="0"/>
                <a:sym typeface="Graphik Bold"/>
              </a:rPr>
              <a:t>ថ្ងៃទី៣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Muol" panose="02000500000000020004" pitchFamily="2" charset="0"/>
              <a:ea typeface="Graphik Bold"/>
              <a:cs typeface="Khmer Muol" panose="02000500000000020004" pitchFamily="2" charset="0"/>
              <a:sym typeface="Graphik Bold"/>
            </a:endParaRPr>
          </a:p>
        </p:txBody>
      </p:sp>
      <p:sp>
        <p:nvSpPr>
          <p:cNvPr id="8" name="TextBox 11">
            <a:extLst>
              <a:ext uri="{FF2B5EF4-FFF2-40B4-BE49-F238E27FC236}">
                <a16:creationId xmlns:a16="http://schemas.microsoft.com/office/drawing/2014/main" id="{01FE250D-AA19-3403-F6F4-8A266CF59BB6}"/>
              </a:ext>
            </a:extLst>
          </p:cNvPr>
          <p:cNvSpPr txBox="1"/>
          <p:nvPr/>
        </p:nvSpPr>
        <p:spPr>
          <a:xfrm>
            <a:off x="731028" y="4835871"/>
            <a:ext cx="16639515" cy="3231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ការបណ្ដុះបណ្ដាលសម្រាប់សហជីព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ស្ដីពីនីតិវិធីត្រួតពិនិត្យភាពត្រឹមត្រូវ</a:t>
            </a:r>
          </a:p>
          <a:p>
            <a:pPr lvl="0" algn="ctr">
              <a:lnSpc>
                <a:spcPct val="150000"/>
              </a:lnSpc>
              <a:defRPr/>
            </a:pPr>
            <a:r>
              <a:rPr lang="km-KH" sz="4800" dirty="0">
                <a:solidFill>
                  <a:srgbClr val="FFFFFF"/>
                </a:solidFill>
                <a:latin typeface="Graphik Bold"/>
                <a:ea typeface="Graphik Bold"/>
                <a:cs typeface="Khmer OS Muol Light" panose="02000500000000020004" pitchFamily="2" charset="0"/>
                <a:sym typeface="Graphik Bold"/>
              </a:rPr>
              <a:t>ផ្នែកសិទ្ធិមនុស្ស និងបរិស្ថាន</a:t>
            </a:r>
            <a:endParaRPr kumimoji="0" lang="en-US" sz="4800" i="0" u="none" strike="noStrike" kern="1200" cap="none" spc="0" normalizeH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 Bold"/>
              <a:ea typeface="Graphik Bold"/>
              <a:cs typeface="Khmer OS Muol Light" panose="02000500000000020004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8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ល្បែងថាមពលនៅពេលព្រឹក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6001394" y="2586005"/>
            <a:ext cx="6285212" cy="6285212"/>
          </a:xfrm>
          <a:custGeom>
            <a:avLst/>
            <a:gdLst/>
            <a:ahLst/>
            <a:cxnLst/>
            <a:rect l="l" t="t" r="r" b="b"/>
            <a:pathLst>
              <a:path w="6285212" h="6285212">
                <a:moveTo>
                  <a:pt x="0" y="0"/>
                </a:moveTo>
                <a:lnTo>
                  <a:pt x="6285212" y="0"/>
                </a:lnTo>
                <a:lnTo>
                  <a:pt x="6285212" y="6285212"/>
                </a:lnTo>
                <a:lnTo>
                  <a:pt x="0" y="628521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942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រំឭកមេរៀនថ្ងៃទី ២</a:t>
            </a:r>
            <a:endParaRPr kumimoji="0" lang="en-US" sz="5942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705C9C-7549-4E03-A5AA-B40CAE9E4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4923" y="2476500"/>
            <a:ext cx="12538152" cy="6494371"/>
          </a:xfrm>
          <a:prstGeom prst="rect">
            <a:avLst/>
          </a:prstGeom>
        </p:spPr>
      </p:pic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678871" y="2773133"/>
            <a:ext cx="15044559" cy="7513867"/>
            <a:chOff x="0" y="0"/>
            <a:chExt cx="4683653" cy="2503138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4683653" cy="2503138"/>
            </a:xfrm>
            <a:custGeom>
              <a:avLst/>
              <a:gdLst/>
              <a:ahLst/>
              <a:cxnLst/>
              <a:rect l="l" t="t" r="r" b="b"/>
              <a:pathLst>
                <a:path w="4683653" h="2503138">
                  <a:moveTo>
                    <a:pt x="26245" y="0"/>
                  </a:moveTo>
                  <a:lnTo>
                    <a:pt x="4657408" y="0"/>
                  </a:lnTo>
                  <a:cubicBezTo>
                    <a:pt x="4671903" y="0"/>
                    <a:pt x="4683653" y="11750"/>
                    <a:pt x="4683653" y="26245"/>
                  </a:cubicBezTo>
                  <a:lnTo>
                    <a:pt x="4683653" y="2476894"/>
                  </a:lnTo>
                  <a:cubicBezTo>
                    <a:pt x="4683653" y="2491388"/>
                    <a:pt x="4671903" y="2503138"/>
                    <a:pt x="4657408" y="2503138"/>
                  </a:cubicBezTo>
                  <a:lnTo>
                    <a:pt x="26245" y="2503138"/>
                  </a:lnTo>
                  <a:cubicBezTo>
                    <a:pt x="19284" y="2503138"/>
                    <a:pt x="12609" y="2500373"/>
                    <a:pt x="7687" y="2495451"/>
                  </a:cubicBezTo>
                  <a:cubicBezTo>
                    <a:pt x="2765" y="2490530"/>
                    <a:pt x="0" y="2483854"/>
                    <a:pt x="0" y="2476894"/>
                  </a:cubicBezTo>
                  <a:lnTo>
                    <a:pt x="0" y="26245"/>
                  </a:lnTo>
                  <a:cubicBezTo>
                    <a:pt x="0" y="19284"/>
                    <a:pt x="2765" y="12609"/>
                    <a:pt x="7687" y="7687"/>
                  </a:cubicBezTo>
                  <a:cubicBezTo>
                    <a:pt x="12609" y="2765"/>
                    <a:pt x="19284" y="0"/>
                    <a:pt x="26245" y="0"/>
                  </a:cubicBezTo>
                  <a:close/>
                </a:path>
              </a:pathLst>
            </a:custGeom>
            <a:solidFill>
              <a:srgbClr val="F2EEF1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66675"/>
              <a:ext cx="4683653" cy="256981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aphicFrame>
        <p:nvGraphicFramePr>
          <p:cNvPr id="5" name="Table 5"/>
          <p:cNvGraphicFramePr>
            <a:graphicFrameLocks noGrp="1"/>
          </p:cNvGraphicFramePr>
          <p:nvPr/>
        </p:nvGraphicFramePr>
        <p:xfrm>
          <a:off x="2133600" y="3238500"/>
          <a:ext cx="14052812" cy="6103803"/>
        </p:xfrm>
        <a:graphic>
          <a:graphicData uri="http://schemas.openxmlformats.org/drawingml/2006/table">
            <a:tbl>
              <a:tblPr/>
              <a:tblGrid>
                <a:gridCol w="39960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056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5920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 Bold"/>
                        </a:rPr>
                        <a:t>ម៉ោង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latin typeface="Khmer OS Battambang" panose="02000500000000020004" pitchFamily="2" charset="0"/>
                          <a:cs typeface="Khmer OS Battambang" panose="02000500000000000000" pitchFamily="2" charset="0"/>
                        </a:rPr>
                        <a:t>ពិពណ៌នា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5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"/>
                        </a:rPr>
                        <a:t>រំឭកមេរៀន និងល្បែងថាមពល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15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latin typeface="Khmer OS Battambang" panose="02000500000000020004" pitchFamily="2" charset="0"/>
                          <a:cs typeface="Khmer OS Battambang" panose="02000500000000000000" pitchFamily="2" charset="0"/>
                        </a:rPr>
                        <a:t>តួនាទីរបស់សហជីព៖ ឧបករណ៍សំខាន់ៗ </a:t>
                      </a:r>
                      <a:r>
                        <a:rPr lang="en-US" sz="2400" baseline="0" dirty="0">
                          <a:latin typeface="Khmer OS Battambang" panose="02000500000000020004" pitchFamily="2" charset="0"/>
                          <a:cs typeface="Khmer OS Battambang" panose="02000500000000000000" pitchFamily="2" charset="0"/>
                        </a:rPr>
                        <a:t> : Fair work Monitor</a:t>
                      </a: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15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latin typeface="Khmer OS Battambang" panose="02000500000000020004" pitchFamily="2" charset="0"/>
                          <a:cs typeface="Khmer OS Battambang" panose="02000500000000000000" pitchFamily="2" charset="0"/>
                        </a:rPr>
                        <a:t>ជំហានទី៥៖ ការប្រាស្រ័យទាក់ទង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815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15'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"/>
                        </a:rPr>
                        <a:t>សម្រាកពិសាការហ្វេ / តែ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45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latin typeface="Khmer OS Battambang" panose="02000500000000020004" pitchFamily="2" charset="0"/>
                          <a:cs typeface="Khmer OS Battambang" panose="02000500000000000000" pitchFamily="2" charset="0"/>
                        </a:rPr>
                        <a:t>ជំហានទី៥៖ ការប្រាស្រ័យទាក់ទង (បន្ត)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4542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តួនាទីរបស់សហជីព៖ ឧបករណ៍សំខាន់ៗ៖ ការបញ្ចុះបញ្ចូល និងការតស៊ូមតិ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81579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"/>
                        </a:rPr>
                        <a:t>ការឆ្លុះបញ្ចាំង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91113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30'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"/>
                        </a:rPr>
                        <a:t>ជំហានបន្ទាប់ និងបិទកម្មវិធី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13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13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0474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en-US" sz="2400" baseline="0">
                          <a:solidFill>
                            <a:srgbClr val="000000"/>
                          </a:solidFill>
                          <a:latin typeface="Graphik"/>
                          <a:ea typeface="Graphik"/>
                          <a:cs typeface="Khmer OS Battambang" panose="02000500000000000000" pitchFamily="2" charset="0"/>
                          <a:sym typeface="Graphik"/>
                        </a:rPr>
                        <a:t>60'</a:t>
                      </a:r>
                      <a:endParaRPr lang="en-US" sz="2400" baseline="0"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defRPr/>
                      </a:pPr>
                      <a:r>
                        <a:rPr lang="km-KH" sz="2400" baseline="0" dirty="0">
                          <a:solidFill>
                            <a:srgbClr val="000000"/>
                          </a:solidFill>
                          <a:latin typeface="Khmer OS Battambang" panose="02000500000000020004" pitchFamily="2" charset="0"/>
                          <a:cs typeface="Khmer OS Battambang" panose="02000500000000000000" pitchFamily="2" charset="0"/>
                          <a:sym typeface="Graphik"/>
                        </a:rPr>
                        <a:t>អាហារថ្ងៃត្រង់</a:t>
                      </a:r>
                      <a:endParaRPr lang="en-US" sz="2400" baseline="0" dirty="0">
                        <a:latin typeface="Khmer OS Battambang" panose="02000500000000020004" pitchFamily="2" charset="0"/>
                        <a:cs typeface="Khmer OS Battambang" panose="02000500000000000000" pitchFamily="2" charset="0"/>
                      </a:endParaRPr>
                    </a:p>
                  </a:txBody>
                  <a:tcPr marL="109086" marR="109086" marT="109086" marB="109086" anchor="ctr">
                    <a:lnL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1363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682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EEF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" name="TextBox 6"/>
          <p:cNvSpPr txBox="1"/>
          <p:nvPr/>
        </p:nvSpPr>
        <p:spPr>
          <a:xfrm>
            <a:off x="3161544" y="527018"/>
            <a:ext cx="12079212" cy="11406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97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កម្មវិធី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ថ្ងៃទី ៣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BBC43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0047E7E2-6372-4876-B049-4C01511A4F16}"/>
              </a:ext>
            </a:extLst>
          </p:cNvPr>
          <p:cNvSpPr txBox="1"/>
          <p:nvPr/>
        </p:nvSpPr>
        <p:spPr>
          <a:xfrm>
            <a:off x="1033182" y="1156712"/>
            <a:ext cx="14991287" cy="89447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6000" b="1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Battambang" panose="02000500000000000000" pitchFamily="2" charset="0"/>
                <a:ea typeface="+mn-ea"/>
                <a:cs typeface="Khmer OS Battambang" panose="02000500000000000000" pitchFamily="2" charset="0"/>
              </a:rPr>
              <a:t>ជំហានទី៤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- </a:t>
            </a:r>
            <a:r>
              <a:rPr kumimoji="0" lang="km-KH" sz="6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00000" pitchFamily="2" charset="0"/>
              </a:rPr>
              <a:t>តួនាទីរបស់សហជីព </a:t>
            </a:r>
            <a:r>
              <a:rPr kumimoji="0" lang="en-US" sz="5942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</p:txBody>
      </p:sp>
      <p:sp>
        <p:nvSpPr>
          <p:cNvPr id="10" name="TextBox 3">
            <a:extLst>
              <a:ext uri="{FF2B5EF4-FFF2-40B4-BE49-F238E27FC236}">
                <a16:creationId xmlns:a16="http://schemas.microsoft.com/office/drawing/2014/main" id="{C1BCF91F-97D8-49D1-BE35-CF4D4C0E0E9B}"/>
              </a:ext>
            </a:extLst>
          </p:cNvPr>
          <p:cNvSpPr txBox="1"/>
          <p:nvPr/>
        </p:nvSpPr>
        <p:spPr>
          <a:xfrm>
            <a:off x="516591" y="8478825"/>
            <a:ext cx="17254818" cy="115647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20004" pitchFamily="2" charset="0"/>
                <a:ea typeface="+mn-ea"/>
                <a:cs typeface="Khmer OS Battambang" panose="02000500000000020004" pitchFamily="2" charset="0"/>
              </a:rPr>
              <a:t>តើអ្នកអាចដើរតួនាទីអ្វីខ្លះនៅក្នុងជំហានទី៤ ដើម្បីធានា​ឱ្យបានថាម៉ាកយីហោ និង​ដៃគូ​ដទៃទៀតក្នុងសង្វាក់​ផ្គត់ផ្គង់​អាច​អនុវត្ត​​នីតិវិធីត្រួតពិនិត្យភាពត្រឹមត្រូវ​របស់ខ្លួន​បាន​ប្រកបដោយប្រសិទ្ធភាព?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20004" pitchFamily="2" charset="0"/>
              <a:ea typeface="+mn-ea"/>
              <a:cs typeface="Khmer OS Battambang" panose="02000500000000020004" pitchFamily="2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D2B6B6B-08C1-4074-A9FC-C1303AEC2C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8923" y="2416022"/>
            <a:ext cx="11201400" cy="5806230"/>
          </a:xfrm>
          <a:prstGeom prst="rect">
            <a:avLst/>
          </a:prstGeom>
        </p:spPr>
      </p:pic>
      <p:sp>
        <p:nvSpPr>
          <p:cNvPr id="12" name="Freeform 8">
            <a:extLst>
              <a:ext uri="{FF2B5EF4-FFF2-40B4-BE49-F238E27FC236}">
                <a16:creationId xmlns:a16="http://schemas.microsoft.com/office/drawing/2014/main" id="{1B0633B5-C589-4AF8-A173-8EFBA30CA7FF}"/>
              </a:ext>
            </a:extLst>
          </p:cNvPr>
          <p:cNvSpPr/>
          <p:nvPr/>
        </p:nvSpPr>
        <p:spPr>
          <a:xfrm>
            <a:off x="3403369" y="6290921"/>
            <a:ext cx="3732032" cy="2187904"/>
          </a:xfrm>
          <a:custGeom>
            <a:avLst/>
            <a:gdLst/>
            <a:ahLst/>
            <a:cxnLst/>
            <a:rect l="l" t="t" r="r" b="b"/>
            <a:pathLst>
              <a:path w="3732032" h="2187904">
                <a:moveTo>
                  <a:pt x="0" y="0"/>
                </a:moveTo>
                <a:lnTo>
                  <a:pt x="3732032" y="0"/>
                </a:lnTo>
                <a:lnTo>
                  <a:pt x="3732032" y="2187904"/>
                </a:lnTo>
                <a:lnTo>
                  <a:pt x="0" y="218790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88485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ជំហានទី៤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 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- </a:t>
            </a:r>
            <a:r>
              <a:rPr kumimoji="0" lang="km-KH" sz="5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តួនាទីរបស់សហជីព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2538755" y="3076216"/>
            <a:ext cx="13210488" cy="5463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ក្នុងនាមជាសហជីពអ្នកអាច៖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គាំទ្រក្រុមហ៊ុនក្នុងការតាមដានរបស់ពួកគេ ព្រោះថាយើងមានទំនាក់ទំនងល្អជាមួយកម្មករនិយោជិ</a:t>
            </a:r>
            <a:r>
              <a:rPr lang="km-KH" sz="4000" dirty="0">
                <a:solidFill>
                  <a:srgbClr val="FFFFFF"/>
                </a:solidFill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ត</a:t>
            </a:r>
            <a:endParaRPr kumimoji="0" lang="km-KH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ចូលរួមក្នុងសវនកម្ម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ចែករំលែកព័ត៌មានជាមួយអជ្ញាធរក្នុងស្រុកដូចជា អធិការការងារជាដើម</a:t>
            </a:r>
            <a:endParaRPr kumimoji="0" lang="en-US" sz="3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4855726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120578" y="562381"/>
            <a:ext cx="1853641" cy="1853641"/>
          </a:xfrm>
          <a:custGeom>
            <a:avLst/>
            <a:gdLst/>
            <a:ahLst/>
            <a:cxnLst/>
            <a:rect l="l" t="t" r="r" b="b"/>
            <a:pathLst>
              <a:path w="1853641" h="1853641">
                <a:moveTo>
                  <a:pt x="0" y="0"/>
                </a:moveTo>
                <a:lnTo>
                  <a:pt x="1853641" y="0"/>
                </a:lnTo>
                <a:lnTo>
                  <a:pt x="1853641" y="1853641"/>
                </a:lnTo>
                <a:lnTo>
                  <a:pt x="0" y="185364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7328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648356" y="981075"/>
            <a:ext cx="14991287" cy="17177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ជំហានទី៤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BBC43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 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- </a:t>
            </a: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ឧបករណ៍៖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 </a:t>
            </a:r>
            <a:endParaRPr kumimoji="0" lang="km-KH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  <a:p>
            <a:pPr marL="0" marR="0" lvl="0" indent="0" algn="ctr" defTabSz="914400" rtl="0" eaLnBrk="1" fontAlgn="auto" latinLnBrk="0" hangingPunct="1">
              <a:lnSpc>
                <a:spcPts val="689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m-KH" sz="4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Moul" panose="02000500000000000000" pitchFamily="2" charset="0"/>
                <a:ea typeface="Graphik Bold"/>
                <a:cs typeface="Khmer OS Moul" panose="02000500000000000000" pitchFamily="2" charset="0"/>
                <a:sym typeface="Graphik Bold"/>
              </a:rPr>
              <a:t>គម្រោងត្រួតពិនិត្យការងារប្រកបដោយយុត្តិធម៌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Moul" panose="02000500000000000000" pitchFamily="2" charset="0"/>
              <a:ea typeface="Graphik Bold"/>
              <a:cs typeface="Khmer OS Moul" panose="02000500000000000000" pitchFamily="2" charset="0"/>
              <a:sym typeface="Graphik Bold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669264" y="3402628"/>
            <a:ext cx="16949472" cy="5747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ការប្រមូលទិន្នន័យរួមគ្នាជាមួយសហជីពដោយពិនិត្យលើលក្ខខណ្ឌការងារសំខាន់ៗមួយចំនួនរួមមានដូចជា ប្រាក់ឈ្នួល ការចំណាយសម្រាប់រស់នៅ ការងារថែមម៉ោង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Khmer OS Battambang" panose="02000500000000000000" pitchFamily="2" charset="0"/>
              <a:ea typeface="Graphik"/>
              <a:cs typeface="Khmer OS Battambang" panose="02000500000000000000" pitchFamily="2" charset="0"/>
              <a:sym typeface="Graphik"/>
            </a:endParaRP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សហជីព គឺជាសហកម្មសិទ្ធករលើទិន្នន័យដែលបានប្រមូល បានរៀនសូត្រអំពីរបៀបប្រើប្រាស់ការត្រួតពិនិត្យការងារប្រកបដោយយុត្តិធម៌សម្រាប់ការប្រមូលទិន្នន័យ ហើយ​បានទទួល​ការ​ជម្រុញទឹកចិត្តឱ្យប្រើប្រាស់ទិន្នន័យនៅក្នុងការចរចាររបស់ខ្លួន</a:t>
            </a:r>
          </a:p>
          <a:p>
            <a:pPr marL="820421" marR="0" lvl="1" indent="-41021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អង្គការ </a:t>
            </a: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/>
                <a:ea typeface="Graphik"/>
                <a:cs typeface="Khmer OS Battambang" panose="02000500000000000000" pitchFamily="2" charset="0"/>
                <a:sym typeface="Graphik"/>
              </a:rPr>
              <a:t>CNV </a:t>
            </a:r>
            <a:r>
              <a:rPr kumimoji="0" lang="en-US" sz="3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/>
                <a:ea typeface="Graphik"/>
                <a:cs typeface="Khmer OS Battambang" panose="02000500000000000000" pitchFamily="2" charset="0"/>
                <a:sym typeface="Graphik"/>
              </a:rPr>
              <a:t>Internationaal</a:t>
            </a: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/>
                <a:ea typeface="Graphik"/>
                <a:cs typeface="Khmer OS Battambang" panose="02000500000000000000" pitchFamily="2" charset="0"/>
                <a:sym typeface="Graphik"/>
              </a:rPr>
              <a:t> </a:t>
            </a:r>
            <a:r>
              <a:rPr kumimoji="0" lang="km-KH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Khmer OS Battambang" panose="02000500000000000000" pitchFamily="2" charset="0"/>
                <a:ea typeface="Graphik"/>
                <a:cs typeface="Khmer OS Battambang" panose="02000500000000000000" pitchFamily="2" charset="0"/>
                <a:sym typeface="Graphik"/>
              </a:rPr>
              <a:t>គាំទ្រការងាររបស់សហជីពដៃគូតាមរយៈការប្រាស្រ័យទាក់ទងអំពីលទ្ធផលប្រាប់ទៅអ្នកពាក់ព័ន្ធសំខាន់ៗនៅក្នុងសង្វាក់ផ្គត់ផ្គង់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Graphik"/>
              <a:ea typeface="Graphik"/>
              <a:cs typeface="Graphik"/>
              <a:sym typeface="Graphik"/>
            </a:endParaRPr>
          </a:p>
        </p:txBody>
      </p:sp>
      <p:grpSp>
        <p:nvGrpSpPr>
          <p:cNvPr id="4" name="Group 4"/>
          <p:cNvGrpSpPr/>
          <p:nvPr/>
        </p:nvGrpSpPr>
        <p:grpSpPr>
          <a:xfrm>
            <a:off x="15466432" y="277300"/>
            <a:ext cx="2403574" cy="2403574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000000"/>
              </a:solidFill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l-NL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Khmer OS Battambang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5685347" y="660474"/>
            <a:ext cx="1899424" cy="1899424"/>
          </a:xfrm>
          <a:custGeom>
            <a:avLst/>
            <a:gdLst/>
            <a:ahLst/>
            <a:cxnLst/>
            <a:rect l="l" t="t" r="r" b="b"/>
            <a:pathLst>
              <a:path w="1899424" h="1899424">
                <a:moveTo>
                  <a:pt x="0" y="0"/>
                </a:moveTo>
                <a:lnTo>
                  <a:pt x="1899423" y="0"/>
                </a:lnTo>
                <a:lnTo>
                  <a:pt x="1899423" y="1899423"/>
                </a:lnTo>
                <a:lnTo>
                  <a:pt x="0" y="189942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Khmer OS Battambang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Khmer OS Battambang"/>
        <a:ea typeface=""/>
        <a:cs typeface=""/>
      </a:majorFont>
      <a:minorFont>
        <a:latin typeface="Khmer OS Battamban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4214</TotalTime>
  <Words>55008</Words>
  <Application>Microsoft Office PowerPoint</Application>
  <PresentationFormat>Aangepast</PresentationFormat>
  <Paragraphs>2084</Paragraphs>
  <Slides>112</Slides>
  <Notes>109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19</vt:i4>
      </vt:variant>
      <vt:variant>
        <vt:lpstr>Thema</vt:lpstr>
      </vt:variant>
      <vt:variant>
        <vt:i4>2</vt:i4>
      </vt:variant>
      <vt:variant>
        <vt:lpstr>Diatitels</vt:lpstr>
      </vt:variant>
      <vt:variant>
        <vt:i4>112</vt:i4>
      </vt:variant>
    </vt:vector>
  </HeadingPairs>
  <TitlesOfParts>
    <vt:vector size="133" baseType="lpstr">
      <vt:lpstr>Khmer OS Moul</vt:lpstr>
      <vt:lpstr>!Khmer OS Siemreap</vt:lpstr>
      <vt:lpstr>Graphik Medium</vt:lpstr>
      <vt:lpstr>Symbol</vt:lpstr>
      <vt:lpstr>Graphik Italics</vt:lpstr>
      <vt:lpstr>Verdana</vt:lpstr>
      <vt:lpstr>Hanuman</vt:lpstr>
      <vt:lpstr>Khmer OS Muol Light</vt:lpstr>
      <vt:lpstr>Arial</vt:lpstr>
      <vt:lpstr>Calibri</vt:lpstr>
      <vt:lpstr>Graphik</vt:lpstr>
      <vt:lpstr>Cambria</vt:lpstr>
      <vt:lpstr>Khmer Muol</vt:lpstr>
      <vt:lpstr>Century</vt:lpstr>
      <vt:lpstr>Wingdings</vt:lpstr>
      <vt:lpstr>Battambang</vt:lpstr>
      <vt:lpstr>Times New Roman</vt:lpstr>
      <vt:lpstr>Khmer OS Battambang</vt:lpstr>
      <vt:lpstr>Graphik Bold</vt:lpstr>
      <vt:lpstr>Office Theme</vt:lpstr>
      <vt:lpstr>1_Office Theme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2. General awareness training</dc:title>
  <dc:creator>Sakhan</dc:creator>
  <cp:lastModifiedBy>Margot Offerijns</cp:lastModifiedBy>
  <cp:revision>171</cp:revision>
  <dcterms:created xsi:type="dcterms:W3CDTF">2006-08-16T00:00:00Z</dcterms:created>
  <dcterms:modified xsi:type="dcterms:W3CDTF">2024-11-01T14:33:02Z</dcterms:modified>
  <dc:identifier>DAGBYR2ukF0</dc:identifier>
</cp:coreProperties>
</file>